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sldIdLst>
    <p:sldId id="259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59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4"/>
          <p:cNvSpPr>
            <a:spLocks/>
          </p:cNvSpPr>
          <p:nvPr/>
        </p:nvSpPr>
        <p:spPr bwMode="auto">
          <a:xfrm>
            <a:off x="285750" y="2803525"/>
            <a:ext cx="1588" cy="3035300"/>
          </a:xfrm>
          <a:custGeom>
            <a:avLst/>
            <a:gdLst>
              <a:gd name="T0" fmla="*/ 0 w 1588"/>
              <a:gd name="T1" fmla="*/ 0 h 1912"/>
              <a:gd name="T2" fmla="*/ 0 w 1588"/>
              <a:gd name="T3" fmla="*/ 9525 h 1912"/>
              <a:gd name="T4" fmla="*/ 0 w 1588"/>
              <a:gd name="T5" fmla="*/ 9525 h 1912"/>
              <a:gd name="T6" fmla="*/ 0 w 1588"/>
              <a:gd name="T7" fmla="*/ 95250 h 1912"/>
              <a:gd name="T8" fmla="*/ 0 w 1588"/>
              <a:gd name="T9" fmla="*/ 3035300 h 1912"/>
              <a:gd name="T10" fmla="*/ 0 w 1588"/>
              <a:gd name="T11" fmla="*/ 3035300 h 1912"/>
              <a:gd name="T12" fmla="*/ 0 w 1588"/>
              <a:gd name="T13" fmla="*/ 0 h 1912"/>
              <a:gd name="T14" fmla="*/ 0 w 1588"/>
              <a:gd name="T15" fmla="*/ 0 h 1912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1588" h="1912">
                <a:moveTo>
                  <a:pt x="0" y="0"/>
                </a:move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97075"/>
            <a:ext cx="7772400" cy="1431925"/>
          </a:xfrm>
        </p:spPr>
        <p:txBody>
          <a:bodyPr anchor="b" anchorCtr="1"/>
          <a:lstStyle>
            <a:lvl1pPr algn="ctr">
              <a:defRPr/>
            </a:lvl1pPr>
          </a:lstStyle>
          <a:p>
            <a:pPr lvl="0"/>
            <a:r>
              <a:rPr lang="ru-RU" altLang="ru-RU" noProof="0" smtClean="0"/>
              <a:t>Образец заголовка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ru-RU" altLang="ru-RU" noProof="0" smtClean="0"/>
              <a:t>Образец подзаголовка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2BBD44B-9651-47D1-99A0-389BFF8AB728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269707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AD33C0-8EFF-4D9F-BAB3-9C7E7CCE177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234017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92100"/>
            <a:ext cx="2057400" cy="57277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92100"/>
            <a:ext cx="6019800" cy="57277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7E3DE9F-2C70-47A3-BA1F-2EEFEDE098C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85184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B89DE5C-89E9-4C93-85B1-4DDE7517931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981428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AC69359-8904-45D7-8804-0DEC9CBDC98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660966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6871AF6-C36A-4FAC-A36D-D16FC2A9C26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522294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B5482B9-7300-4D67-A3F5-389B939BB95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636789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D30C6A-4DEE-4D91-A379-7C33A54AA0B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963906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D6F47B5-F44F-4F89-A72E-0C1AF951401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231089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BB37F0-FD12-4629-B429-40EF7D28ECC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6532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7024AD-1638-4754-AFAB-F895C9731BE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02905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92100"/>
            <a:ext cx="8229600" cy="138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1pPr>
          </a:lstStyle>
          <a:p>
            <a:fld id="{FC683FE9-1092-4EA5-A75C-97FA6C1646A0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8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Tahoma" panose="020B0604030504040204" pitchFamily="34" charset="0"/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Tahoma" panose="020B0604030504040204" pitchFamily="34" charset="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anose="05000000000000000000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ru-RU" altLang="ru-RU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381000"/>
            <a:ext cx="9144000" cy="5715000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Tx/>
              <a:buNone/>
              <a:defRPr/>
            </a:pPr>
            <a:endParaRPr lang="ru-RU" altLang="ru-RU" sz="1800" b="1" smtClean="0">
              <a:solidFill>
                <a:schemeClr val="hlink"/>
              </a:solidFill>
            </a:endParaRPr>
          </a:p>
          <a:p>
            <a:pPr algn="ctr" eaLnBrk="1" hangingPunct="1">
              <a:lnSpc>
                <a:spcPct val="80000"/>
              </a:lnSpc>
              <a:buFontTx/>
              <a:buNone/>
              <a:defRPr/>
            </a:pPr>
            <a:endParaRPr lang="ru-RU" altLang="ru-RU" sz="1800" b="1" smtClean="0">
              <a:solidFill>
                <a:schemeClr val="hlink"/>
              </a:solidFill>
            </a:endParaRPr>
          </a:p>
          <a:p>
            <a:pPr algn="ctr" eaLnBrk="1" hangingPunct="1">
              <a:lnSpc>
                <a:spcPct val="80000"/>
              </a:lnSpc>
              <a:buFontTx/>
              <a:buNone/>
              <a:defRPr/>
            </a:pPr>
            <a:endParaRPr lang="ru-RU" altLang="ru-RU" sz="1800" b="1" smtClean="0">
              <a:solidFill>
                <a:schemeClr val="hlink"/>
              </a:solidFill>
            </a:endParaRPr>
          </a:p>
          <a:p>
            <a:pPr algn="ctr" eaLnBrk="1" hangingPunct="1">
              <a:lnSpc>
                <a:spcPct val="80000"/>
              </a:lnSpc>
              <a:buFontTx/>
              <a:buNone/>
              <a:defRPr/>
            </a:pPr>
            <a:endParaRPr lang="ru-RU" altLang="ru-RU" sz="1800" b="1" smtClean="0">
              <a:solidFill>
                <a:schemeClr val="hlink"/>
              </a:solidFill>
            </a:endParaRPr>
          </a:p>
          <a:p>
            <a:pPr algn="ctr" eaLnBrk="1" hangingPunct="1">
              <a:lnSpc>
                <a:spcPct val="80000"/>
              </a:lnSpc>
              <a:buFontTx/>
              <a:buNone/>
              <a:defRPr/>
            </a:pPr>
            <a:endParaRPr lang="ru-RU" altLang="ru-RU" sz="1800" b="1" smtClean="0">
              <a:solidFill>
                <a:schemeClr val="hlink"/>
              </a:solidFill>
            </a:endParaRPr>
          </a:p>
          <a:p>
            <a:pPr algn="ctr" eaLnBrk="1" hangingPunct="1">
              <a:lnSpc>
                <a:spcPct val="80000"/>
              </a:lnSpc>
              <a:buFontTx/>
              <a:buNone/>
              <a:defRPr/>
            </a:pPr>
            <a:endParaRPr lang="ru-RU" altLang="ru-RU" sz="1800" b="1" smtClean="0">
              <a:solidFill>
                <a:schemeClr val="hlink"/>
              </a:solidFill>
            </a:endParaRPr>
          </a:p>
          <a:p>
            <a:pPr algn="ctr" eaLnBrk="1" hangingPunct="1">
              <a:lnSpc>
                <a:spcPct val="80000"/>
              </a:lnSpc>
              <a:buFontTx/>
              <a:buNone/>
              <a:defRPr/>
            </a:pPr>
            <a:r>
              <a:rPr lang="ru-RU" altLang="ru-RU" sz="2400" b="1" smtClean="0">
                <a:solidFill>
                  <a:schemeClr val="hlink"/>
                </a:solidFill>
              </a:rPr>
              <a:t>Модель взаимодействия детского сада </a:t>
            </a:r>
          </a:p>
          <a:p>
            <a:pPr algn="ctr" eaLnBrk="1" hangingPunct="1">
              <a:lnSpc>
                <a:spcPct val="80000"/>
              </a:lnSpc>
              <a:buFontTx/>
              <a:buNone/>
              <a:defRPr/>
            </a:pPr>
            <a:r>
              <a:rPr lang="ru-RU" altLang="ru-RU" sz="2400" b="1" smtClean="0">
                <a:solidFill>
                  <a:schemeClr val="hlink"/>
                </a:solidFill>
              </a:rPr>
              <a:t>с семьями, имеющими детей с ОВЗ</a:t>
            </a:r>
          </a:p>
          <a:p>
            <a:pPr algn="ctr" eaLnBrk="1" hangingPunct="1">
              <a:lnSpc>
                <a:spcPct val="80000"/>
              </a:lnSpc>
              <a:buFontTx/>
              <a:buNone/>
              <a:defRPr/>
            </a:pPr>
            <a:endParaRPr lang="ru-RU" altLang="ru-RU" sz="2400" b="1" smtClean="0">
              <a:solidFill>
                <a:schemeClr val="hlink"/>
              </a:solidFill>
            </a:endParaRPr>
          </a:p>
          <a:p>
            <a:pPr algn="ctr" eaLnBrk="1" hangingPunct="1">
              <a:lnSpc>
                <a:spcPct val="80000"/>
              </a:lnSpc>
              <a:buFontTx/>
              <a:buNone/>
              <a:defRPr/>
            </a:pPr>
            <a:endParaRPr lang="ru-RU" altLang="ru-RU" sz="2400" b="1" smtClean="0">
              <a:solidFill>
                <a:schemeClr val="hlink"/>
              </a:solidFill>
            </a:endParaRPr>
          </a:p>
          <a:p>
            <a:pPr algn="ctr" eaLnBrk="1" hangingPunct="1">
              <a:lnSpc>
                <a:spcPct val="80000"/>
              </a:lnSpc>
              <a:buFontTx/>
              <a:buNone/>
              <a:defRPr/>
            </a:pPr>
            <a:endParaRPr lang="ru-RU" altLang="ru-RU" sz="2400" b="1" smtClean="0">
              <a:solidFill>
                <a:schemeClr val="hlink"/>
              </a:solidFill>
            </a:endParaRPr>
          </a:p>
          <a:p>
            <a:pPr algn="ctr" eaLnBrk="1" hangingPunct="1">
              <a:lnSpc>
                <a:spcPct val="80000"/>
              </a:lnSpc>
              <a:buFontTx/>
              <a:buNone/>
              <a:defRPr/>
            </a:pPr>
            <a:endParaRPr lang="ru-RU" altLang="ru-RU" sz="1800" b="1" smtClean="0">
              <a:solidFill>
                <a:schemeClr val="hlink"/>
              </a:solidFill>
            </a:endParaRPr>
          </a:p>
          <a:p>
            <a:pPr algn="ctr" eaLnBrk="1" hangingPunct="1">
              <a:lnSpc>
                <a:spcPct val="80000"/>
              </a:lnSpc>
              <a:buFontTx/>
              <a:buNone/>
              <a:defRPr/>
            </a:pPr>
            <a:endParaRPr lang="ru-RU" altLang="ru-RU" sz="1800" b="1" smtClean="0">
              <a:solidFill>
                <a:schemeClr val="hlink"/>
              </a:solidFill>
            </a:endParaRPr>
          </a:p>
          <a:p>
            <a:pPr algn="ctr" eaLnBrk="1" hangingPunct="1">
              <a:lnSpc>
                <a:spcPct val="80000"/>
              </a:lnSpc>
              <a:buFontTx/>
              <a:buNone/>
              <a:defRPr/>
            </a:pPr>
            <a:endParaRPr lang="ru-RU" altLang="ru-RU" sz="1800" b="1" smtClean="0">
              <a:solidFill>
                <a:schemeClr val="hlink"/>
              </a:solidFill>
            </a:endParaRPr>
          </a:p>
          <a:p>
            <a:pPr algn="ctr" eaLnBrk="1" hangingPunct="1">
              <a:lnSpc>
                <a:spcPct val="80000"/>
              </a:lnSpc>
              <a:buFontTx/>
              <a:buNone/>
              <a:defRPr/>
            </a:pPr>
            <a:endParaRPr lang="ru-RU" altLang="ru-RU" sz="1800" b="1" smtClean="0">
              <a:solidFill>
                <a:schemeClr val="hlink"/>
              </a:solidFill>
            </a:endParaRPr>
          </a:p>
          <a:p>
            <a:pPr algn="ctr" eaLnBrk="1" hangingPunct="1">
              <a:lnSpc>
                <a:spcPct val="80000"/>
              </a:lnSpc>
              <a:buFontTx/>
              <a:buNone/>
              <a:defRPr/>
            </a:pPr>
            <a:r>
              <a:rPr lang="ru-RU" altLang="ru-RU" sz="1800" b="1" smtClean="0">
                <a:solidFill>
                  <a:schemeClr val="hlink"/>
                </a:solidFill>
              </a:rPr>
              <a:t>							Жаворонкова Л. Г</a:t>
            </a:r>
          </a:p>
          <a:p>
            <a:pPr algn="ctr" eaLnBrk="1" hangingPunct="1">
              <a:lnSpc>
                <a:spcPct val="80000"/>
              </a:lnSpc>
              <a:buFontTx/>
              <a:buNone/>
              <a:defRPr/>
            </a:pPr>
            <a:r>
              <a:rPr lang="ru-RU" altLang="ru-RU" sz="1800" b="1" smtClean="0">
                <a:solidFill>
                  <a:schemeClr val="hlink"/>
                </a:solidFill>
              </a:rPr>
              <a:t>						      Логинова Е. 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ru-RU" altLang="ru-RU" smtClean="0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  <a:defRPr/>
            </a:pPr>
            <a:r>
              <a:rPr lang="ru-RU" altLang="ru-RU" smtClean="0"/>
              <a:t>		«Почта доверия» (почтовый ящик), в который родители помещают записки со своими вопросами, идеями, предложениями к педагогам. А ответы, мы освещаем на родительских собраниях.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ru-RU" altLang="ru-RU" smtClean="0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  <a:defRPr/>
            </a:pPr>
            <a:r>
              <a:rPr lang="ru-RU" altLang="ru-RU" smtClean="0"/>
              <a:t>«Минутка доверия».</a:t>
            </a:r>
          </a:p>
          <a:p>
            <a:pPr eaLnBrk="1" hangingPunct="1">
              <a:buFontTx/>
              <a:buNone/>
              <a:defRPr/>
            </a:pPr>
            <a:endParaRPr lang="ru-RU" altLang="ru-RU" smtClean="0"/>
          </a:p>
          <a:p>
            <a:pPr eaLnBrk="1" hangingPunct="1">
              <a:buFontTx/>
              <a:buNone/>
              <a:defRPr/>
            </a:pPr>
            <a:r>
              <a:rPr lang="ru-RU" altLang="ru-RU" smtClean="0"/>
              <a:t>Родительские собрания.</a:t>
            </a:r>
          </a:p>
          <a:p>
            <a:pPr eaLnBrk="1" hangingPunct="1">
              <a:buFontTx/>
              <a:buNone/>
              <a:defRPr/>
            </a:pPr>
            <a:endParaRPr lang="ru-RU" altLang="ru-RU" smtClean="0"/>
          </a:p>
          <a:p>
            <a:pPr eaLnBrk="1" hangingPunct="1">
              <a:buFontTx/>
              <a:buNone/>
              <a:defRPr/>
            </a:pPr>
            <a:r>
              <a:rPr lang="ru-RU" altLang="ru-RU" smtClean="0"/>
              <a:t>Досуг.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ru-RU" altLang="ru-RU" smtClean="0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762000"/>
            <a:ext cx="8229600" cy="525780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ru-RU" altLang="ru-RU" smtClean="0"/>
              <a:t>		Я убеждена в том, что чем лучше налажено общение между семьей и воспитателем, тем большую поддержку получит ребенок, тем вероятнее, что его жизнь в детском саду будет полна впечатлений, любовью и доверием к окружению.</a:t>
            </a:r>
          </a:p>
          <a:p>
            <a:pPr eaLnBrk="1" hangingPunct="1">
              <a:buFontTx/>
              <a:buNone/>
              <a:defRPr/>
            </a:pPr>
            <a:endParaRPr lang="ru-RU" alt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8229600" cy="4127500"/>
          </a:xfrm>
        </p:spPr>
        <p:txBody>
          <a:bodyPr/>
          <a:lstStyle/>
          <a:p>
            <a:pPr eaLnBrk="1" hangingPunct="1">
              <a:defRPr/>
            </a:pPr>
            <a:endParaRPr lang="ru-RU" altLang="ru-RU" smtClean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09600"/>
            <a:ext cx="8229600" cy="541020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endParaRPr lang="ru-RU" altLang="ru-RU" sz="2800" smtClean="0"/>
          </a:p>
          <a:p>
            <a:pPr eaLnBrk="1" hangingPunct="1">
              <a:buFontTx/>
              <a:buNone/>
              <a:defRPr/>
            </a:pPr>
            <a:endParaRPr lang="ru-RU" altLang="ru-RU" sz="2800" smtClean="0"/>
          </a:p>
          <a:p>
            <a:pPr algn="ctr" eaLnBrk="1" hangingPunct="1">
              <a:buFontTx/>
              <a:buNone/>
              <a:defRPr/>
            </a:pPr>
            <a:r>
              <a:rPr lang="ru-RU" altLang="ru-RU" sz="2800" smtClean="0"/>
              <a:t>		В Законе «Об образовании РФ» отмечено, что «Родители (законные представители) несовершеннолетних обучающихся имеют преимущественное право на обучение и воспитание детей перед всеми другими лицами. Они обязаны заложить основы физического, нравственного и интеллектуального развития личности ребенка» (Статья 44)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altLang="ru-RU" sz="2400" smtClean="0"/>
              <a:t>Мы, понимаем, что без совместной работы с семьей педагогическое воздействие теряет всякую силу, т.к. участие родителей в жизни ДОУ, группы, помогает им увидеть своих детей совсем в другой обстановке.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ru-RU" alt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8229600" cy="2908300"/>
          </a:xfrm>
        </p:spPr>
        <p:txBody>
          <a:bodyPr/>
          <a:lstStyle/>
          <a:p>
            <a:pPr eaLnBrk="1" hangingPunct="1">
              <a:defRPr/>
            </a:pPr>
            <a:r>
              <a:rPr lang="ru-RU" altLang="ru-RU" sz="2400" smtClean="0"/>
              <a:t>	Группу, где я работаю воспитателем, посещает ребенок с Синдромом Дауна.</a:t>
            </a:r>
            <a:br>
              <a:rPr lang="ru-RU" altLang="ru-RU" sz="2400" smtClean="0"/>
            </a:br>
            <a:r>
              <a:rPr lang="ru-RU" altLang="ru-RU" sz="2400" smtClean="0"/>
              <a:t/>
            </a:r>
            <a:br>
              <a:rPr lang="ru-RU" altLang="ru-RU" sz="2400" smtClean="0"/>
            </a:br>
            <a:r>
              <a:rPr lang="ru-RU" altLang="ru-RU" sz="2400" smtClean="0"/>
              <a:t>	Моей основной задачей является – своевременное включение родителей в коррекционно – педагогический процесс группы, т. к. это является необходимым условием для осуществления сотрудничества.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ru-RU" alt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ru-RU" altLang="ru-RU" sz="3200" smtClean="0"/>
              <a:t>Я выделила </a:t>
            </a:r>
            <a:br>
              <a:rPr lang="ru-RU" altLang="ru-RU" sz="3200" smtClean="0"/>
            </a:br>
            <a:r>
              <a:rPr lang="ru-RU" altLang="ru-RU" sz="3200" smtClean="0"/>
              <a:t>три направления в работе с родителями: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  <a:defRPr/>
            </a:pPr>
            <a:r>
              <a:rPr lang="ru-RU" altLang="ru-RU" smtClean="0"/>
              <a:t>		1. Помогать родителям в соблюдении рекомендаций врача;</a:t>
            </a:r>
          </a:p>
          <a:p>
            <a:pPr eaLnBrk="1" hangingPunct="1">
              <a:buFontTx/>
              <a:buNone/>
              <a:defRPr/>
            </a:pPr>
            <a:r>
              <a:rPr lang="ru-RU" altLang="ru-RU" smtClean="0"/>
              <a:t>		2. Повышать уровень педагогических знаний родителей;</a:t>
            </a:r>
          </a:p>
          <a:p>
            <a:pPr eaLnBrk="1" hangingPunct="1">
              <a:buFontTx/>
              <a:buNone/>
              <a:defRPr/>
            </a:pPr>
            <a:r>
              <a:rPr lang="ru-RU" altLang="ru-RU" smtClean="0"/>
              <a:t>		3. Оказывать педагогическую и психологическую помощь родителям в вопросах воспитания ребенка.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altLang="ru-RU" sz="3600" smtClean="0"/>
              <a:t>Сложности в моей работе. Причины: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Tx/>
              <a:buAutoNum type="arabicPeriod"/>
              <a:defRPr/>
            </a:pPr>
            <a:r>
              <a:rPr lang="ru-RU" altLang="ru-RU" smtClean="0"/>
              <a:t>Не сбываются взаимные ожидания каких-либо результатов;</a:t>
            </a:r>
          </a:p>
          <a:p>
            <a:pPr marL="609600" indent="-609600" eaLnBrk="1" hangingPunct="1">
              <a:buFontTx/>
              <a:buAutoNum type="arabicPeriod"/>
              <a:defRPr/>
            </a:pPr>
            <a:r>
              <a:rPr lang="ru-RU" altLang="ru-RU" smtClean="0"/>
              <a:t>Проявляется недоверие в отношении воспитателей.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altLang="ru-RU" sz="4000" smtClean="0"/>
              <a:t>Формы сотрудничества с семьей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  <a:defRPr/>
            </a:pPr>
            <a:r>
              <a:rPr lang="ru-RU" altLang="ru-RU" smtClean="0"/>
              <a:t>		Они могут быть традиционными и нетрадиционными.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ru-RU" altLang="ru-RU" sz="3200" smtClean="0"/>
              <a:t>Я стараюсь использовать нетрадиционные формы работы с родителями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Tx/>
              <a:buChar char="-"/>
              <a:defRPr/>
            </a:pPr>
            <a:r>
              <a:rPr lang="ru-RU" altLang="ru-RU" sz="2000" smtClean="0"/>
              <a:t>устные журналы, </a:t>
            </a:r>
          </a:p>
          <a:p>
            <a:pPr eaLnBrk="1" hangingPunct="1">
              <a:lnSpc>
                <a:spcPct val="80000"/>
              </a:lnSpc>
              <a:buFontTx/>
              <a:buChar char="-"/>
              <a:defRPr/>
            </a:pPr>
            <a:r>
              <a:rPr lang="ru-RU" altLang="ru-RU" sz="2000" smtClean="0"/>
              <a:t>экскурсии, </a:t>
            </a:r>
          </a:p>
          <a:p>
            <a:pPr eaLnBrk="1" hangingPunct="1">
              <a:lnSpc>
                <a:spcPct val="80000"/>
              </a:lnSpc>
              <a:buFontTx/>
              <a:buChar char="-"/>
              <a:defRPr/>
            </a:pPr>
            <a:r>
              <a:rPr lang="ru-RU" altLang="ru-RU" sz="2000" smtClean="0"/>
              <a:t>родительские клубы, </a:t>
            </a:r>
          </a:p>
          <a:p>
            <a:pPr eaLnBrk="1" hangingPunct="1">
              <a:lnSpc>
                <a:spcPct val="80000"/>
              </a:lnSpc>
              <a:buFontTx/>
              <a:buChar char="-"/>
              <a:defRPr/>
            </a:pPr>
            <a:r>
              <a:rPr lang="ru-RU" altLang="ru-RU" sz="2000" smtClean="0"/>
              <a:t>акции, </a:t>
            </a:r>
          </a:p>
          <a:p>
            <a:pPr eaLnBrk="1" hangingPunct="1">
              <a:lnSpc>
                <a:spcPct val="80000"/>
              </a:lnSpc>
              <a:buFontTx/>
              <a:buChar char="-"/>
              <a:defRPr/>
            </a:pPr>
            <a:r>
              <a:rPr lang="ru-RU" altLang="ru-RU" sz="2000" smtClean="0"/>
              <a:t>оздоровительные мероприятия, </a:t>
            </a:r>
          </a:p>
          <a:p>
            <a:pPr eaLnBrk="1" hangingPunct="1">
              <a:lnSpc>
                <a:spcPct val="80000"/>
              </a:lnSpc>
              <a:buFontTx/>
              <a:buChar char="-"/>
              <a:defRPr/>
            </a:pPr>
            <a:r>
              <a:rPr lang="ru-RU" altLang="ru-RU" sz="2000" smtClean="0"/>
              <a:t>игры, </a:t>
            </a:r>
          </a:p>
          <a:p>
            <a:pPr eaLnBrk="1" hangingPunct="1">
              <a:lnSpc>
                <a:spcPct val="80000"/>
              </a:lnSpc>
              <a:buFontTx/>
              <a:buChar char="-"/>
              <a:defRPr/>
            </a:pPr>
            <a:r>
              <a:rPr lang="ru-RU" altLang="ru-RU" sz="2000" smtClean="0"/>
              <a:t>тематические выставки,</a:t>
            </a:r>
          </a:p>
          <a:p>
            <a:pPr eaLnBrk="1" hangingPunct="1">
              <a:lnSpc>
                <a:spcPct val="80000"/>
              </a:lnSpc>
              <a:buFontTx/>
              <a:buChar char="-"/>
              <a:defRPr/>
            </a:pPr>
            <a:r>
              <a:rPr lang="ru-RU" altLang="ru-RU" sz="2000" smtClean="0"/>
              <a:t>диагностика,</a:t>
            </a:r>
          </a:p>
          <a:p>
            <a:pPr eaLnBrk="1" hangingPunct="1">
              <a:lnSpc>
                <a:spcPct val="80000"/>
              </a:lnSpc>
              <a:buFontTx/>
              <a:buChar char="-"/>
              <a:defRPr/>
            </a:pPr>
            <a:r>
              <a:rPr lang="ru-RU" altLang="ru-RU" sz="2000" smtClean="0"/>
              <a:t> консультации специалистов,</a:t>
            </a:r>
          </a:p>
          <a:p>
            <a:pPr eaLnBrk="1" hangingPunct="1">
              <a:lnSpc>
                <a:spcPct val="80000"/>
              </a:lnSpc>
              <a:buFontTx/>
              <a:buChar char="-"/>
              <a:defRPr/>
            </a:pPr>
            <a:r>
              <a:rPr lang="ru-RU" altLang="ru-RU" sz="2000" smtClean="0"/>
              <a:t>«почта доверия»,</a:t>
            </a:r>
          </a:p>
          <a:p>
            <a:pPr eaLnBrk="1" hangingPunct="1">
              <a:lnSpc>
                <a:spcPct val="80000"/>
              </a:lnSpc>
              <a:buFontTx/>
              <a:buChar char="-"/>
              <a:defRPr/>
            </a:pPr>
            <a:r>
              <a:rPr lang="ru-RU" altLang="ru-RU" sz="2000" smtClean="0"/>
              <a:t>нетрадиционные родительские собрания,</a:t>
            </a:r>
          </a:p>
          <a:p>
            <a:pPr eaLnBrk="1" hangingPunct="1">
              <a:lnSpc>
                <a:spcPct val="80000"/>
              </a:lnSpc>
              <a:buFontTx/>
              <a:buChar char="-"/>
              <a:defRPr/>
            </a:pPr>
            <a:r>
              <a:rPr lang="ru-RU" altLang="ru-RU" sz="2000" smtClean="0"/>
              <a:t>сайт ДОУ.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ru-RU" altLang="ru-RU" sz="3200" smtClean="0"/>
              <a:t>Планируя работу, я всегда исхожу из анализа представлений о родителях своей группы: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Tx/>
              <a:buAutoNum type="arabicPeriod"/>
              <a:defRPr/>
            </a:pPr>
            <a:r>
              <a:rPr lang="ru-RU" altLang="ru-RU" smtClean="0"/>
              <a:t>Готовы ли они к сотрудничеству в той или иной форме;</a:t>
            </a:r>
          </a:p>
          <a:p>
            <a:pPr marL="609600" indent="-609600" eaLnBrk="1" hangingPunct="1">
              <a:buFontTx/>
              <a:buAutoNum type="arabicPeriod"/>
              <a:defRPr/>
            </a:pPr>
            <a:r>
              <a:rPr lang="ru-RU" altLang="ru-RU" smtClean="0"/>
              <a:t>Есть ли у них желание к обучению, саморазвитию, сотрудничеству.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кеан">
  <a:themeElements>
    <a:clrScheme name="Океан 1">
      <a:dk1>
        <a:srgbClr val="010199"/>
      </a:dk1>
      <a:lt1>
        <a:srgbClr val="FFFFFF"/>
      </a:lt1>
      <a:dk2>
        <a:srgbClr val="000099"/>
      </a:dk2>
      <a:lt2>
        <a:srgbClr val="FFFFFF"/>
      </a:lt2>
      <a:accent1>
        <a:srgbClr val="33CCCC"/>
      </a:accent1>
      <a:accent2>
        <a:srgbClr val="00C600"/>
      </a:accent2>
      <a:accent3>
        <a:srgbClr val="AAAACA"/>
      </a:accent3>
      <a:accent4>
        <a:srgbClr val="DADADA"/>
      </a:accent4>
      <a:accent5>
        <a:srgbClr val="ADE2E2"/>
      </a:accent5>
      <a:accent6>
        <a:srgbClr val="00B300"/>
      </a:accent6>
      <a:hlink>
        <a:srgbClr val="FFCC00"/>
      </a:hlink>
      <a:folHlink>
        <a:srgbClr val="6699FF"/>
      </a:folHlink>
    </a:clrScheme>
    <a:fontScheme name="Океан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кеан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Ocean</Template>
  <TotalTime>128</TotalTime>
  <Words>162</Words>
  <Application>Microsoft Office PowerPoint</Application>
  <PresentationFormat>Экран (4:3)</PresentationFormat>
  <Paragraphs>54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7" baseType="lpstr">
      <vt:lpstr>Tahoma</vt:lpstr>
      <vt:lpstr>Arial</vt:lpstr>
      <vt:lpstr>Wingdings</vt:lpstr>
      <vt:lpstr>Calibri</vt:lpstr>
      <vt:lpstr>Океан</vt:lpstr>
      <vt:lpstr>Презентация PowerPoint</vt:lpstr>
      <vt:lpstr>Презентация PowerPoint</vt:lpstr>
      <vt:lpstr>Мы, понимаем, что без совместной работы с семьей педагогическое воздействие теряет всякую силу, т.к. участие родителей в жизни ДОУ, группы, помогает им увидеть своих детей совсем в другой обстановке.</vt:lpstr>
      <vt:lpstr> Группу, где я работаю воспитателем, посещает ребенок с Синдромом Дауна.   Моей основной задачей является – своевременное включение родителей в коррекционно – педагогический процесс группы, т. к. это является необходимым условием для осуществления сотрудничества.</vt:lpstr>
      <vt:lpstr>Я выделила  три направления в работе с родителями:</vt:lpstr>
      <vt:lpstr>Сложности в моей работе. Причины:</vt:lpstr>
      <vt:lpstr>Формы сотрудничества с семьей</vt:lpstr>
      <vt:lpstr>Я стараюсь использовать нетрадиционные формы работы с родителями</vt:lpstr>
      <vt:lpstr>Планируя работу, я всегда исхожу из анализа представлений о родителях своей группы: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ук</dc:creator>
  <cp:lastModifiedBy>Perceptron</cp:lastModifiedBy>
  <cp:revision>8</cp:revision>
  <cp:lastPrinted>1601-01-01T00:00:00Z</cp:lastPrinted>
  <dcterms:created xsi:type="dcterms:W3CDTF">2015-04-08T06:47:37Z</dcterms:created>
  <dcterms:modified xsi:type="dcterms:W3CDTF">2016-05-23T06:38:56Z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