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79712" y="620688"/>
            <a:ext cx="6696744" cy="345638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Оценка актуальных и потенциальных возможностей </a:t>
            </a:r>
            <a:r>
              <a:rPr lang="ru-RU" sz="3600" dirty="0" err="1" smtClean="0"/>
              <a:t>речеязыковой</a:t>
            </a:r>
            <a:r>
              <a:rPr lang="ru-RU" sz="3600" dirty="0" smtClean="0"/>
              <a:t> деятельности младших школьников: стратегия и практика.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077072"/>
            <a:ext cx="6480720" cy="1944216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/>
              <a:t>Профессор кафедры логопедии</a:t>
            </a:r>
          </a:p>
          <a:p>
            <a:pPr algn="r"/>
            <a:r>
              <a:rPr lang="ru-RU" sz="2400" dirty="0" smtClean="0"/>
              <a:t>Института детства МПГУ</a:t>
            </a:r>
          </a:p>
          <a:p>
            <a:pPr algn="r"/>
            <a:r>
              <a:rPr lang="ru-RU" sz="2400" dirty="0" smtClean="0"/>
              <a:t>Галина Васильевна Бабина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Актуальные возможности. Изучение устной</a:t>
            </a:r>
            <a:br>
              <a:rPr lang="ru-RU" sz="3200" dirty="0" smtClean="0"/>
            </a:br>
            <a:r>
              <a:rPr lang="ru-RU" sz="3200" dirty="0" smtClean="0"/>
              <a:t> речи. (1класс)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Звукопроизношение и фонематическое восприятие.</a:t>
            </a:r>
          </a:p>
          <a:p>
            <a:r>
              <a:rPr lang="ru-RU" sz="2800" dirty="0" smtClean="0"/>
              <a:t> Слоговая структура слова.</a:t>
            </a:r>
          </a:p>
          <a:p>
            <a:r>
              <a:rPr lang="ru-RU" sz="2800" dirty="0" smtClean="0"/>
              <a:t> Лексикон.</a:t>
            </a:r>
          </a:p>
          <a:p>
            <a:r>
              <a:rPr lang="ru-RU" sz="2800" dirty="0" smtClean="0"/>
              <a:t> Грамматический строй речи (словоизменение, словообразование, синтаксические конструкции).</a:t>
            </a:r>
          </a:p>
          <a:p>
            <a:r>
              <a:rPr lang="ru-RU" sz="2800" dirty="0" smtClean="0"/>
              <a:t> Связное высказывание.</a:t>
            </a:r>
          </a:p>
          <a:p>
            <a:r>
              <a:rPr lang="ru-RU" sz="2800" dirty="0" smtClean="0"/>
              <a:t> Ритмоинтонационная сторона речи.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/>
          </a:bodyPr>
          <a:lstStyle/>
          <a:p>
            <a:r>
              <a:rPr lang="ru-RU" dirty="0" smtClean="0"/>
              <a:t>Потенциальные возможности. Изучение предпосылок формирования письма и чтения.             (1 класс)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7467600" cy="4341096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Моторные функции.</a:t>
            </a:r>
          </a:p>
          <a:p>
            <a:r>
              <a:rPr lang="ru-RU" sz="2800" dirty="0" smtClean="0"/>
              <a:t> Графические умения (</a:t>
            </a:r>
            <a:r>
              <a:rPr lang="ru-RU" sz="2800" dirty="0" err="1" smtClean="0"/>
              <a:t>графомоторика</a:t>
            </a:r>
            <a:r>
              <a:rPr lang="ru-RU" sz="2800" dirty="0" smtClean="0"/>
              <a:t>).</a:t>
            </a:r>
          </a:p>
          <a:p>
            <a:r>
              <a:rPr lang="ru-RU" sz="2800" dirty="0" smtClean="0"/>
              <a:t> Оптико-пространственная ориентация и зрительный </a:t>
            </a:r>
            <a:r>
              <a:rPr lang="ru-RU" sz="2800" dirty="0" err="1" smtClean="0"/>
              <a:t>гнозис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 Языковой анализ и синтез (анализ и синтез текста, предложения, слоговой, фонемный).</a:t>
            </a:r>
          </a:p>
          <a:p>
            <a:r>
              <a:rPr lang="ru-RU" sz="2800" dirty="0" smtClean="0"/>
              <a:t> Межанализаторное взаимодействие.</a:t>
            </a:r>
          </a:p>
          <a:p>
            <a:r>
              <a:rPr lang="ru-RU" sz="2800" dirty="0" smtClean="0"/>
              <a:t> Временные представления.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/>
          </a:bodyPr>
          <a:lstStyle/>
          <a:p>
            <a:r>
              <a:rPr lang="ru-RU" dirty="0" smtClean="0"/>
              <a:t>Актуальные возможности. Исследование письма и чтения. (2-4 классы).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76872"/>
            <a:ext cx="7467600" cy="41970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Списывание печатного материала (слова, предложения, тексты).</a:t>
            </a:r>
          </a:p>
          <a:p>
            <a:r>
              <a:rPr lang="ru-RU" sz="2800" dirty="0" smtClean="0"/>
              <a:t> Списывание рукописного материала (слова, предложения, тексты).</a:t>
            </a:r>
          </a:p>
          <a:p>
            <a:r>
              <a:rPr lang="ru-RU" sz="2800" dirty="0" smtClean="0"/>
              <a:t>  Диктанты ( словарный, текстовый и др.).</a:t>
            </a:r>
          </a:p>
          <a:p>
            <a:r>
              <a:rPr lang="ru-RU" sz="2800" dirty="0" smtClean="0"/>
              <a:t> Изложение.</a:t>
            </a:r>
          </a:p>
          <a:p>
            <a:r>
              <a:rPr lang="ru-RU" sz="2800" dirty="0" smtClean="0"/>
              <a:t> Чтение.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6421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Потенциальные возможности. Исследование компонентов языковой (метаязыковой) способности (2-4 классы)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7467600" cy="44131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 </a:t>
            </a:r>
            <a:r>
              <a:rPr lang="ru-RU" sz="2800" dirty="0" smtClean="0"/>
              <a:t>Словообразовательные умения.</a:t>
            </a:r>
          </a:p>
          <a:p>
            <a:r>
              <a:rPr lang="ru-RU" sz="2800" dirty="0" smtClean="0"/>
              <a:t> Языковой анализ и синтез (важно! -  анализ текста, морфемный анализ и синтез).</a:t>
            </a:r>
          </a:p>
          <a:p>
            <a:r>
              <a:rPr lang="ru-RU" sz="2800" dirty="0" smtClean="0"/>
              <a:t> Развитие ассоциативного потенциала лексических единиц (синтагматические, парадигматические, деривационные связи слов).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Семантизация</a:t>
            </a:r>
            <a:r>
              <a:rPr lang="ru-RU" sz="2800" dirty="0" smtClean="0"/>
              <a:t> лексических единиц (немотивированных, мотивированных).</a:t>
            </a:r>
          </a:p>
          <a:p>
            <a:r>
              <a:rPr lang="ru-RU" sz="2800" dirty="0" smtClean="0"/>
              <a:t> Вероятностное прогнозирование  в работе с языковым материалом.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Пример рабочих материалов.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indent="446400" algn="just"/>
            <a:r>
              <a:rPr lang="ru-RU" dirty="0" smtClean="0"/>
              <a:t>Таволга — полукустарник с крупными резными листьями. </a:t>
            </a:r>
            <a:r>
              <a:rPr lang="ru-RU" dirty="0" err="1" smtClean="0"/>
              <a:t>Переб__________</a:t>
            </a:r>
            <a:r>
              <a:rPr lang="ru-RU" dirty="0" smtClean="0"/>
              <a:t> в лесу через </a:t>
            </a:r>
            <a:r>
              <a:rPr lang="ru-RU" dirty="0" err="1" smtClean="0"/>
              <a:t>ру________</a:t>
            </a:r>
            <a:r>
              <a:rPr lang="ru-RU" dirty="0" smtClean="0"/>
              <a:t> или овраг и </a:t>
            </a:r>
            <a:r>
              <a:rPr lang="ru-RU" dirty="0" err="1" smtClean="0"/>
              <a:t>ср_________</a:t>
            </a:r>
            <a:r>
              <a:rPr lang="ru-RU" dirty="0" smtClean="0"/>
              <a:t> видишь его заросли. Они </a:t>
            </a:r>
            <a:r>
              <a:rPr lang="ru-RU" dirty="0" err="1" smtClean="0"/>
              <a:t>дос_________</a:t>
            </a:r>
            <a:r>
              <a:rPr lang="ru-RU" dirty="0" smtClean="0"/>
              <a:t> иногда высоты </a:t>
            </a:r>
            <a:r>
              <a:rPr lang="ru-RU" dirty="0" err="1" smtClean="0"/>
              <a:t>че____________</a:t>
            </a:r>
            <a:r>
              <a:rPr lang="ru-RU" dirty="0" smtClean="0"/>
              <a:t> роста. Таволга </a:t>
            </a:r>
            <a:r>
              <a:rPr lang="ru-RU" dirty="0" err="1" smtClean="0"/>
              <a:t>выб_______</a:t>
            </a:r>
            <a:r>
              <a:rPr lang="ru-RU" dirty="0" smtClean="0"/>
              <a:t> самые </a:t>
            </a:r>
            <a:r>
              <a:rPr lang="ru-RU" dirty="0" err="1" smtClean="0"/>
              <a:t>ти________</a:t>
            </a:r>
            <a:r>
              <a:rPr lang="ru-RU" dirty="0" smtClean="0"/>
              <a:t> и уютные </a:t>
            </a:r>
            <a:r>
              <a:rPr lang="ru-RU" dirty="0" err="1" smtClean="0"/>
              <a:t>уг________</a:t>
            </a:r>
            <a:r>
              <a:rPr lang="ru-RU" dirty="0" smtClean="0"/>
              <a:t> леса. </a:t>
            </a:r>
            <a:r>
              <a:rPr lang="ru-RU" dirty="0" err="1" smtClean="0"/>
              <a:t>Ве________</a:t>
            </a:r>
            <a:r>
              <a:rPr lang="ru-RU" dirty="0" smtClean="0"/>
              <a:t> шумит </a:t>
            </a:r>
            <a:r>
              <a:rPr lang="ru-RU" dirty="0" err="1" smtClean="0"/>
              <a:t>вер________</a:t>
            </a:r>
            <a:r>
              <a:rPr lang="ru-RU" dirty="0" smtClean="0"/>
              <a:t> сосен, лопочет </a:t>
            </a:r>
            <a:r>
              <a:rPr lang="ru-RU" dirty="0" err="1" smtClean="0"/>
              <a:t>ли_________</a:t>
            </a:r>
            <a:r>
              <a:rPr lang="ru-RU" dirty="0" smtClean="0"/>
              <a:t> осин, а в </a:t>
            </a:r>
            <a:r>
              <a:rPr lang="ru-RU" dirty="0" err="1" smtClean="0"/>
              <a:t>овр_________</a:t>
            </a:r>
            <a:r>
              <a:rPr lang="ru-RU" dirty="0" smtClean="0"/>
              <a:t>, где она растет, </a:t>
            </a:r>
            <a:r>
              <a:rPr lang="ru-RU" dirty="0" err="1" smtClean="0"/>
              <a:t>ст________</a:t>
            </a:r>
            <a:r>
              <a:rPr lang="ru-RU" dirty="0" smtClean="0"/>
              <a:t> тишина. </a:t>
            </a:r>
            <a:r>
              <a:rPr lang="ru-RU" dirty="0" err="1" smtClean="0"/>
              <a:t>Поб________</a:t>
            </a:r>
            <a:r>
              <a:rPr lang="ru-RU" dirty="0" smtClean="0"/>
              <a:t> в жарком бору и </a:t>
            </a:r>
            <a:r>
              <a:rPr lang="ru-RU" dirty="0" err="1" smtClean="0"/>
              <a:t>спу_________</a:t>
            </a:r>
            <a:r>
              <a:rPr lang="ru-RU" dirty="0" smtClean="0"/>
              <a:t> в тенистый овраг. </a:t>
            </a:r>
            <a:r>
              <a:rPr lang="ru-RU" dirty="0" err="1" smtClean="0"/>
              <a:t>Зд______</a:t>
            </a:r>
            <a:r>
              <a:rPr lang="ru-RU" dirty="0" smtClean="0"/>
              <a:t> множество </a:t>
            </a:r>
            <a:r>
              <a:rPr lang="ru-RU" dirty="0" err="1" smtClean="0"/>
              <a:t>ку________</a:t>
            </a:r>
            <a:r>
              <a:rPr lang="ru-RU" dirty="0" smtClean="0"/>
              <a:t>: орешник, калина, черемуха. (По И. Соколову-Микитову)</a:t>
            </a:r>
          </a:p>
          <a:p>
            <a:pPr indent="274320"/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467600" cy="2592288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147</TotalTime>
  <Words>341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Times New Roman</vt:lpstr>
      <vt:lpstr>Wingdings</vt:lpstr>
      <vt:lpstr>Wingdings 2</vt:lpstr>
      <vt:lpstr>Эркер</vt:lpstr>
      <vt:lpstr>Оценка актуальных и потенциальных возможностей речеязыковой деятельности младших школьников: стратегия и практика.</vt:lpstr>
      <vt:lpstr>Актуальные возможности. Изучение устной  речи. (1класс)</vt:lpstr>
      <vt:lpstr>Потенциальные возможности. Изучение предпосылок формирования письма и чтения.             (1 класс)</vt:lpstr>
      <vt:lpstr>Актуальные возможности. Исследование письма и чтения. (2-4 классы).</vt:lpstr>
      <vt:lpstr>Потенциальные возможности. Исследование компонентов языковой (метаязыковой) способности (2-4 классы)</vt:lpstr>
      <vt:lpstr>Пример рабочих материалов.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актуальных и потенциальных возможностей речеязыковой деятельности младших школьников: стратегия и прктика.</dc:title>
  <dc:creator>Лена</dc:creator>
  <cp:lastModifiedBy>Для видео</cp:lastModifiedBy>
  <cp:revision>9</cp:revision>
  <dcterms:created xsi:type="dcterms:W3CDTF">2016-09-28T15:53:18Z</dcterms:created>
  <dcterms:modified xsi:type="dcterms:W3CDTF">2016-10-10T05:30:03Z</dcterms:modified>
</cp:coreProperties>
</file>