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56" r:id="rId2"/>
    <p:sldId id="341" r:id="rId3"/>
    <p:sldId id="327" r:id="rId4"/>
    <p:sldId id="328" r:id="rId5"/>
    <p:sldId id="329" r:id="rId6"/>
    <p:sldId id="330" r:id="rId7"/>
    <p:sldId id="334" r:id="rId8"/>
    <p:sldId id="331" r:id="rId9"/>
    <p:sldId id="332" r:id="rId10"/>
    <p:sldId id="333" r:id="rId11"/>
    <p:sldId id="336" r:id="rId12"/>
    <p:sldId id="335" r:id="rId13"/>
    <p:sldId id="337" r:id="rId14"/>
    <p:sldId id="338" r:id="rId15"/>
    <p:sldId id="339" r:id="rId16"/>
    <p:sldId id="340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6" autoAdjust="0"/>
    <p:restoredTop sz="94660"/>
  </p:normalViewPr>
  <p:slideViewPr>
    <p:cSldViewPr>
      <p:cViewPr varScale="1">
        <p:scale>
          <a:sx n="102" d="100"/>
          <a:sy n="102" d="100"/>
        </p:scale>
        <p:origin x="2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CE1B2E-241A-424B-853D-5B3A9DD4F97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1A8066-2203-4EA4-AEF7-2914B3C72C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CA6C14-BA52-4DE2-9567-A8B7D2578B0F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71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C11B-9F46-4F10-BDF8-B3DEC3698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237179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06F0F-006D-42C6-9BB7-09F67CAB0B7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2462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8FF94-D687-4F6F-B0AB-B815C6DDB0E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7848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57F24-DBEF-4672-954A-D20235825B6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5981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C1568-7731-473D-B40A-34A76212E99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1572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F8299-E123-4A83-8F96-9819538CB20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3564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2E39E-40A2-4227-A2E6-38B027B5491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088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EB332-7A79-4B34-833C-4DE14974E9B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7213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65038-4DCD-4D7D-8733-DEA9B59F136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9115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D5659-2DFE-4E48-8631-CC4B42102E5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4539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C04A1-6FEA-4922-8E13-E77C16EF40D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4979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52F2F82E-0EC7-4985-B64D-6F5AFC6EEEDD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87;&#1077;&#1088;&#1077;&#1095;&#1077;&#1085;&#1100;%20&#1087;&#1088;&#1086;&#1092;&#1077;&#1089;&#1089;&#1080;&#1081;.pd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77587/3d0cac60971a511280cbba229d9b6329c07731f7/#dst1000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tant.ru/document/cons_doc_LAW_209000/5bdc78bf7e3015a0ea0c0ea5bef708a6c79e2f0a/#dst10002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43000" y="56388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75" name="Заголовок 3"/>
          <p:cNvSpPr>
            <a:spLocks noGrp="1"/>
          </p:cNvSpPr>
          <p:nvPr>
            <p:ph type="ctrTitle"/>
          </p:nvPr>
        </p:nvSpPr>
        <p:spPr>
          <a:xfrm>
            <a:off x="2362200" y="1828800"/>
            <a:ext cx="6553200" cy="2133600"/>
          </a:xfrm>
        </p:spPr>
        <p:txBody>
          <a:bodyPr/>
          <a:lstStyle/>
          <a:p>
            <a:pPr algn="ctr"/>
            <a:r>
              <a:rPr lang="ru-RU" altLang="ru-RU" sz="2800" b="1" i="1" smtClean="0"/>
              <a:t>Профориентация школьников: востребованность профессий и специальностей на рынке труда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Как отмечают эксперты, рынок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медицинских услуг будет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только расти. Вне зависимости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от экономической ситуации в стране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люди будут тратить деньги на свое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здоровье. </a:t>
            </a:r>
          </a:p>
        </p:txBody>
      </p:sp>
      <p:pic>
        <p:nvPicPr>
          <p:cNvPr id="12291" name="Picture 2" descr="http://foneyes.ru/img/picture/Apr/08/0ba661879292411e8905d924699f6b81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3656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609600" y="11430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Медицинский работник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40386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Строители будут наиболее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востребованные. С улучшением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демографической ситуации в стране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потребность в новом жилье станет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увеличиваться, соответственно,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строители будут пользоваться на рынке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труда повышенным спросом.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Поспособствует высокому спросу на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строителей и развитие бизнеса,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которому понадобятся новые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производственные помещения,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торговые площади, складские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помещения и так далее.</a:t>
            </a:r>
          </a:p>
        </p:txBody>
      </p:sp>
      <p:pic>
        <p:nvPicPr>
          <p:cNvPr id="13315" name="Picture 2" descr="http://rt-online.ru/wp-content/uploads/2016/08/stroi1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378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81000" y="13716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Строитель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3"/>
          <p:cNvSpPr>
            <a:spLocks noGrp="1"/>
          </p:cNvSpPr>
          <p:nvPr>
            <p:ph sz="half" idx="2"/>
          </p:nvPr>
        </p:nvSpPr>
        <p:spPr>
          <a:xfrm>
            <a:off x="5410200" y="2209800"/>
            <a:ext cx="3276600" cy="3505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Сфера услуг — часть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экономики, которая включает 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себя все виды коммерческих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услуг. Именно сфера услуг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составляет, в экономически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развитых странах, основную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часть экономики (больше 50 %).</a:t>
            </a: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381000" y="1023938"/>
            <a:ext cx="7924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Работники сферы услуг </a:t>
            </a:r>
          </a:p>
          <a:p>
            <a:pPr algn="just" eaLnBrk="0" hangingPunct="0"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(официант, продавец, сотрудники салонов красоты, гостиничных комплексов, швея и т.д.)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5" descr="http://jookin.ru/wp-content/uploads/2013/08/rabot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6561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14400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вакансий для лиц с ограниченными возможностями здоровья</a:t>
            </a:r>
            <a:endParaRPr lang="ru-RU" sz="2800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295400"/>
            <a:ext cx="81534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43000" y="1828800"/>
            <a:ext cx="7848600" cy="2209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Благодарю за внимание!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Ресурсный центр развития программ профессиональной ориентации молодёжи, содействия трудоустройству, предпрофильного и профильного обучения </a:t>
            </a:r>
            <a:b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ГБПОУ СО «Уральский колледж бизнеса, управления и технологии красоты»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Основные направления деятельности Ресурсного центра:</a:t>
            </a:r>
          </a:p>
          <a:p>
            <a:pPr algn="just">
              <a:defRPr/>
            </a:pPr>
            <a:r>
              <a:rPr lang="ru-RU" sz="1600" dirty="0" smtClean="0"/>
              <a:t>развитие содержания, технологий и форм профориентационной работы на различных уровнях общего и профессионального образования;</a:t>
            </a:r>
          </a:p>
          <a:p>
            <a:pPr algn="just">
              <a:defRPr/>
            </a:pPr>
            <a:r>
              <a:rPr lang="ru-RU" sz="1600" dirty="0" smtClean="0"/>
              <a:t>обеспечение непрерывности профориентационной работы в системе «образование-обучение-трудоустройство» за счёт реализации программ элективных курсов, дополнительных предпрофессиональных программ для обучающихся школ, а также программ дополнительного профессионального образования и обучения для студентов и граждан различных категорий;</a:t>
            </a:r>
          </a:p>
          <a:p>
            <a:pPr algn="just">
              <a:defRPr/>
            </a:pPr>
            <a:r>
              <a:rPr lang="ru-RU" sz="1600" dirty="0" smtClean="0"/>
              <a:t>непрерывная поддержка талантливой молодежи и развитие их профессионально-творческого потенциала средствами конкурсов профессионального мастерства, предметных олимпиад, выставок, творческих лабораторий, научно-практических конференций и др.;</a:t>
            </a:r>
          </a:p>
          <a:p>
            <a:pPr algn="just">
              <a:defRPr/>
            </a:pPr>
            <a:r>
              <a:rPr lang="ru-RU" sz="1600" dirty="0" smtClean="0"/>
              <a:t>повышение эффективности системы содействия трудоустройству молодёжи, включая развитие целевой контрактной подготовки, поддержка трудоустройства лиц с ограниченными возможностями здоровья.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ru-RU" altLang="ru-RU" sz="1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smtClean="0">
                <a:solidFill>
                  <a:srgbClr val="181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 образования и трудоустройства  лиц с ограниченными возможностями здоровья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05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инвалидов от 13.12.2006 г.</a:t>
            </a:r>
          </a:p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"О социальной защите инвалидов в Российской Федерации" от 24.11.1995 N 181-ФЗ (с изм., внесенными Федеральными законами от 06.04.2015 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 68-ФЗ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(ред. 19.12.2016),от 19.12.2016 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 444-ФЗ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"Об образовании в Российской Федерации" от 29.12.2012 N 273-ФЗ(ред.от 03.07.2016, с изм.от 19.12.2016) «Об образовании в Российской Федерации»</a:t>
            </a:r>
          </a:p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23 мая 2015 г. N 497</a:t>
            </a:r>
            <a:b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"О Федеральной целевой программе развития образования на 2016 - 2020 годы</a:t>
            </a:r>
          </a:p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09.11.2015 № 1309 «Порядок обеспечения условий доступности для инвалидов объектов и предоставляемых услуг в сфере образования, а также оказания им при этом необходимой помощи» </a:t>
            </a:r>
          </a:p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02.12.2015 № 1399 «План мероприятий («дорожная карта») Министерства образования и науки Российской Федерации по повышению значений показателей доступности для инвалидов объектов и предоставляемых на них услуг в сфере образования» </a:t>
            </a:r>
          </a:p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Свердловской области от 22.09.2015 № 844-ПП «План мероприятий («дорожная карта») по повышению значений показателей доступности для инвалидов объектов и услуг в Свердловской области» </a:t>
            </a:r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ПРОФЕССИИ 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Содержимое 3"/>
          <p:cNvGrpSpPr>
            <a:grpSpLocks noGrp="1"/>
          </p:cNvGrpSpPr>
          <p:nvPr/>
        </p:nvGrpSpPr>
        <p:grpSpPr bwMode="auto">
          <a:xfrm>
            <a:off x="228600" y="1143000"/>
            <a:ext cx="8113713" cy="2284413"/>
            <a:chOff x="2659971" y="1375615"/>
            <a:chExt cx="5909095" cy="583245"/>
          </a:xfrm>
        </p:grpSpPr>
        <p:sp>
          <p:nvSpPr>
            <p:cNvPr id="6158" name="AutoShape 32"/>
            <p:cNvSpPr>
              <a:spLocks noChangeArrowheads="1"/>
            </p:cNvSpPr>
            <p:nvPr/>
          </p:nvSpPr>
          <p:spPr bwMode="gray">
            <a:xfrm>
              <a:off x="3212557" y="1394685"/>
              <a:ext cx="5356509" cy="242644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9" name="Oval 35"/>
            <p:cNvSpPr>
              <a:spLocks noChangeArrowheads="1"/>
            </p:cNvSpPr>
            <p:nvPr/>
          </p:nvSpPr>
          <p:spPr bwMode="gray">
            <a:xfrm rot="1758052">
              <a:off x="2659971" y="1375615"/>
              <a:ext cx="788638" cy="272826"/>
            </a:xfrm>
            <a:prstGeom prst="ellipse">
              <a:avLst/>
            </a:prstGeom>
            <a:gradFill rotWithShape="1">
              <a:gsLst>
                <a:gs pos="0">
                  <a:srgbClr val="CAAFFF"/>
                </a:gs>
                <a:gs pos="100000">
                  <a:srgbClr val="6011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0" name="Text Box 37"/>
            <p:cNvSpPr txBox="1">
              <a:spLocks noChangeArrowheads="1"/>
            </p:cNvSpPr>
            <p:nvPr/>
          </p:nvSpPr>
          <p:spPr bwMode="gray">
            <a:xfrm>
              <a:off x="3574488" y="1416559"/>
              <a:ext cx="4854684" cy="54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4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ХОЧУ</a:t>
              </a:r>
              <a:r>
                <a:rPr lang="ru-RU" altLang="ru-RU" sz="20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(профессиональные склонности и интересы)</a:t>
              </a:r>
              <a:endParaRPr lang="en-US" altLang="ru-RU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altLang="ru-RU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ru-RU" sz="4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ru-RU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1" name="Text Box 38"/>
            <p:cNvSpPr txBox="1">
              <a:spLocks noChangeArrowheads="1"/>
            </p:cNvSpPr>
            <p:nvPr/>
          </p:nvSpPr>
          <p:spPr bwMode="gray">
            <a:xfrm>
              <a:off x="2873859" y="1681276"/>
              <a:ext cx="573452" cy="14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2800" b="1">
                  <a:solidFill>
                    <a:schemeClr val="bg1"/>
                  </a:solidFill>
                </a:rPr>
                <a:t>1</a:t>
              </a:r>
              <a:r>
                <a:rPr lang="en-US" altLang="ru-RU" sz="3200" b="1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228600" y="2609850"/>
            <a:ext cx="8077200" cy="971550"/>
            <a:chOff x="2803871" y="1394685"/>
            <a:chExt cx="6160617" cy="1124984"/>
          </a:xfrm>
        </p:grpSpPr>
        <p:sp>
          <p:nvSpPr>
            <p:cNvPr id="6155" name="AutoShape 32"/>
            <p:cNvSpPr>
              <a:spLocks noChangeArrowheads="1"/>
            </p:cNvSpPr>
            <p:nvPr/>
          </p:nvSpPr>
          <p:spPr bwMode="gray">
            <a:xfrm>
              <a:off x="3212557" y="1394685"/>
              <a:ext cx="5751931" cy="1124984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6" name="Text Box 37"/>
            <p:cNvSpPr txBox="1">
              <a:spLocks noChangeArrowheads="1"/>
            </p:cNvSpPr>
            <p:nvPr/>
          </p:nvSpPr>
          <p:spPr bwMode="gray">
            <a:xfrm>
              <a:off x="3500764" y="1549716"/>
              <a:ext cx="5262407" cy="89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4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МОГУ</a:t>
              </a:r>
              <a:r>
                <a:rPr lang="ru-RU" altLang="ru-RU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(возможности здоровья, способности и умения)</a:t>
              </a:r>
              <a:r>
                <a:rPr lang="ru-RU" altLang="ru-RU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ru-RU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7" name="Text Box 38"/>
            <p:cNvSpPr txBox="1">
              <a:spLocks noChangeArrowheads="1"/>
            </p:cNvSpPr>
            <p:nvPr/>
          </p:nvSpPr>
          <p:spPr bwMode="gray">
            <a:xfrm>
              <a:off x="2803871" y="1745559"/>
              <a:ext cx="720670" cy="58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ru-RU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533400" y="3962400"/>
            <a:ext cx="7781925" cy="1066800"/>
            <a:chOff x="2976958" y="1394685"/>
            <a:chExt cx="5987530" cy="1124984"/>
          </a:xfrm>
        </p:grpSpPr>
        <p:sp>
          <p:nvSpPr>
            <p:cNvPr id="6152" name="AutoShape 32"/>
            <p:cNvSpPr>
              <a:spLocks noChangeArrowheads="1"/>
            </p:cNvSpPr>
            <p:nvPr/>
          </p:nvSpPr>
          <p:spPr bwMode="gray">
            <a:xfrm>
              <a:off x="3212557" y="1394685"/>
              <a:ext cx="5751931" cy="1124984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3" name="Text Box 37"/>
            <p:cNvSpPr txBox="1">
              <a:spLocks noChangeArrowheads="1"/>
            </p:cNvSpPr>
            <p:nvPr/>
          </p:nvSpPr>
          <p:spPr bwMode="gray">
            <a:xfrm>
              <a:off x="3714582" y="1642549"/>
              <a:ext cx="4990464" cy="81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4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НАДО</a:t>
              </a:r>
              <a:r>
                <a:rPr lang="en-US" altLang="ru-RU" sz="4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(потребности рынка)</a:t>
              </a:r>
              <a:r>
                <a:rPr lang="en-US" altLang="ru-RU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ru-RU">
                <a:solidFill>
                  <a:srgbClr val="000000"/>
                </a:solidFill>
              </a:endParaRPr>
            </a:p>
          </p:txBody>
        </p:sp>
        <p:sp>
          <p:nvSpPr>
            <p:cNvPr id="6154" name="Text Box 38"/>
            <p:cNvSpPr txBox="1">
              <a:spLocks noChangeArrowheads="1"/>
            </p:cNvSpPr>
            <p:nvPr/>
          </p:nvSpPr>
          <p:spPr bwMode="gray">
            <a:xfrm>
              <a:off x="2976958" y="1745559"/>
              <a:ext cx="547582" cy="53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ru-RU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6150" name="Oval 35"/>
          <p:cNvSpPr>
            <a:spLocks noChangeArrowheads="1"/>
          </p:cNvSpPr>
          <p:nvPr/>
        </p:nvSpPr>
        <p:spPr bwMode="gray">
          <a:xfrm rot="1758052">
            <a:off x="188913" y="2566988"/>
            <a:ext cx="1069975" cy="1052512"/>
          </a:xfrm>
          <a:prstGeom prst="ellipse">
            <a:avLst/>
          </a:prstGeom>
          <a:gradFill rotWithShape="1">
            <a:gsLst>
              <a:gs pos="0">
                <a:srgbClr val="CAAFFF"/>
              </a:gs>
              <a:gs pos="100000">
                <a:srgbClr val="6011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1" name="Oval 35"/>
          <p:cNvSpPr>
            <a:spLocks noChangeArrowheads="1"/>
          </p:cNvSpPr>
          <p:nvPr/>
        </p:nvSpPr>
        <p:spPr bwMode="gray">
          <a:xfrm rot="1758052">
            <a:off x="192088" y="4000500"/>
            <a:ext cx="1058862" cy="1065213"/>
          </a:xfrm>
          <a:prstGeom prst="ellipse">
            <a:avLst/>
          </a:prstGeom>
          <a:gradFill rotWithShape="1">
            <a:gsLst>
              <a:gs pos="0">
                <a:srgbClr val="CAAFFF"/>
              </a:gs>
              <a:gs pos="100000">
                <a:srgbClr val="6011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 БУДУЩЕГО НА УРАЛЕ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19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343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В инженерах нуждаются практически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все крупные предприятия,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от оборонного сектора до нефтяной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промышленности.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Однако, в ближайшем будущем одним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из основных требований к кандидатам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станет не просто умение обслуживать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технику, но и понимание, как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ее создавать и улучшать.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Как отмечают эксперты, уже сейчас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очевидно, что в регионе будет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стремительно развиваться сфера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робототехники и обработки различных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1600" smtClean="0"/>
              <a:t>материалов.</a:t>
            </a:r>
            <a:endParaRPr lang="ru-RU" altLang="ru-RU" smtClean="0"/>
          </a:p>
        </p:txBody>
      </p:sp>
      <p:pic>
        <p:nvPicPr>
          <p:cNvPr id="8196" name="Picture 2" descr="Запуск нового цеха на Ревдинском кирпичном заводе.   Свердловская область, Ревда, цех, рабочие, производство, ревдинский кирпичный зав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910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533400" y="15240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Будущее Урала за инженерами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отрасль в нашем регионе —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металлургия, черная и цветная. По объему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металлургические предприятия составляют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 процента промышленности нашей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поэтому металлурги самого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широкого профиля нужны будут всегда.</a:t>
            </a:r>
          </a:p>
        </p:txBody>
      </p:sp>
      <p:sp>
        <p:nvSpPr>
          <p:cNvPr id="9219" name="AutoShape 2" descr="https://im0-tub-ru.yandex.net/i?id=699c60215e32fd89dfc7c55f14d6de8a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0" name="AutoShape 4" descr="http://photo-zhurnal.ru/images/1429859_metallurg-professi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221" name="Picture 6" descr="http://gmpr56.ru/uploads/posts/2016-07/thumbs/1468255143_met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29895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7"/>
          <p:cNvSpPr>
            <a:spLocks noChangeArrowheads="1"/>
          </p:cNvSpPr>
          <p:nvPr/>
        </p:nvSpPr>
        <p:spPr bwMode="auto">
          <a:xfrm rot="10800000" flipV="1">
            <a:off x="303213" y="1008063"/>
            <a:ext cx="77755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Специалисты в области металлургии  </a:t>
            </a:r>
          </a:p>
          <a:p>
            <a:pPr algn="just" eaLnBrk="0" hangingPunct="0"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сталевар, специалист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горновой доменной печи, разливщик, нагревальщик, машинист металлургического крана)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0386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В дальнейшем потребность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в программистах будет только расти.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Согласно анализу социологов,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в ближайшие несколько лет будет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бурно развиваться интернет-торговля.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В связи с этим специалисты 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области информационно –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коммуникационных технологий будут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востребованы.</a:t>
            </a:r>
          </a:p>
        </p:txBody>
      </p:sp>
      <p:pic>
        <p:nvPicPr>
          <p:cNvPr id="10243" name="Picture 2" descr="http://www.itschool.dp.ua/wp-content/uploads/2015/07/program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02063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6"/>
          <p:cNvSpPr>
            <a:spLocks noChangeArrowheads="1"/>
          </p:cNvSpPr>
          <p:nvPr/>
        </p:nvSpPr>
        <p:spPr bwMode="auto">
          <a:xfrm>
            <a:off x="457200" y="990600"/>
            <a:ext cx="202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Программист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Благодаря импортозамещению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аграрный сектор почувствовал глоток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свежего воздуха. В этой отрасли будут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необходимы специалисты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сельскохозяйственного труда.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У региона есть нужда в аграриях,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600" smtClean="0"/>
              <a:t>ветеринарах, животноводах.</a:t>
            </a:r>
          </a:p>
        </p:txBody>
      </p:sp>
      <p:pic>
        <p:nvPicPr>
          <p:cNvPr id="11267" name="Picture 2" descr="Начало уборочной кампании. Сельхозугодья Белоярского района. Екатеринбург, зерно, кормов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73062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7"/>
          <p:cNvSpPr>
            <a:spLocks noChangeArrowheads="1"/>
          </p:cNvSpPr>
          <p:nvPr/>
        </p:nvSpPr>
        <p:spPr bwMode="auto">
          <a:xfrm>
            <a:off x="685800" y="13716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Аграрий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3405</TotalTime>
  <Words>302</Words>
  <Application>Microsoft Office PowerPoint</Application>
  <PresentationFormat>Экран (4:3)</PresentationFormat>
  <Paragraphs>102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Wingdings</vt:lpstr>
      <vt:lpstr>Calibri</vt:lpstr>
      <vt:lpstr>Arial Black</vt:lpstr>
      <vt:lpstr>Times New Roman</vt:lpstr>
      <vt:lpstr>Пиксел</vt:lpstr>
      <vt:lpstr>Профориентация школьников: востребованность профессий и специальностей на рынке труда</vt:lpstr>
      <vt:lpstr>Ресурсный центр развития программ профессиональной ориентации молодёжи, содействия трудоустройству, предпрофильного и профильного обучения  ГБПОУ СО «Уральский колледж бизнеса, управления и технологии красоты»</vt:lpstr>
      <vt:lpstr>  Нормативно-правовое регулирование образования и трудоустройства  лиц с ограниченными возможностями здоровья </vt:lpstr>
      <vt:lpstr>     ВЫБОР ПРОФЕССИИ </vt:lpstr>
      <vt:lpstr>Презентация PowerPoint</vt:lpstr>
      <vt:lpstr> ПРОФЕССИИ БУДУЩЕГО НА УРАЛЕ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Поиск вакансий для лиц с ограниченными возможностями здоровья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будущего педагога профессиональной школы как средство диагностики профессиональных компетенций</dc:title>
  <dc:creator>Дмитрий</dc:creator>
  <cp:lastModifiedBy>Дмитрий Романов</cp:lastModifiedBy>
  <cp:revision>363</cp:revision>
  <cp:lastPrinted>1601-01-01T00:00:00Z</cp:lastPrinted>
  <dcterms:created xsi:type="dcterms:W3CDTF">2010-06-25T09:48:28Z</dcterms:created>
  <dcterms:modified xsi:type="dcterms:W3CDTF">2017-02-10T06:57:50Z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