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34" r:id="rId3"/>
    <p:sldId id="331" r:id="rId4"/>
    <p:sldId id="337" r:id="rId5"/>
    <p:sldId id="336" r:id="rId6"/>
    <p:sldId id="332" r:id="rId7"/>
    <p:sldId id="335" r:id="rId8"/>
    <p:sldId id="338" r:id="rId9"/>
    <p:sldId id="339" r:id="rId10"/>
    <p:sldId id="340" r:id="rId11"/>
    <p:sldId id="341" r:id="rId12"/>
    <p:sldId id="342" r:id="rId13"/>
    <p:sldId id="353" r:id="rId14"/>
    <p:sldId id="280" r:id="rId15"/>
    <p:sldId id="281" r:id="rId16"/>
    <p:sldId id="304" r:id="rId17"/>
    <p:sldId id="328" r:id="rId18"/>
    <p:sldId id="329" r:id="rId19"/>
    <p:sldId id="354" r:id="rId20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anose="03010101010201010101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onotype Corsiva" panose="03010101010201010101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onotype Corsiva" panose="03010101010201010101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onotype Corsiva" panose="03010101010201010101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onotype Corsiva" panose="03010101010201010101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C9E9B9"/>
    <a:srgbClr val="003600"/>
    <a:srgbClr val="A1C3A5"/>
    <a:srgbClr val="75A77B"/>
    <a:srgbClr val="CDD28A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71C2-7B03-4294-8CF1-2D59AE86EB02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E492C-0915-4C6F-9145-03322BE9B9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5154496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2D5C-CF91-4C0A-AD19-C7FE2F96FB7A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D699D-AB50-45BE-A800-4DE9F75030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867156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84338-1690-457B-B6A3-E32C82AE61ED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A3986-C3C0-4DDB-946C-9E43E075BC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0032785"/>
      </p:ext>
    </p:extLst>
  </p:cSld>
  <p:clrMapOvr>
    <a:masterClrMapping/>
  </p:clrMapOvr>
  <p:transition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E6CA44-356C-4AF8-97B3-9354850CA2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602851"/>
      </p:ext>
    </p:extLst>
  </p:cSld>
  <p:clrMapOvr>
    <a:masterClrMapping/>
  </p:clrMapOvr>
  <p:transition spd="slow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1_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74073-D46E-4CF1-BC68-0A5DF0C75E89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C5578-1FCE-4B87-BB6D-CD0FFE8B62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5003393"/>
      </p:ext>
    </p:extLst>
  </p:cSld>
  <p:clrMapOvr>
    <a:masterClrMapping/>
  </p:clrMapOvr>
  <p:transition spd="slow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A468-DBEC-44C2-8B05-55C69E8FD63F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7909F-7FFE-4032-807E-6BE0574F9A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33205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82960-3ED3-4EF3-9793-5A8D87CBB343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1A079-B5BC-4C99-8778-A103DB0D45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8099769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C9526-9451-4B6E-A296-468302614229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BC6F4-BB2F-474B-92ED-A4E5047867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8293410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72001-FB62-4404-8D8B-F33D24EBD96C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D10EF-9D1D-438A-8296-C925ACC10A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5442427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30BCA-292E-4C68-97F9-E8D316329ED3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9233A-C66F-45D4-93C3-3E5060064E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4868417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1AD79-B944-487B-8858-E09DEE08B99F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03D2F-5D72-4E40-88FC-9458A7E955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7817497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DF273-C841-4244-AA41-63FB7676C826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20B2B-75C4-4B36-9006-41935C5100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6361080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6C5A-CD99-458B-8754-BF6F96AC54A0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DE5DA-ED96-4E85-A389-D99397543F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7146720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4871-9057-4665-BA12-C475EA89E477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31624-1DEC-4632-B235-7C53836AC2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889545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1EF3B5-507D-4436-B33C-80641E01FCF3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909FA22-F181-47C3-9DB6-ABD063C84AF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1" name="TextBox 6"/>
          <p:cNvSpPr txBox="1">
            <a:spLocks noChangeArrowheads="1"/>
          </p:cNvSpPr>
          <p:nvPr userDrawn="1"/>
        </p:nvSpPr>
        <p:spPr bwMode="auto">
          <a:xfrm>
            <a:off x="3836988" y="6550025"/>
            <a:ext cx="1470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>
              <a:defRPr/>
            </a:pPr>
            <a:r>
              <a:rPr lang="en-US" altLang="ru-RU" sz="1400" smtClean="0">
                <a:solidFill>
                  <a:srgbClr val="7F7F7F"/>
                </a:solidFill>
              </a:rPr>
              <a:t>zadorinka.ucoz.ru</a:t>
            </a:r>
            <a:endParaRPr lang="ru-RU" altLang="ru-RU" sz="1400" smtClean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7" r:id="rId12"/>
    <p:sldLayoutId id="2147483755" r:id="rId13"/>
    <p:sldLayoutId id="2147483756" r:id="rId14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onligh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onligh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onligh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onlight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onlight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onlight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onlight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onligh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vjozdoch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203200"/>
            <a:ext cx="6264275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4464496"/>
          </a:xfrm>
          <a:ln w="6350"/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жизненных компетенций детей с ограниченными возможностями здоровья в условиях инклюзивной практики</a:t>
            </a:r>
            <a:endParaRPr lang="ru-RU" sz="4000" b="1" dirty="0">
              <a:ln>
                <a:solidFill>
                  <a:srgbClr val="00B050"/>
                </a:solidFill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4652963"/>
            <a:ext cx="6400800" cy="1320800"/>
          </a:xfrm>
        </p:spPr>
        <p:txBody>
          <a:bodyPr/>
          <a:lstStyle/>
          <a:p>
            <a:pPr algn="r"/>
            <a:r>
              <a:rPr lang="ru-RU" altLang="ru-RU" smtClean="0">
                <a:solidFill>
                  <a:schemeClr val="tx1"/>
                </a:solidFill>
              </a:rPr>
              <a:t>Анохина Н.В.</a:t>
            </a:r>
          </a:p>
          <a:p>
            <a:pPr algn="r"/>
            <a:r>
              <a:rPr lang="ru-RU" altLang="ru-RU" smtClean="0">
                <a:solidFill>
                  <a:schemeClr val="tx1"/>
                </a:solidFill>
              </a:rPr>
              <a:t>заместитель заведующего  по ВМР</a:t>
            </a:r>
          </a:p>
          <a:p>
            <a:pPr algn="r"/>
            <a:r>
              <a:rPr lang="ru-RU" altLang="ru-RU" smtClean="0">
                <a:solidFill>
                  <a:schemeClr val="tx1"/>
                </a:solidFill>
              </a:rPr>
              <a:t>МДОУ-детский сад «Звездочка»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ru-RU" altLang="ru-RU" sz="3200" b="1" i="1" smtClean="0"/>
              <a:t>III. Навыки </a:t>
            </a:r>
            <a:br>
              <a:rPr lang="ru-RU" altLang="ru-RU" sz="3200" b="1" i="1" smtClean="0"/>
            </a:br>
            <a:r>
              <a:rPr lang="ru-RU" altLang="ru-RU" sz="3200" b="1" i="1" smtClean="0"/>
              <a:t>обхождения с чувствами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endParaRPr lang="ru-RU" altLang="ru-RU" sz="320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22. Умение воспроизводить основные чувства</a:t>
            </a:r>
          </a:p>
          <a:p>
            <a:r>
              <a:rPr lang="ru-RU" altLang="ru-RU" smtClean="0"/>
              <a:t>23. Умение выражать чувства</a:t>
            </a:r>
          </a:p>
          <a:p>
            <a:r>
              <a:rPr lang="ru-RU" altLang="ru-RU" smtClean="0"/>
              <a:t>24. Умение распознавать чувства другого</a:t>
            </a:r>
          </a:p>
          <a:p>
            <a:r>
              <a:rPr lang="ru-RU" altLang="ru-RU" smtClean="0"/>
              <a:t>25. Умение сочувствовать</a:t>
            </a:r>
          </a:p>
          <a:p>
            <a:r>
              <a:rPr lang="ru-RU" altLang="ru-RU" smtClean="0"/>
              <a:t>26. Умение обращаться с собственным гневом</a:t>
            </a:r>
          </a:p>
          <a:p>
            <a:r>
              <a:rPr lang="ru-RU" altLang="ru-RU" smtClean="0"/>
              <a:t>27. Умение реагировать на гнев другого человека</a:t>
            </a:r>
          </a:p>
          <a:p>
            <a:r>
              <a:rPr lang="ru-RU" altLang="ru-RU" smtClean="0"/>
              <a:t>28. Умение справляться со страхами</a:t>
            </a:r>
          </a:p>
          <a:p>
            <a:r>
              <a:rPr lang="ru-RU" altLang="ru-RU" smtClean="0"/>
              <a:t>29. Умение переживать печаль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557213"/>
            <a:ext cx="8229600" cy="1143000"/>
          </a:xfrm>
        </p:spPr>
        <p:txBody>
          <a:bodyPr/>
          <a:lstStyle/>
          <a:p>
            <a:r>
              <a:rPr lang="ru-RU" altLang="ru-RU" sz="3200" b="1" i="1" smtClean="0"/>
              <a:t>IV. Навыки </a:t>
            </a:r>
            <a:br>
              <a:rPr lang="ru-RU" altLang="ru-RU" sz="3200" b="1" i="1" smtClean="0"/>
            </a:br>
            <a:r>
              <a:rPr lang="ru-RU" altLang="ru-RU" sz="3200" b="1" i="1" smtClean="0"/>
              <a:t>альтернативы агрессии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endParaRPr lang="ru-RU" altLang="ru-RU" sz="320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30. Умение мирно отстаивать свои интересы</a:t>
            </a:r>
          </a:p>
          <a:p>
            <a:r>
              <a:rPr lang="ru-RU" altLang="ru-RU" sz="2400" smtClean="0"/>
              <a:t>31. Умение выражать недовольство</a:t>
            </a:r>
          </a:p>
          <a:p>
            <a:r>
              <a:rPr lang="ru-RU" altLang="ru-RU" sz="2400" smtClean="0"/>
              <a:t>32. Умение спрашивать разрешения</a:t>
            </a:r>
          </a:p>
          <a:p>
            <a:r>
              <a:rPr lang="ru-RU" altLang="ru-RU" sz="2400" smtClean="0"/>
              <a:t>33. Умение спокойно реагировать в ситуации, когда не принимают в общую деятельность группы</a:t>
            </a:r>
          </a:p>
          <a:p>
            <a:r>
              <a:rPr lang="ru-RU" altLang="ru-RU" sz="2400" smtClean="0"/>
              <a:t>34. Умение адекватно реагировать в ситуации, когда дразнят</a:t>
            </a:r>
          </a:p>
          <a:p>
            <a:r>
              <a:rPr lang="ru-RU" altLang="ru-RU" sz="2400" smtClean="0"/>
              <a:t>35. Умение проявлять толерантность</a:t>
            </a:r>
          </a:p>
          <a:p>
            <a:r>
              <a:rPr lang="ru-RU" altLang="ru-RU" sz="2400" smtClean="0"/>
              <a:t>36. Умение принять последствия собственного выбора (отношение своей ошибке)</a:t>
            </a:r>
          </a:p>
          <a:p>
            <a:r>
              <a:rPr lang="ru-RU" altLang="ru-RU" sz="2400" smtClean="0"/>
              <a:t>37. Умение реагировать на незаслуженные обвинения</a:t>
            </a:r>
          </a:p>
          <a:p>
            <a:r>
              <a:rPr lang="ru-RU" altLang="ru-RU" sz="2400" smtClean="0"/>
              <a:t>38. Умение реагировать в ситуации, когда виноват</a:t>
            </a:r>
          </a:p>
          <a:p>
            <a:endParaRPr lang="ru-RU" altLang="ru-RU" sz="2400" smtClean="0"/>
          </a:p>
        </p:txBody>
      </p:sp>
    </p:spTree>
  </p:cSld>
  <p:clrMapOvr>
    <a:masterClrMapping/>
  </p:clrMapOvr>
  <p:transition spd="slow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ru-RU" altLang="ru-RU" sz="3200" b="1" i="1" smtClean="0"/>
              <a:t>V. Навыки преодоления стресса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endParaRPr lang="ru-RU" altLang="ru-RU" sz="3200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4525963"/>
          </a:xfrm>
        </p:spPr>
        <p:txBody>
          <a:bodyPr/>
          <a:lstStyle/>
          <a:p>
            <a:r>
              <a:rPr lang="ru-RU" altLang="ru-RU" smtClean="0"/>
              <a:t>39. Умение проигрывать</a:t>
            </a:r>
          </a:p>
          <a:p>
            <a:r>
              <a:rPr lang="ru-RU" altLang="ru-RU" smtClean="0"/>
              <a:t>40. Умение обходиться с чужой собственностью</a:t>
            </a:r>
          </a:p>
          <a:p>
            <a:r>
              <a:rPr lang="ru-RU" altLang="ru-RU" smtClean="0"/>
              <a:t>41. Умение говорить «нет»</a:t>
            </a:r>
          </a:p>
          <a:p>
            <a:r>
              <a:rPr lang="ru-RU" altLang="ru-RU" smtClean="0"/>
              <a:t>42. Умение адекватно реагировать на отказ</a:t>
            </a:r>
          </a:p>
          <a:p>
            <a:r>
              <a:rPr lang="ru-RU" altLang="ru-RU" smtClean="0"/>
              <a:t>43. Умение справляться с ситуацией игнорирования</a:t>
            </a:r>
          </a:p>
          <a:p>
            <a:r>
              <a:rPr lang="ru-RU" altLang="ru-RU" smtClean="0"/>
              <a:t>44. Умение справляться со смущением</a:t>
            </a:r>
          </a:p>
          <a:p>
            <a:r>
              <a:rPr lang="ru-RU" altLang="ru-RU" smtClean="0"/>
              <a:t>45. Умение справиться с накопившимся стрессом с помощью двигательной активности.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>
          <a:xfrm>
            <a:off x="539750" y="4857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 инклюзивного образования </a:t>
            </a:r>
          </a:p>
        </p:txBody>
      </p:sp>
      <p:grpSp>
        <p:nvGrpSpPr>
          <p:cNvPr id="15363" name="Группа 7"/>
          <p:cNvGrpSpPr>
            <a:grpSpLocks/>
          </p:cNvGrpSpPr>
          <p:nvPr/>
        </p:nvGrpSpPr>
        <p:grpSpPr bwMode="auto">
          <a:xfrm>
            <a:off x="971550" y="1844675"/>
            <a:ext cx="7056438" cy="4105275"/>
            <a:chOff x="1763688" y="1916832"/>
            <a:chExt cx="5616624" cy="4104456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763688" y="1916832"/>
              <a:ext cx="5616624" cy="4104456"/>
            </a:xfrm>
            <a:prstGeom prst="triangle">
              <a:avLst/>
            </a:prstGeom>
            <a:solidFill>
              <a:srgbClr val="C9E9B9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endParaRPr>
            </a:p>
            <a:p>
              <a:pPr algn="ctr">
                <a:defRPr/>
              </a:pPr>
              <a:endParaRPr lang="ru-RU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endParaRPr>
            </a:p>
            <a:p>
              <a:pPr algn="ctr">
                <a:defRPr/>
              </a:pPr>
              <a:endParaRPr lang="ru-RU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endParaRPr>
            </a:p>
            <a:p>
              <a:pPr algn="ctr">
                <a:defRPr/>
              </a:pPr>
              <a:endParaRPr lang="ru-RU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endParaRPr>
            </a:p>
            <a:p>
              <a:pPr algn="ctr">
                <a:defRPr/>
              </a:pPr>
              <a:r>
                <a:rPr lang="ru-RU" sz="2400" b="1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itchFamily="34" charset="0"/>
                </a:rPr>
                <a:t>Комплексное психолого-педагогическое сопровождение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916075" y="4365856"/>
              <a:ext cx="3311850" cy="0"/>
            </a:xfrm>
            <a:prstGeom prst="line">
              <a:avLst/>
            </a:pr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419475" y="2924175"/>
            <a:ext cx="2286000" cy="1187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Организация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дошкольного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образования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8066087" cy="4281488"/>
          </a:xfrm>
        </p:spPr>
        <p:txBody>
          <a:bodyPr rtlCol="0">
            <a:noAutofit/>
          </a:bodyPr>
          <a:lstStyle/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 нарушением речи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 умственной отсталостью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 задержкой психического развития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 нарушением опорно-двигательного аппарата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со сложным дефектом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altLang="ru-RU" sz="3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 аутизмом</a:t>
            </a:r>
          </a:p>
          <a:p>
            <a:pPr lvl="4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 синдромом Дауна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altLang="ru-RU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altLang="ru-RU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altLang="ru-RU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Контингент детей</a:t>
            </a:r>
            <a:endParaRPr lang="ru-RU" alt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200900" cy="4281488"/>
          </a:xfrm>
        </p:spPr>
        <p:txBody>
          <a:bodyPr rtlCol="0">
            <a:normAutofit/>
          </a:bodyPr>
          <a:lstStyle/>
          <a:p>
            <a:pPr lvl="4" eaLnBrk="1" fontAlgn="auto" hangingPunct="1">
              <a:spcAft>
                <a:spcPts val="0"/>
              </a:spcAft>
              <a:defRPr/>
            </a:pPr>
            <a:r>
              <a:rPr lang="ru-RU" altLang="ru-RU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заместитель заведующего по ВМР</a:t>
            </a:r>
          </a:p>
          <a:p>
            <a:pPr lvl="4" eaLnBrk="1" fontAlgn="auto" hangingPunct="1">
              <a:spcAft>
                <a:spcPts val="0"/>
              </a:spcAft>
              <a:defRPr/>
            </a:pPr>
            <a:r>
              <a:rPr lang="ru-RU" altLang="ru-RU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учитель-дефектолог</a:t>
            </a:r>
          </a:p>
          <a:p>
            <a:pPr lvl="4" eaLnBrk="1" fontAlgn="auto" hangingPunct="1">
              <a:spcAft>
                <a:spcPts val="0"/>
              </a:spcAft>
              <a:defRPr/>
            </a:pPr>
            <a:r>
              <a:rPr lang="ru-RU" alt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педагог-психолог</a:t>
            </a:r>
          </a:p>
          <a:p>
            <a:pPr lvl="4" eaLnBrk="1" fontAlgn="auto" hangingPunct="1">
              <a:spcAft>
                <a:spcPts val="0"/>
              </a:spcAft>
              <a:defRPr/>
            </a:pPr>
            <a:r>
              <a:rPr lang="ru-RU" alt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учитель-логопед</a:t>
            </a:r>
          </a:p>
          <a:p>
            <a:pPr lvl="4" eaLnBrk="1" fontAlgn="auto" hangingPunct="1">
              <a:spcAft>
                <a:spcPts val="0"/>
              </a:spcAft>
              <a:defRPr/>
            </a:pPr>
            <a:r>
              <a:rPr lang="ru-RU" alt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воспитатель</a:t>
            </a:r>
          </a:p>
          <a:p>
            <a:pPr lvl="4" eaLnBrk="1" fontAlgn="auto" hangingPunct="1">
              <a:spcAft>
                <a:spcPts val="0"/>
              </a:spcAft>
              <a:defRPr/>
            </a:pPr>
            <a:r>
              <a:rPr lang="ru-RU" alt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музыкальный руководитель</a:t>
            </a:r>
          </a:p>
          <a:p>
            <a:pPr lvl="4" eaLnBrk="1" fontAlgn="auto" hangingPunct="1">
              <a:spcAft>
                <a:spcPts val="0"/>
              </a:spcAft>
              <a:defRPr/>
            </a:pPr>
            <a:r>
              <a:rPr lang="ru-RU" alt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инструктор ФИЗО</a:t>
            </a:r>
          </a:p>
          <a:p>
            <a:pPr lvl="4" eaLnBrk="1" fontAlgn="auto" hangingPunct="1">
              <a:spcAft>
                <a:spcPts val="0"/>
              </a:spcAft>
              <a:defRPr/>
            </a:pPr>
            <a:r>
              <a:rPr lang="ru-RU" alt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медицинский работник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altLang="ru-RU" sz="28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altLang="ru-RU" sz="28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Специалисты</a:t>
            </a:r>
            <a:endParaRPr lang="ru-RU" alt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48" name="Group 96"/>
          <p:cNvGraphicFramePr>
            <a:graphicFrameLocks noGrp="1"/>
          </p:cNvGraphicFramePr>
          <p:nvPr>
            <p:ph/>
          </p:nvPr>
        </p:nvGraphicFramePr>
        <p:xfrm>
          <a:off x="539750" y="476250"/>
          <a:ext cx="8064500" cy="5868988"/>
        </p:xfrm>
        <a:graphic>
          <a:graphicData uri="http://schemas.openxmlformats.org/drawingml/2006/table">
            <a:tbl>
              <a:tblPr/>
              <a:tblGrid>
                <a:gridCol w="3240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Индикаторы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Полная инклюзия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Частичная инклюзия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Неполная инклюзия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Специальные условия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Специалисты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Имеет отдельные нарушения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Имеет сложный дефект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Может находиться в группе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Дети с аналогичными нарушениями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Оптимальные условия для организации инклюзивной практики в детском саду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>
          <a:xfrm>
            <a:off x="1619250" y="476250"/>
            <a:ext cx="5761038" cy="1143000"/>
          </a:xfrm>
        </p:spPr>
        <p:txBody>
          <a:bodyPr/>
          <a:lstStyle/>
          <a:p>
            <a:pPr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Оптимальные условия для организации инклюзивной практики в детском саду: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xfrm>
            <a:off x="395288" y="1628775"/>
            <a:ext cx="8208962" cy="4968875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Принятие детей с ОВЗ, как и других детей группы.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Включение детей с ОВЗ и обычных детей в одинаковые виды деятельности, хотя постановка разных задач.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Вовлечение воспитанников в коллективные формы обучения и групповое решение проблемных ситуаций.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Воспитатель отмечает успехи как обычных детей, так и детей с ограниченными возможностями здоровья.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Подобраны методы работы, предусматривающие помощь в освоении материала детьми с ОВЗ, поэтому и обычные дети тоже начинают лучше осваивать материал.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Взаимодействие с родителями становится более плотным (обучение и воспитание поддерживается совместной работой учителей, родителей и всеми теми, кто может оказать такую поддержку).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Доброжелательная обстановка в группе.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здоровьесберегающей среды.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Повышение квалификации педагогов по проблемам организации инклюзивного образования.                                             </a:t>
            </a:r>
          </a:p>
          <a:p>
            <a:pPr>
              <a:lnSpc>
                <a:spcPct val="80000"/>
              </a:lnSpc>
              <a:defRPr/>
            </a:pPr>
            <a:endParaRPr lang="ru-RU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ru-RU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ru-RU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484" name="Picture 4" descr="Безимени-2тм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0350"/>
            <a:ext cx="792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Безимени-2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172450" y="260350"/>
            <a:ext cx="792163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003032" y="1988840"/>
            <a:ext cx="5137945" cy="304698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 новых  </a:t>
            </a:r>
          </a:p>
          <a:p>
            <a:pPr algn="ctr">
              <a:defRPr/>
            </a:pPr>
            <a:r>
              <a:rPr lang="ru-RU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встреч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055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/>
              <a:t>Инклюзивное образование - обеспечение равного доступа к образованию для всех обучающихся с учетом разнообразия особых образовательных потребностей и индивидуальных </a:t>
            </a:r>
            <a:r>
              <a:rPr lang="ru-RU" dirty="0" smtClean="0"/>
              <a:t>возможностей.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/>
              <a:t>Адаптированная образовательная программа 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</a:t>
            </a:r>
            <a:r>
              <a:rPr lang="ru-RU" dirty="0" smtClean="0"/>
              <a:t>лиц.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525963"/>
          </a:xfrm>
        </p:spPr>
        <p:txBody>
          <a:bodyPr/>
          <a:lstStyle/>
          <a:p>
            <a:r>
              <a:rPr lang="ru-RU" altLang="ru-RU" sz="2800" smtClean="0"/>
              <a:t>Г.А. Сергеев: «</a:t>
            </a:r>
            <a:r>
              <a:rPr lang="ru-RU" altLang="ru-RU" sz="2800" b="1" smtClean="0"/>
              <a:t>Компетенция </a:t>
            </a:r>
            <a:r>
              <a:rPr lang="ru-RU" altLang="ru-RU" sz="2800" smtClean="0"/>
              <a:t>понимается как совокупность взаимосвязанных качеств личности, заданных по отношению к определённому кругу предметов или процессов и необходимых, чтобы качественно и продуктивно действовать по отношению к ним. </a:t>
            </a:r>
            <a:r>
              <a:rPr lang="ru-RU" altLang="ru-RU" sz="2800" b="1" smtClean="0"/>
              <a:t>Компетентность </a:t>
            </a:r>
            <a:r>
              <a:rPr lang="ru-RU" altLang="ru-RU" sz="2800" smtClean="0"/>
              <a:t>определяется как владение человеком соответствующей компетенцией, включающей его личностное отношение к ней и предмету деятельности. Таким образом, </a:t>
            </a:r>
            <a:r>
              <a:rPr lang="ru-RU" altLang="ru-RU" sz="2800" b="1" smtClean="0"/>
              <a:t>компетенции </a:t>
            </a:r>
            <a:r>
              <a:rPr lang="ru-RU" altLang="ru-RU" sz="2800" smtClean="0"/>
              <a:t>выступают как цели образовательного процесса, а компетентность – как результат, совокупность личностных качеств специалиста».</a:t>
            </a:r>
          </a:p>
          <a:p>
            <a:endParaRPr lang="ru-RU" altLang="ru-RU" sz="2800" smtClean="0"/>
          </a:p>
        </p:txBody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ru-RU" altLang="ru-RU" smtClean="0"/>
              <a:t>Основные группы компетентностей: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компетентности, </a:t>
            </a:r>
            <a:r>
              <a:rPr lang="ru-RU" altLang="ru-RU" i="1" smtClean="0"/>
              <a:t>относящиеся к самому себе</a:t>
            </a:r>
            <a:r>
              <a:rPr lang="ru-RU" altLang="ru-RU" smtClean="0"/>
              <a:t> как личности, как субъекту жизнедеятельности;</a:t>
            </a:r>
          </a:p>
          <a:p>
            <a:r>
              <a:rPr lang="ru-RU" altLang="ru-RU" smtClean="0"/>
              <a:t>компетентности, </a:t>
            </a:r>
            <a:r>
              <a:rPr lang="ru-RU" altLang="ru-RU" i="1" smtClean="0"/>
              <a:t>относящиеся к взаимодействию</a:t>
            </a:r>
            <a:r>
              <a:rPr lang="ru-RU" altLang="ru-RU" smtClean="0"/>
              <a:t> человека с другими людьми;</a:t>
            </a:r>
          </a:p>
          <a:p>
            <a:r>
              <a:rPr lang="ru-RU" altLang="ru-RU" smtClean="0"/>
              <a:t>компетентности, </a:t>
            </a:r>
            <a:r>
              <a:rPr lang="ru-RU" altLang="ru-RU" i="1" smtClean="0"/>
              <a:t>относящиеся к деятельности</a:t>
            </a:r>
            <a:r>
              <a:rPr lang="ru-RU" altLang="ru-RU" smtClean="0"/>
              <a:t> человека, проявляющиеся во всех ее типах и формах.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3386138"/>
            <a:ext cx="5307013" cy="299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476765"/>
            <a:ext cx="4961255" cy="3096567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Ключевые компетенции </a:t>
            </a:r>
            <a:r>
              <a:rPr lang="ru-RU" altLang="ru-RU" smtClean="0"/>
              <a:t>– «наиболее общие (универсальные) способности и умения, позволяющие человеку понимать ситуацию и достигать результатов в личной и профессиональной жизни в условиях возрастающего динамизма современного общества»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6000" b="1" dirty="0" smtClean="0"/>
              <a:t>Перечень социальных </a:t>
            </a:r>
            <a:r>
              <a:rPr lang="ru-RU" sz="6000" b="1" dirty="0"/>
              <a:t>компетенций дошкольника</a:t>
            </a:r>
            <a:endParaRPr lang="ru-RU" sz="6000" dirty="0"/>
          </a:p>
          <a:p>
            <a:pPr>
              <a:defRPr/>
            </a:pPr>
            <a:endParaRPr lang="ru-RU" sz="6000" dirty="0"/>
          </a:p>
        </p:txBody>
      </p:sp>
    </p:spTree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ru-RU" altLang="ru-RU" sz="3600" b="1" i="1" smtClean="0"/>
              <a:t>I. Навыки адаптации к образовательному учреждению</a:t>
            </a:r>
            <a:r>
              <a:rPr lang="ru-RU" altLang="ru-RU" sz="3600" smtClean="0"/>
              <a:t/>
            </a:r>
            <a:br>
              <a:rPr lang="ru-RU" altLang="ru-RU" sz="3600" smtClean="0"/>
            </a:br>
            <a:endParaRPr lang="ru-RU" altLang="ru-RU" sz="3600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1. Умение слушать</a:t>
            </a:r>
          </a:p>
          <a:p>
            <a:r>
              <a:rPr lang="ru-RU" altLang="ru-RU" sz="2400" smtClean="0"/>
              <a:t>2. Умение обращаться за помощью</a:t>
            </a:r>
          </a:p>
          <a:p>
            <a:r>
              <a:rPr lang="ru-RU" altLang="ru-RU" sz="2400" smtClean="0"/>
              <a:t>3. Умение выражать благодарность</a:t>
            </a:r>
          </a:p>
          <a:p>
            <a:r>
              <a:rPr lang="ru-RU" altLang="ru-RU" sz="2400" smtClean="0"/>
              <a:t>4. Умение следовать полученной инструкции</a:t>
            </a:r>
          </a:p>
          <a:p>
            <a:r>
              <a:rPr lang="ru-RU" altLang="ru-RU" sz="2400" smtClean="0"/>
              <a:t>5. Умение доводить работу до конца</a:t>
            </a:r>
          </a:p>
          <a:p>
            <a:r>
              <a:rPr lang="ru-RU" altLang="ru-RU" sz="2400" smtClean="0"/>
              <a:t>6. Умение вступать в обсуждение</a:t>
            </a:r>
          </a:p>
          <a:p>
            <a:r>
              <a:rPr lang="ru-RU" altLang="ru-RU" sz="2400" smtClean="0"/>
              <a:t>7. Умение предлагать помощь взрослому</a:t>
            </a:r>
          </a:p>
          <a:p>
            <a:r>
              <a:rPr lang="ru-RU" altLang="ru-RU" sz="2400" smtClean="0"/>
              <a:t>8. Умение задавать вопросы</a:t>
            </a:r>
          </a:p>
          <a:p>
            <a:r>
              <a:rPr lang="ru-RU" altLang="ru-RU" sz="2400" smtClean="0"/>
              <a:t>9. Умение заявлять о своих потребностях</a:t>
            </a:r>
          </a:p>
          <a:p>
            <a:r>
              <a:rPr lang="ru-RU" altLang="ru-RU" sz="2400" smtClean="0"/>
              <a:t>10. Умение сосредотачиваться на своем занятии</a:t>
            </a:r>
          </a:p>
          <a:p>
            <a:r>
              <a:rPr lang="ru-RU" altLang="ru-RU" sz="2400" smtClean="0"/>
              <a:t>11. Умение исправить недостатки в работе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95288" y="557213"/>
            <a:ext cx="8229600" cy="1143000"/>
          </a:xfrm>
        </p:spPr>
        <p:txBody>
          <a:bodyPr/>
          <a:lstStyle/>
          <a:p>
            <a:r>
              <a:rPr lang="ru-RU" altLang="ru-RU" sz="3200" b="1" i="1" smtClean="0"/>
              <a:t>II. Навыки общения </a:t>
            </a:r>
            <a:br>
              <a:rPr lang="ru-RU" altLang="ru-RU" sz="3200" b="1" i="1" smtClean="0"/>
            </a:br>
            <a:r>
              <a:rPr lang="ru-RU" altLang="ru-RU" sz="3200" b="1" i="1" smtClean="0"/>
              <a:t>со сверстниками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endParaRPr lang="ru-RU" altLang="ru-RU" sz="3200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ru-RU" altLang="ru-RU" sz="2800" smtClean="0"/>
              <a:t>12. Умение знакомиться</a:t>
            </a:r>
          </a:p>
          <a:p>
            <a:r>
              <a:rPr lang="ru-RU" altLang="ru-RU" sz="2800" smtClean="0"/>
              <a:t>13. Умение присоединиться к играющим детям</a:t>
            </a:r>
          </a:p>
          <a:p>
            <a:r>
              <a:rPr lang="ru-RU" altLang="ru-RU" sz="2800" smtClean="0"/>
              <a:t>14. Умение играть по правилам игры</a:t>
            </a:r>
          </a:p>
          <a:p>
            <a:r>
              <a:rPr lang="ru-RU" altLang="ru-RU" sz="2800" smtClean="0"/>
              <a:t>15. Умение просить об одолжении</a:t>
            </a:r>
          </a:p>
          <a:p>
            <a:r>
              <a:rPr lang="ru-RU" altLang="ru-RU" sz="2800" smtClean="0"/>
              <a:t>16. Умение предлагать помощь сверстнику</a:t>
            </a:r>
          </a:p>
          <a:p>
            <a:r>
              <a:rPr lang="ru-RU" altLang="ru-RU" sz="2800" smtClean="0"/>
              <a:t>17. Умение выражать симпатию</a:t>
            </a:r>
          </a:p>
          <a:p>
            <a:r>
              <a:rPr lang="ru-RU" altLang="ru-RU" sz="2800" smtClean="0"/>
              <a:t>18. Умение принимать комплименты</a:t>
            </a:r>
          </a:p>
          <a:p>
            <a:r>
              <a:rPr lang="ru-RU" altLang="ru-RU" sz="2800" smtClean="0"/>
              <a:t>19. Умение проявлять инициативу</a:t>
            </a:r>
          </a:p>
          <a:p>
            <a:r>
              <a:rPr lang="ru-RU" altLang="ru-RU" sz="2800" smtClean="0"/>
              <a:t>20. Умение делиться</a:t>
            </a:r>
          </a:p>
          <a:p>
            <a:r>
              <a:rPr lang="ru-RU" altLang="ru-RU" sz="2800" smtClean="0"/>
              <a:t>21. Умение извиняться</a:t>
            </a:r>
          </a:p>
          <a:p>
            <a:endParaRPr lang="ru-RU" altLang="ru-RU" sz="2800" smtClean="0"/>
          </a:p>
        </p:txBody>
      </p:sp>
    </p:spTree>
  </p:cSld>
  <p:clrMapOvr>
    <a:masterClrMapping/>
  </p:clrMapOvr>
  <p:transition spd="slow">
    <p:blinds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5">
      <a:majorFont>
        <a:latin typeface="Moonlight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1300</TotalTime>
  <Words>801</Words>
  <Application>Microsoft Office PowerPoint</Application>
  <PresentationFormat>Экран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Monotype Corsiva</vt:lpstr>
      <vt:lpstr>Arial</vt:lpstr>
      <vt:lpstr>Moonlight</vt:lpstr>
      <vt:lpstr>Calibri</vt:lpstr>
      <vt:lpstr>Тема Office</vt:lpstr>
      <vt:lpstr>Формирование жизненных компетенций детей с ограниченными возможностями здоровья в условиях инклюзивной практики</vt:lpstr>
      <vt:lpstr>Презентация PowerPoint</vt:lpstr>
      <vt:lpstr>Презентация PowerPoint</vt:lpstr>
      <vt:lpstr>Основные группы компетентностей: </vt:lpstr>
      <vt:lpstr>Презентация PowerPoint</vt:lpstr>
      <vt:lpstr>Презентация PowerPoint</vt:lpstr>
      <vt:lpstr>Презентация PowerPoint</vt:lpstr>
      <vt:lpstr>I. Навыки адаптации к образовательному учреждению </vt:lpstr>
      <vt:lpstr>II. Навыки общения  со сверстниками </vt:lpstr>
      <vt:lpstr>III. Навыки  обхождения с чувствами </vt:lpstr>
      <vt:lpstr>IV. Навыки  альтернативы агрессии </vt:lpstr>
      <vt:lpstr>V. Навыки преодоления стресса </vt:lpstr>
      <vt:lpstr>Модель  инклюзивного образования </vt:lpstr>
      <vt:lpstr>Контингент детей</vt:lpstr>
      <vt:lpstr>Специалисты</vt:lpstr>
      <vt:lpstr>Презентация PowerPoint</vt:lpstr>
      <vt:lpstr>Презентация PowerPoint</vt:lpstr>
      <vt:lpstr>Оптимальные условия для организации инклюзивной практики в детском саду: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Лариса</dc:creator>
  <cp:lastModifiedBy>Perceptron</cp:lastModifiedBy>
  <cp:revision>50</cp:revision>
  <dcterms:created xsi:type="dcterms:W3CDTF">2013-07-15T09:20:35Z</dcterms:created>
  <dcterms:modified xsi:type="dcterms:W3CDTF">2016-05-23T06:39:51Z</dcterms:modified>
</cp:coreProperties>
</file>