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37"/>
  </p:notes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91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5" autoAdjust="0"/>
    <p:restoredTop sz="94660"/>
  </p:normalViewPr>
  <p:slideViewPr>
    <p:cSldViewPr>
      <p:cViewPr varScale="1">
        <p:scale>
          <a:sx n="111" d="100"/>
          <a:sy n="111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3B21D20-8396-42F1-AB4F-2FF5F6178D6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69C79A0-71F4-4441-A558-89B93EA46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87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69F542-171A-4FB3-975E-5E1D33E0BDB0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86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D19A5-FF0C-4BF7-BA8A-BEA0D4A16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041554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F4368-A847-41A7-9E98-E9A9BB51A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057244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9BB47-9FBE-4DF5-8746-9D43D065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03623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04DA-B2B2-4713-B281-AC36E9E96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51699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7C57F-688F-4A53-A28A-10356F681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50474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039C9-2B8C-419E-9D29-E22F82B3A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58728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E9C71-1E20-4E16-80D6-54ABAEB67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51553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288EC-5FCA-4D6E-8316-11122018F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9755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5CA35-6428-41BC-BBBE-75F06D39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808477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EAA2C-459E-4FD8-8E6B-5107FCC3C5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52851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93EF0-921F-437F-9FF9-BE10F73FE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66334"/>
      </p:ext>
    </p:extLst>
  </p:cSld>
  <p:clrMapOvr>
    <a:masterClrMapping/>
  </p:clrMapOvr>
  <p:transition spd="slow">
    <p:wheel spokes="1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75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866C1CC-6FE7-4785-B2C2-CBE919DBE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75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75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wheel spokes="1"/>
    <p:sndAc>
      <p:stSnd>
        <p:snd r:embed="rId13" name="click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00063" y="142875"/>
            <a:ext cx="8072437" cy="60007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0" dirty="0" smtClean="0">
                <a:solidFill>
                  <a:schemeClr val="tx1"/>
                </a:solidFill>
                <a:effectLst/>
              </a:rPr>
              <a:t>          Организация  </a:t>
            </a:r>
            <a:r>
              <a:rPr lang="ru-RU" sz="4000" b="0" dirty="0" err="1" smtClean="0">
                <a:solidFill>
                  <a:schemeClr val="tx1"/>
                </a:solidFill>
                <a:effectLst/>
              </a:rPr>
              <a:t>здоровьесберегающего</a:t>
            </a:r>
            <a:r>
              <a:rPr lang="ru-RU" sz="4000" b="0" dirty="0" smtClean="0">
                <a:solidFill>
                  <a:schemeClr val="tx1"/>
                </a:solidFill>
                <a:effectLst/>
              </a:rPr>
              <a:t> образовательного пространства кабинета группы продлённого дня как одно из условий формирования у детей младшего школьного возраста навыков здорового образа жизни         </a:t>
            </a:r>
            <a:r>
              <a:rPr lang="ru-RU" sz="4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0" dirty="0" smtClean="0">
                <a:solidFill>
                  <a:schemeClr val="tx1"/>
                </a:solidFill>
                <a:effectLst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0" dirty="0" smtClean="0">
                <a:solidFill>
                  <a:schemeClr val="tx1"/>
                </a:solidFill>
                <a:effectLst/>
              </a:rPr>
            </a:br>
            <a:r>
              <a:rPr lang="ru-RU" sz="4000" b="0" dirty="0" smtClean="0">
                <a:solidFill>
                  <a:schemeClr val="tx1"/>
                </a:solidFill>
                <a:effectLst/>
              </a:rPr>
              <a:t>   </a:t>
            </a:r>
            <a:br>
              <a:rPr lang="ru-RU" sz="4000" b="0" dirty="0" smtClean="0">
                <a:solidFill>
                  <a:schemeClr val="tx1"/>
                </a:solidFill>
                <a:effectLst/>
              </a:rPr>
            </a:br>
            <a:endParaRPr lang="ru-RU" sz="4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827088" y="1484313"/>
            <a:ext cx="7632700" cy="3960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50" y="0"/>
            <a:ext cx="8501063" cy="760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4400" dirty="0">
                <a:latin typeface="+mj-lt"/>
              </a:rPr>
              <a:t>   Оборудование игровой</a:t>
            </a:r>
          </a:p>
          <a:p>
            <a:pPr algn="l">
              <a:buFontTx/>
              <a:buChar char="-"/>
              <a:defRPr/>
            </a:pPr>
            <a:r>
              <a:rPr lang="ru-RU" sz="4000" dirty="0">
                <a:latin typeface="+mj-lt"/>
              </a:rPr>
              <a:t>мебельная стенка</a:t>
            </a:r>
          </a:p>
          <a:p>
            <a:pPr algn="l">
              <a:buFontTx/>
              <a:buChar char="-"/>
              <a:defRPr/>
            </a:pPr>
            <a:r>
              <a:rPr lang="ru-RU" sz="4000" dirty="0">
                <a:latin typeface="+mj-lt"/>
              </a:rPr>
              <a:t>ученический стол</a:t>
            </a:r>
          </a:p>
          <a:p>
            <a:pPr algn="l">
              <a:buFontTx/>
              <a:buChar char="-"/>
              <a:defRPr/>
            </a:pPr>
            <a:r>
              <a:rPr lang="ru-RU" sz="4000" dirty="0">
                <a:latin typeface="+mj-lt"/>
              </a:rPr>
              <a:t>ученические стулья</a:t>
            </a:r>
          </a:p>
          <a:p>
            <a:pPr algn="l">
              <a:buFontTx/>
              <a:buChar char="-"/>
              <a:defRPr/>
            </a:pPr>
            <a:r>
              <a:rPr lang="ru-RU" sz="4000" dirty="0">
                <a:latin typeface="+mj-lt"/>
              </a:rPr>
              <a:t>уголок безопасности</a:t>
            </a:r>
          </a:p>
          <a:p>
            <a:pPr algn="l">
              <a:buFontTx/>
              <a:buChar char="-"/>
              <a:defRPr/>
            </a:pPr>
            <a:r>
              <a:rPr lang="ru-RU" sz="4000" dirty="0">
                <a:latin typeface="+mj-lt"/>
              </a:rPr>
              <a:t>уголок  ГПД</a:t>
            </a:r>
            <a:endParaRPr lang="ru-RU" sz="4400" dirty="0">
              <a:latin typeface="+mj-lt"/>
            </a:endParaRPr>
          </a:p>
          <a:p>
            <a:pPr algn="l">
              <a:buFontTx/>
              <a:buChar char="-"/>
              <a:defRPr/>
            </a:pPr>
            <a:r>
              <a:rPr lang="ru-RU" sz="4000" dirty="0">
                <a:latin typeface="+mj-lt"/>
              </a:rPr>
              <a:t>спортивный уголок</a:t>
            </a:r>
          </a:p>
          <a:p>
            <a:pPr algn="l">
              <a:buFontTx/>
              <a:buChar char="-"/>
              <a:defRPr/>
            </a:pPr>
            <a:r>
              <a:rPr lang="ru-RU" sz="4000" dirty="0">
                <a:latin typeface="+mj-lt"/>
              </a:rPr>
              <a:t>игровые уголки («Школа»,</a:t>
            </a:r>
          </a:p>
          <a:p>
            <a:pPr algn="l">
              <a:defRPr/>
            </a:pPr>
            <a:r>
              <a:rPr lang="ru-RU" sz="4000" b="1" dirty="0">
                <a:latin typeface="+mj-lt"/>
              </a:rPr>
              <a:t>«Дом», «Парикмахерская»,</a:t>
            </a:r>
          </a:p>
          <a:p>
            <a:pPr algn="l">
              <a:defRPr/>
            </a:pPr>
            <a:r>
              <a:rPr lang="ru-RU" sz="4000" b="1" dirty="0">
                <a:latin typeface="+mj-lt"/>
              </a:rPr>
              <a:t>«Больница», «Гараж» и др.)</a:t>
            </a:r>
          </a:p>
          <a:p>
            <a:pPr algn="l">
              <a:buFontTx/>
              <a:buChar char="-"/>
              <a:defRPr/>
            </a:pPr>
            <a:endParaRPr lang="ru-RU" sz="4400" dirty="0">
              <a:latin typeface="+mj-lt"/>
            </a:endParaRPr>
          </a:p>
          <a:p>
            <a:pPr algn="l">
              <a:defRPr/>
            </a:pP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349500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2875" y="285750"/>
            <a:ext cx="88582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Техническое </a:t>
            </a:r>
          </a:p>
          <a:p>
            <a:pPr>
              <a:defRPr/>
            </a:pPr>
            <a:r>
              <a:rPr lang="ru-RU" sz="4800" dirty="0">
                <a:latin typeface="+mj-lt"/>
              </a:rPr>
              <a:t>оснащение кабинета </a:t>
            </a:r>
          </a:p>
          <a:p>
            <a:pPr>
              <a:defRPr/>
            </a:pPr>
            <a:r>
              <a:rPr lang="ru-RU" sz="4800" dirty="0">
                <a:latin typeface="+mj-lt"/>
              </a:rPr>
              <a:t> </a:t>
            </a:r>
          </a:p>
        </p:txBody>
      </p:sp>
      <p:pic>
        <p:nvPicPr>
          <p:cNvPr id="13316" name="Рисунок 3" descr="Рисунок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355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6" descr="Рисунок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2214563"/>
            <a:ext cx="165735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7" descr="Рисунок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688" y="4714875"/>
            <a:ext cx="21701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9" descr="Рисунок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4572000"/>
            <a:ext cx="20193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Рисунок 10" descr="Рисунок1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714875"/>
            <a:ext cx="1809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10" descr="large_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2071688"/>
            <a:ext cx="23574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11" descr="1071_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000250"/>
            <a:ext cx="3500437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468313" y="836613"/>
            <a:ext cx="7920037" cy="136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684213" y="2857500"/>
            <a:ext cx="7416800" cy="165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CC00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75" y="142875"/>
            <a:ext cx="765968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Уголок безопасности</a:t>
            </a:r>
          </a:p>
        </p:txBody>
      </p:sp>
      <p:pic>
        <p:nvPicPr>
          <p:cNvPr id="14341" name="Рисунок 5" descr="SDC10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1071563"/>
            <a:ext cx="84296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214438"/>
          </a:xfrm>
        </p:spPr>
        <p:txBody>
          <a:bodyPr/>
          <a:lstStyle/>
          <a:p>
            <a:r>
              <a:rPr lang="ru-RU" altLang="ru-RU" sz="4800" b="0" smtClean="0">
                <a:solidFill>
                  <a:schemeClr val="tx1"/>
                </a:solidFill>
                <a:effectLst/>
              </a:rPr>
              <a:t>     ГПД «Звёздная»</a:t>
            </a:r>
          </a:p>
        </p:txBody>
      </p:sp>
      <p:pic>
        <p:nvPicPr>
          <p:cNvPr id="15363" name="Рисунок 2" descr="SDC10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8572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0"/>
            <a:ext cx="70056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Спортивный уголок</a:t>
            </a:r>
          </a:p>
        </p:txBody>
      </p:sp>
      <p:pic>
        <p:nvPicPr>
          <p:cNvPr id="16387" name="Рисунок 2" descr="SDC100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5725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900113" y="2060575"/>
            <a:ext cx="7632700" cy="2736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857250" y="0"/>
            <a:ext cx="7643813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dirty="0"/>
              <a:t> </a:t>
            </a:r>
            <a:r>
              <a:rPr lang="ru-RU" sz="4800" dirty="0">
                <a:latin typeface="+mj-lt"/>
              </a:rPr>
              <a:t>В игре – наша жизнь!</a:t>
            </a: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  <a:p>
            <a:pPr algn="l">
              <a:defRPr/>
            </a:pPr>
            <a:endParaRPr lang="ru-RU" dirty="0"/>
          </a:p>
        </p:txBody>
      </p:sp>
      <p:pic>
        <p:nvPicPr>
          <p:cNvPr id="17412" name="Рисунок 3" descr="SDC1003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88582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2420938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FFCC00"/>
                </a:solidFill>
              </a:rPr>
              <a:t/>
            </a:r>
            <a:br>
              <a:rPr lang="ru-RU" sz="2800" dirty="0" smtClean="0">
                <a:solidFill>
                  <a:srgbClr val="FFCC00"/>
                </a:solidFill>
              </a:rPr>
            </a:br>
            <a:endParaRPr lang="ru-RU" sz="2800" dirty="0" smtClean="0">
              <a:solidFill>
                <a:srgbClr val="FFCC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313" y="0"/>
            <a:ext cx="61420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Мы тоже играем!</a:t>
            </a:r>
          </a:p>
        </p:txBody>
      </p:sp>
      <p:pic>
        <p:nvPicPr>
          <p:cNvPr id="18436" name="Рисунок 4" descr="P320004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88582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" y="0"/>
            <a:ext cx="69151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Настольный театр театр</a:t>
            </a:r>
          </a:p>
        </p:txBody>
      </p:sp>
      <p:pic>
        <p:nvPicPr>
          <p:cNvPr id="19459" name="Рисунок 3" descr="SDC1005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8786813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7188" y="-285750"/>
            <a:ext cx="8429625" cy="1428750"/>
          </a:xfrm>
        </p:spPr>
        <p:txBody>
          <a:bodyPr/>
          <a:lstStyle/>
          <a:p>
            <a:pPr algn="ctr" eaLnBrk="1" hangingPunct="1"/>
            <a:r>
              <a:rPr lang="ru-RU" altLang="ru-RU" sz="4800" b="0" smtClean="0">
                <a:solidFill>
                  <a:schemeClr val="tx1"/>
                </a:solidFill>
                <a:effectLst/>
              </a:rPr>
              <a:t>Куклы – самоделки!</a:t>
            </a:r>
          </a:p>
        </p:txBody>
      </p:sp>
      <p:pic>
        <p:nvPicPr>
          <p:cNvPr id="20483" name="Рисунок 2" descr="P308004089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87868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1331913" y="1628775"/>
            <a:ext cx="6696075" cy="3313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25" y="142875"/>
            <a:ext cx="50974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Мы – артисты!</a:t>
            </a:r>
          </a:p>
        </p:txBody>
      </p:sp>
      <p:pic>
        <p:nvPicPr>
          <p:cNvPr id="21508" name="Рисунок 6" descr="SDC1004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878681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2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28050" cy="6429375"/>
          </a:xfrm>
        </p:spPr>
        <p:txBody>
          <a:bodyPr/>
          <a:lstStyle/>
          <a:p>
            <a:r>
              <a:rPr lang="ru-RU" altLang="ru-RU" sz="4000" b="0" smtClean="0">
                <a:solidFill>
                  <a:schemeClr val="tx1"/>
                </a:solidFill>
                <a:effectLst/>
              </a:rPr>
              <a:t>Приоритетные направления моей воспитательной            			работы:</a:t>
            </a:r>
            <a:br>
              <a:rPr lang="ru-RU" altLang="ru-RU" sz="4000" b="0" smtClean="0">
                <a:solidFill>
                  <a:schemeClr val="tx1"/>
                </a:solidFill>
                <a:effectLst/>
              </a:rPr>
            </a:br>
            <a:r>
              <a:rPr lang="ru-RU" altLang="ru-RU" sz="2800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800" b="0" smtClean="0">
                <a:solidFill>
                  <a:schemeClr val="tx1"/>
                </a:solidFill>
                <a:effectLst/>
              </a:rPr>
            </a:br>
            <a:r>
              <a:rPr lang="ru-RU" altLang="ru-RU" sz="2800" b="0" smtClean="0">
                <a:solidFill>
                  <a:schemeClr val="tx1"/>
                </a:solidFill>
                <a:effectLst/>
              </a:rPr>
              <a:t> * </a:t>
            </a:r>
            <a:r>
              <a:rPr lang="ru-RU" altLang="ru-RU" sz="2800" b="0" i="1" smtClean="0">
                <a:solidFill>
                  <a:schemeClr val="tx1"/>
                </a:solidFill>
                <a:effectLst/>
              </a:rPr>
              <a:t>во- первых, </a:t>
            </a:r>
            <a:r>
              <a:rPr lang="ru-RU" altLang="ru-RU" sz="2800" b="0" smtClean="0">
                <a:solidFill>
                  <a:schemeClr val="tx1"/>
                </a:solidFill>
                <a:effectLst/>
              </a:rPr>
              <a:t>обеспечить детям   возможность сохранения здоровья за период обучения в школе</a:t>
            </a:r>
            <a:br>
              <a:rPr lang="ru-RU" altLang="ru-RU" sz="2800" b="0" smtClean="0">
                <a:solidFill>
                  <a:schemeClr val="tx1"/>
                </a:solidFill>
                <a:effectLst/>
              </a:rPr>
            </a:br>
            <a:r>
              <a:rPr lang="ru-RU" altLang="ru-RU" sz="2800" b="0" smtClean="0">
                <a:solidFill>
                  <a:schemeClr val="tx1"/>
                </a:solidFill>
                <a:effectLst/>
              </a:rPr>
              <a:t> * </a:t>
            </a:r>
            <a:r>
              <a:rPr lang="ru-RU" altLang="ru-RU" sz="2800" b="0" i="1" smtClean="0">
                <a:solidFill>
                  <a:schemeClr val="tx1"/>
                </a:solidFill>
                <a:effectLst/>
              </a:rPr>
              <a:t>во- вторых, </a:t>
            </a:r>
            <a:r>
              <a:rPr lang="ru-RU" altLang="ru-RU" sz="2800" b="0" smtClean="0">
                <a:solidFill>
                  <a:schemeClr val="tx1"/>
                </a:solidFill>
                <a:effectLst/>
              </a:rPr>
              <a:t>сформировать у них необходимые знания , умения и навыки по здоровому образу жизни</a:t>
            </a:r>
            <a:br>
              <a:rPr lang="ru-RU" altLang="ru-RU" sz="2800" b="0" smtClean="0">
                <a:solidFill>
                  <a:schemeClr val="tx1"/>
                </a:solidFill>
                <a:effectLst/>
              </a:rPr>
            </a:br>
            <a:r>
              <a:rPr lang="ru-RU" altLang="ru-RU" sz="2800" b="0" smtClean="0">
                <a:solidFill>
                  <a:schemeClr val="tx1"/>
                </a:solidFill>
                <a:effectLst/>
              </a:rPr>
              <a:t>* </a:t>
            </a:r>
            <a:r>
              <a:rPr lang="ru-RU" altLang="ru-RU" sz="2800" b="0" i="1" smtClean="0">
                <a:solidFill>
                  <a:schemeClr val="tx1"/>
                </a:solidFill>
                <a:effectLst/>
              </a:rPr>
              <a:t>в- третьих, </a:t>
            </a:r>
            <a:r>
              <a:rPr lang="ru-RU" altLang="ru-RU" sz="2800" b="0" smtClean="0">
                <a:solidFill>
                  <a:schemeClr val="tx1"/>
                </a:solidFill>
                <a:effectLst/>
              </a:rPr>
              <a:t>научить детей использовать полученные знания в повседневной жизни.</a:t>
            </a:r>
            <a:br>
              <a:rPr lang="ru-RU" altLang="ru-RU" sz="2800" b="0" smtClean="0">
                <a:solidFill>
                  <a:schemeClr val="tx1"/>
                </a:solidFill>
                <a:effectLst/>
              </a:rPr>
            </a:br>
            <a:r>
              <a:rPr lang="ru-RU" altLang="ru-RU" sz="2800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2800" b="0" smtClean="0">
                <a:solidFill>
                  <a:schemeClr val="tx1"/>
                </a:solidFill>
                <a:effectLst/>
              </a:rPr>
            </a:br>
            <a:endParaRPr lang="ru-RU" altLang="ru-RU" sz="2800" b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50" y="142875"/>
            <a:ext cx="8388350" cy="1789113"/>
          </a:xfrm>
        </p:spPr>
        <p:txBody>
          <a:bodyPr/>
          <a:lstStyle/>
          <a:p>
            <a:pPr algn="ctr" eaLnBrk="1" hangingPunct="1"/>
            <a:r>
              <a:rPr lang="ru-RU" altLang="ru-RU" sz="4800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800" b="0" smtClean="0">
                <a:solidFill>
                  <a:schemeClr val="tx1"/>
                </a:solidFill>
                <a:effectLst/>
              </a:rPr>
            </a:br>
            <a:r>
              <a:rPr lang="ru-RU" altLang="ru-RU" sz="4800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800" b="0" smtClean="0">
                <a:solidFill>
                  <a:schemeClr val="tx1"/>
                </a:solidFill>
                <a:effectLst/>
              </a:rPr>
            </a:br>
            <a:r>
              <a:rPr lang="ru-RU" altLang="ru-RU" sz="4800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800" b="0" smtClean="0">
                <a:solidFill>
                  <a:schemeClr val="tx1"/>
                </a:solidFill>
                <a:effectLst/>
              </a:rPr>
            </a:br>
            <a:r>
              <a:rPr lang="ru-RU" altLang="ru-RU" sz="4800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800" b="0" smtClean="0">
                <a:solidFill>
                  <a:schemeClr val="tx1"/>
                </a:solidFill>
                <a:effectLst/>
              </a:rPr>
            </a:br>
            <a:r>
              <a:rPr lang="ru-RU" altLang="ru-RU" sz="4800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sz="4800" b="0" smtClean="0">
                <a:solidFill>
                  <a:schemeClr val="tx1"/>
                </a:solidFill>
                <a:effectLst/>
              </a:rPr>
            </a:br>
            <a:r>
              <a:rPr lang="ru-RU" altLang="ru-RU" sz="4800" b="0" smtClean="0">
                <a:solidFill>
                  <a:schemeClr val="tx1"/>
                </a:solidFill>
                <a:effectLst/>
              </a:rPr>
              <a:t>Воспитательно – методический      комплекс </a:t>
            </a:r>
            <a:br>
              <a:rPr lang="ru-RU" altLang="ru-RU" sz="4800" b="0" smtClean="0">
                <a:solidFill>
                  <a:schemeClr val="tx1"/>
                </a:solidFill>
                <a:effectLst/>
              </a:rPr>
            </a:br>
            <a:r>
              <a:rPr lang="ru-RU" altLang="ru-RU" sz="4800" b="0" smtClean="0">
                <a:solidFill>
                  <a:schemeClr val="tx1"/>
                </a:solidFill>
                <a:effectLst/>
              </a:rPr>
              <a:t>оформлен в цветовой гамме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3555" name="Рисунок 2" descr="SDC100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85750"/>
            <a:ext cx="8786812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9750" y="7651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rgbClr val="FFCC00"/>
              </a:solidFill>
            </a:endParaRPr>
          </a:p>
        </p:txBody>
      </p:sp>
      <p:pic>
        <p:nvPicPr>
          <p:cNvPr id="24579" name="Рисунок 2" descr="SDC100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8786812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95288" y="1052513"/>
            <a:ext cx="8362950" cy="1431925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/>
          </a:p>
        </p:txBody>
      </p:sp>
      <p:pic>
        <p:nvPicPr>
          <p:cNvPr id="25603" name="Рисунок 2" descr="SDC100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786812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384550" y="1714500"/>
            <a:ext cx="247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0125" y="0"/>
            <a:ext cx="69897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Материалы по ЗОЖ</a:t>
            </a:r>
          </a:p>
        </p:txBody>
      </p:sp>
      <p:pic>
        <p:nvPicPr>
          <p:cNvPr id="26628" name="Рисунок 3" descr="P320004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8786812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63"/>
            <a:ext cx="8385175" cy="1071562"/>
          </a:xfrm>
        </p:spPr>
        <p:txBody>
          <a:bodyPr/>
          <a:lstStyle/>
          <a:p>
            <a:pPr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</a:t>
            </a:r>
            <a:br>
              <a:rPr lang="ru-RU" sz="4800" dirty="0" smtClean="0"/>
            </a:br>
            <a:r>
              <a:rPr lang="ru-RU" sz="4800" dirty="0" smtClean="0"/>
              <a:t>        </a:t>
            </a:r>
            <a:r>
              <a:rPr lang="ru-RU" sz="4800" b="0" dirty="0" smtClean="0">
                <a:solidFill>
                  <a:schemeClr val="tx1"/>
                </a:solidFill>
                <a:effectLst/>
              </a:rPr>
              <a:t>Технологии:</a:t>
            </a:r>
            <a:br>
              <a:rPr lang="ru-RU" sz="4800" b="0" dirty="0" smtClean="0">
                <a:solidFill>
                  <a:schemeClr val="tx1"/>
                </a:solidFill>
                <a:effectLst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4800" b="0" dirty="0" smtClean="0">
                <a:solidFill>
                  <a:schemeClr val="tx1"/>
                </a:solidFill>
                <a:effectLst/>
              </a:rPr>
            </a:br>
            <a:r>
              <a:rPr lang="ru-RU" sz="48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1. сохранения и    стимулирования здоровья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 2. обучения детей ЗОЖ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 3. сохранения          психического здоровья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9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7129463" cy="5329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88" y="0"/>
            <a:ext cx="69834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800" dirty="0">
                <a:latin typeface="+mj-lt"/>
              </a:rPr>
              <a:t>Мы на тренажёрах!</a:t>
            </a:r>
          </a:p>
        </p:txBody>
      </p:sp>
      <p:pic>
        <p:nvPicPr>
          <p:cNvPr id="28676" name="Рисунок 4" descr="P32300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6439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276475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</p:txBody>
      </p:sp>
      <p:pic>
        <p:nvPicPr>
          <p:cNvPr id="29699" name="Рисунок 2" descr="P32300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8786813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23" name="Рисунок 3" descr="P32300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85825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50" y="-142875"/>
            <a:ext cx="8385175" cy="1000125"/>
          </a:xfrm>
        </p:spPr>
        <p:txBody>
          <a:bodyPr/>
          <a:lstStyle/>
          <a:p>
            <a:pPr eaLnBrk="1" hangingPunct="1"/>
            <a:r>
              <a:rPr lang="ru-RU" altLang="ru-RU" sz="4000" b="0" smtClean="0">
                <a:solidFill>
                  <a:schemeClr val="tx1"/>
                </a:solidFill>
                <a:effectLst/>
              </a:rPr>
              <a:t>    </a:t>
            </a:r>
            <a:r>
              <a:rPr lang="ru-RU" altLang="ru-RU" sz="4800" b="0" smtClean="0">
                <a:solidFill>
                  <a:schemeClr val="tx1"/>
                </a:solidFill>
                <a:effectLst/>
              </a:rPr>
              <a:t>Зимой на прогулке!</a:t>
            </a:r>
          </a:p>
        </p:txBody>
      </p:sp>
      <p:pic>
        <p:nvPicPr>
          <p:cNvPr id="31747" name="Рисунок 2" descr="P319004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857250"/>
            <a:ext cx="885825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3"/>
          <p:cNvSpPr txBox="1">
            <a:spLocks noChangeArrowheads="1"/>
          </p:cNvSpPr>
          <p:nvPr/>
        </p:nvSpPr>
        <p:spPr bwMode="auto">
          <a:xfrm>
            <a:off x="285750" y="142875"/>
            <a:ext cx="8715375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4800" dirty="0">
              <a:solidFill>
                <a:srgbClr val="FFC000"/>
              </a:solidFill>
              <a:latin typeface="+mj-lt"/>
            </a:endParaRPr>
          </a:p>
          <a:p>
            <a:pPr>
              <a:defRPr/>
            </a:pPr>
            <a:r>
              <a:rPr lang="ru-RU" sz="4800" dirty="0">
                <a:latin typeface="+mj-lt"/>
              </a:rPr>
              <a:t>Нормативные </a:t>
            </a:r>
          </a:p>
          <a:p>
            <a:pPr>
              <a:defRPr/>
            </a:pPr>
            <a:r>
              <a:rPr lang="ru-RU" sz="4800" dirty="0">
                <a:latin typeface="+mj-lt"/>
              </a:rPr>
              <a:t>документы, </a:t>
            </a:r>
          </a:p>
          <a:p>
            <a:pPr>
              <a:defRPr/>
            </a:pPr>
            <a:endParaRPr lang="ru-RU" sz="4800" dirty="0">
              <a:latin typeface="+mj-lt"/>
            </a:endParaRPr>
          </a:p>
          <a:p>
            <a:pPr>
              <a:defRPr/>
            </a:pPr>
            <a:r>
              <a:rPr lang="ru-RU" sz="4400" dirty="0">
                <a:latin typeface="+mj-lt"/>
              </a:rPr>
              <a:t>регламентирующие </a:t>
            </a:r>
          </a:p>
          <a:p>
            <a:pPr>
              <a:defRPr/>
            </a:pPr>
            <a:r>
              <a:rPr lang="ru-RU" sz="4400" dirty="0">
                <a:latin typeface="+mj-lt"/>
              </a:rPr>
              <a:t>деятельность воспитателя: </a:t>
            </a:r>
          </a:p>
        </p:txBody>
      </p:sp>
    </p:spTree>
  </p:cSld>
  <p:clrMapOvr>
    <a:masterClrMapping/>
  </p:clrMapOvr>
  <p:transition spd="slow">
    <p:wheel spokes="1"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385175" cy="928688"/>
          </a:xfrm>
        </p:spPr>
        <p:txBody>
          <a:bodyPr/>
          <a:lstStyle/>
          <a:p>
            <a:pPr algn="ctr" eaLnBrk="1" hangingPunct="1"/>
            <a:r>
              <a:rPr lang="ru-RU" altLang="ru-RU" sz="4800" b="0" smtClean="0">
                <a:solidFill>
                  <a:schemeClr val="tx1"/>
                </a:solidFill>
                <a:effectLst/>
              </a:rPr>
              <a:t>На самоподготовке</a:t>
            </a:r>
          </a:p>
        </p:txBody>
      </p:sp>
      <p:pic>
        <p:nvPicPr>
          <p:cNvPr id="32771" name="Рисунок 2" descr="P324006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000125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28625" y="0"/>
            <a:ext cx="8385175" cy="857250"/>
          </a:xfrm>
        </p:spPr>
        <p:txBody>
          <a:bodyPr/>
          <a:lstStyle/>
          <a:p>
            <a:pPr algn="ctr" eaLnBrk="1" hangingPunct="1"/>
            <a:r>
              <a:rPr lang="ru-RU" altLang="ru-RU" sz="4800" b="0" smtClean="0">
                <a:solidFill>
                  <a:schemeClr val="tx1"/>
                </a:solidFill>
                <a:effectLst/>
              </a:rPr>
              <a:t>Памятки </a:t>
            </a:r>
          </a:p>
        </p:txBody>
      </p:sp>
      <p:pic>
        <p:nvPicPr>
          <p:cNvPr id="33795" name="Рисунок 3" descr="SDC100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8786812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7188" y="-357188"/>
            <a:ext cx="8358187" cy="1431926"/>
          </a:xfrm>
        </p:spPr>
        <p:txBody>
          <a:bodyPr/>
          <a:lstStyle/>
          <a:p>
            <a:pPr algn="ctr" eaLnBrk="1" hangingPunct="1"/>
            <a:r>
              <a:rPr lang="ru-RU" altLang="ru-RU" sz="4800" b="0" smtClean="0">
                <a:solidFill>
                  <a:schemeClr val="tx1"/>
                </a:solidFill>
                <a:effectLst/>
              </a:rPr>
              <a:t>Физкультминутка</a:t>
            </a:r>
          </a:p>
        </p:txBody>
      </p:sp>
      <p:pic>
        <p:nvPicPr>
          <p:cNvPr id="34819" name="Рисунок 2" descr="P326008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857250"/>
            <a:ext cx="87153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5750" y="142875"/>
            <a:ext cx="8385175" cy="1785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b="0" dirty="0" smtClean="0">
                <a:solidFill>
                  <a:schemeClr val="tx1"/>
                </a:solidFill>
                <a:effectLst/>
              </a:rPr>
              <a:t>Настольные игры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pic>
        <p:nvPicPr>
          <p:cNvPr id="35843" name="Рисунок 2" descr="SDC100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571500" y="-285750"/>
            <a:ext cx="8385175" cy="1533525"/>
          </a:xfrm>
        </p:spPr>
        <p:txBody>
          <a:bodyPr/>
          <a:lstStyle/>
          <a:p>
            <a:r>
              <a:rPr lang="ru-RU" altLang="ru-RU" b="0" smtClean="0">
                <a:solidFill>
                  <a:schemeClr val="tx1"/>
                </a:solidFill>
                <a:effectLst/>
              </a:rPr>
              <a:t>Мы любим наш кабинет!</a:t>
            </a:r>
          </a:p>
        </p:txBody>
      </p:sp>
      <p:pic>
        <p:nvPicPr>
          <p:cNvPr id="36867" name="Рисунок 2" descr="P326008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785813"/>
            <a:ext cx="8858250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  <p:sndAc>
      <p:stSnd>
        <p:snd r:embed="rId2" name="click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0" smtClean="0">
                <a:effectLst/>
              </a:rPr>
              <a:t/>
            </a:r>
            <a:br>
              <a:rPr lang="ru-RU" altLang="ru-RU" b="0" smtClean="0">
                <a:effectLst/>
              </a:rPr>
            </a:br>
            <a:r>
              <a:rPr lang="ru-RU" altLang="ru-RU" b="0" smtClean="0">
                <a:effectLst/>
              </a:rPr>
              <a:t/>
            </a:r>
            <a:br>
              <a:rPr lang="ru-RU" altLang="ru-RU" b="0" smtClean="0">
                <a:effectLst/>
              </a:rPr>
            </a:br>
            <a:r>
              <a:rPr lang="ru-RU" altLang="ru-RU" b="0" smtClean="0">
                <a:effectLst/>
              </a:rPr>
              <a:t/>
            </a:r>
            <a:br>
              <a:rPr lang="ru-RU" altLang="ru-RU" b="0" smtClean="0">
                <a:effectLst/>
              </a:rPr>
            </a:br>
            <a:r>
              <a:rPr lang="ru-RU" altLang="ru-RU" b="0" smtClean="0">
                <a:effectLst/>
              </a:rPr>
              <a:t/>
            </a:r>
            <a:br>
              <a:rPr lang="ru-RU" altLang="ru-RU" b="0" smtClean="0">
                <a:effectLst/>
              </a:rPr>
            </a:br>
            <a:r>
              <a:rPr lang="ru-RU" altLang="ru-RU" b="0" smtClean="0">
                <a:effectLst/>
              </a:rPr>
              <a:t/>
            </a:r>
            <a:br>
              <a:rPr lang="ru-RU" altLang="ru-RU" b="0" smtClean="0">
                <a:effectLst/>
              </a:rPr>
            </a:br>
            <a:r>
              <a:rPr lang="ru-RU" altLang="ru-RU" b="0" smtClean="0">
                <a:effectLst/>
              </a:rPr>
              <a:t/>
            </a:r>
            <a:br>
              <a:rPr lang="ru-RU" altLang="ru-RU" b="0" smtClean="0">
                <a:effectLst/>
              </a:rPr>
            </a:br>
            <a:r>
              <a:rPr lang="ru-RU" altLang="ru-RU" b="0" smtClean="0">
                <a:effectLst/>
              </a:rPr>
              <a:t/>
            </a:r>
            <a:br>
              <a:rPr lang="ru-RU" altLang="ru-RU" b="0" smtClean="0">
                <a:effectLst/>
              </a:rPr>
            </a:br>
            <a:r>
              <a:rPr lang="ru-RU" altLang="ru-RU" sz="4800" b="0" smtClean="0">
                <a:solidFill>
                  <a:schemeClr val="tx1"/>
                </a:solidFill>
                <a:effectLst/>
              </a:rPr>
              <a:t>Презентацию выполнила:</a:t>
            </a:r>
            <a:r>
              <a:rPr lang="ru-RU" altLang="ru-RU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b="0" smtClean="0">
                <a:solidFill>
                  <a:schemeClr val="tx1"/>
                </a:solidFill>
                <a:effectLst/>
              </a:rPr>
            </a:br>
            <a:r>
              <a:rPr lang="ru-RU" altLang="ru-RU" b="0" smtClean="0">
                <a:solidFill>
                  <a:schemeClr val="tx1"/>
                </a:solidFill>
                <a:effectLst/>
              </a:rPr>
              <a:t/>
            </a:r>
            <a:br>
              <a:rPr lang="ru-RU" altLang="ru-RU" b="0" smtClean="0">
                <a:solidFill>
                  <a:schemeClr val="tx1"/>
                </a:solidFill>
                <a:effectLst/>
              </a:rPr>
            </a:br>
            <a:r>
              <a:rPr lang="ru-RU" altLang="ru-RU" b="0" smtClean="0">
                <a:solidFill>
                  <a:schemeClr val="tx1"/>
                </a:solidFill>
                <a:effectLst/>
              </a:rPr>
              <a:t>воспитатель ГПД </a:t>
            </a:r>
            <a:br>
              <a:rPr lang="ru-RU" altLang="ru-RU" b="0" smtClean="0">
                <a:solidFill>
                  <a:schemeClr val="tx1"/>
                </a:solidFill>
                <a:effectLst/>
              </a:rPr>
            </a:br>
            <a:r>
              <a:rPr lang="ru-RU" altLang="ru-RU" b="0" smtClean="0">
                <a:solidFill>
                  <a:schemeClr val="tx1"/>
                </a:solidFill>
                <a:effectLst/>
              </a:rPr>
              <a:t> Шаклеина З.А. </a:t>
            </a:r>
            <a:br>
              <a:rPr lang="ru-RU" altLang="ru-RU" b="0" smtClean="0">
                <a:solidFill>
                  <a:schemeClr val="tx1"/>
                </a:solidFill>
                <a:effectLst/>
              </a:rPr>
            </a:br>
            <a:endParaRPr lang="ru-RU" altLang="ru-RU" b="0" smtClean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slow">
    <p:wheel spokes="1"/>
    <p:sndAc>
      <p:stSnd>
        <p:snd r:embed="rId2" name="click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357188" y="142875"/>
            <a:ext cx="8501062" cy="729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4400" dirty="0">
                <a:latin typeface="+mj-lt"/>
              </a:rPr>
              <a:t>1. </a:t>
            </a:r>
            <a:r>
              <a:rPr lang="ru-RU" sz="4400" dirty="0" err="1">
                <a:latin typeface="+mj-lt"/>
              </a:rPr>
              <a:t>Санпины</a:t>
            </a:r>
            <a:endParaRPr lang="ru-RU" sz="4400" dirty="0">
              <a:latin typeface="+mj-lt"/>
            </a:endParaRPr>
          </a:p>
          <a:p>
            <a:pPr algn="l">
              <a:defRPr/>
            </a:pPr>
            <a:r>
              <a:rPr lang="ru-RU" sz="4400" dirty="0">
                <a:latin typeface="+mj-lt"/>
              </a:rPr>
              <a:t>2.Устав образовательного    учреждения</a:t>
            </a:r>
          </a:p>
          <a:p>
            <a:pPr algn="l">
              <a:defRPr/>
            </a:pPr>
            <a:r>
              <a:rPr lang="ru-RU" sz="4400" dirty="0">
                <a:latin typeface="+mj-lt"/>
              </a:rPr>
              <a:t>3. Должностная инструкция воспитателя</a:t>
            </a:r>
          </a:p>
          <a:p>
            <a:pPr algn="l">
              <a:defRPr/>
            </a:pPr>
            <a:r>
              <a:rPr lang="ru-RU" sz="4400" dirty="0">
                <a:latin typeface="+mj-lt"/>
              </a:rPr>
              <a:t>4. Рабочая программа воспитательной работы с детьми 3 «А» класса</a:t>
            </a:r>
          </a:p>
          <a:p>
            <a:pPr algn="l">
              <a:defRPr/>
            </a:pPr>
            <a:r>
              <a:rPr lang="ru-RU" sz="4400" dirty="0">
                <a:latin typeface="+mj-lt"/>
              </a:rPr>
              <a:t>5. Паспорт кабинета ГПД</a:t>
            </a:r>
          </a:p>
          <a:p>
            <a:pPr algn="l">
              <a:defRPr/>
            </a:pPr>
            <a:r>
              <a:rPr lang="ru-RU" dirty="0">
                <a:solidFill>
                  <a:srgbClr val="FFC000"/>
                </a:solidFill>
                <a:latin typeface="+mj-lt"/>
              </a:rPr>
              <a:t>                                 </a:t>
            </a:r>
          </a:p>
          <a:p>
            <a:pPr algn="l">
              <a:defRPr/>
            </a:pPr>
            <a:r>
              <a:rPr lang="ru-RU" dirty="0">
                <a:solidFill>
                  <a:srgbClr val="FFC000"/>
                </a:solidFill>
                <a:latin typeface="+mj-lt"/>
              </a:rPr>
              <a:t>                 </a:t>
            </a:r>
          </a:p>
          <a:p>
            <a:pPr algn="l">
              <a:defRPr/>
            </a:pPr>
            <a:r>
              <a:rPr lang="ru-RU" dirty="0">
                <a:solidFill>
                  <a:srgbClr val="FFC000"/>
                </a:solidFill>
                <a:latin typeface="+mj-lt"/>
              </a:rPr>
              <a:t>              </a:t>
            </a:r>
          </a:p>
          <a:p>
            <a:pPr algn="l">
              <a:defRPr/>
            </a:pPr>
            <a:r>
              <a:rPr lang="ru-RU" dirty="0"/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6"/>
          <p:cNvSpPr>
            <a:spLocks noChangeArrowheads="1" noChangeShapeType="1" noTextEdit="1"/>
          </p:cNvSpPr>
          <p:nvPr/>
        </p:nvSpPr>
        <p:spPr bwMode="auto">
          <a:xfrm>
            <a:off x="214313" y="428625"/>
            <a:ext cx="8786812" cy="5929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/>
            <a:endParaRPr lang="ru-RU" sz="3600" kern="1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  <a:p>
            <a:pPr algn="l"/>
            <a:endParaRPr lang="ru-RU" sz="3600" kern="10"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  <p:sp>
        <p:nvSpPr>
          <p:cNvPr id="7171" name="WordArt 7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4968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7172" name="WordArt 8"/>
          <p:cNvSpPr>
            <a:spLocks noChangeArrowheads="1" noChangeShapeType="1" noTextEdit="1"/>
          </p:cNvSpPr>
          <p:nvPr/>
        </p:nvSpPr>
        <p:spPr bwMode="auto">
          <a:xfrm>
            <a:off x="1692275" y="3716338"/>
            <a:ext cx="5616575" cy="1441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8" y="642938"/>
            <a:ext cx="8501062" cy="5508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3200" dirty="0">
                <a:latin typeface="+mj-lt"/>
              </a:rPr>
              <a:t>   </a:t>
            </a:r>
            <a:r>
              <a:rPr lang="ru-RU" sz="4400" dirty="0">
                <a:latin typeface="+mj-lt"/>
              </a:rPr>
              <a:t>«Если нельзя вырастить ребёнка, чтобы он не болел, то, во всяком случае, поддерживать у него высокий уровень здоровья вполне возможно»</a:t>
            </a:r>
          </a:p>
          <a:p>
            <a:pPr algn="l">
              <a:defRPr/>
            </a:pPr>
            <a:r>
              <a:rPr lang="ru-RU" sz="4400" dirty="0">
                <a:latin typeface="+mj-lt"/>
              </a:rPr>
              <a:t>                       Н. А. Амосов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1042988" y="1341438"/>
            <a:ext cx="7345362" cy="1646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2843213" y="3789363"/>
            <a:ext cx="4464050" cy="78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solidFill>
                <a:srgbClr val="FFCC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57188" y="0"/>
            <a:ext cx="8786812" cy="754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 err="1">
                <a:latin typeface="+mj-lt"/>
              </a:rPr>
              <a:t>Здоровьесберегающее</a:t>
            </a:r>
            <a:r>
              <a:rPr lang="ru-RU" sz="4400" dirty="0">
                <a:latin typeface="+mj-lt"/>
              </a:rPr>
              <a:t> образовательное               пространство:</a:t>
            </a:r>
          </a:p>
          <a:p>
            <a:pPr algn="l">
              <a:buFontTx/>
              <a:buChar char="-"/>
              <a:defRPr/>
            </a:pPr>
            <a:r>
              <a:rPr lang="ru-RU" sz="4400" dirty="0">
                <a:latin typeface="+mj-lt"/>
              </a:rPr>
              <a:t> класс</a:t>
            </a:r>
          </a:p>
          <a:p>
            <a:pPr algn="l">
              <a:buFontTx/>
              <a:buChar char="-"/>
              <a:defRPr/>
            </a:pPr>
            <a:r>
              <a:rPr lang="ru-RU" sz="4400" dirty="0">
                <a:latin typeface="+mj-lt"/>
              </a:rPr>
              <a:t> игровая комната</a:t>
            </a:r>
          </a:p>
          <a:p>
            <a:pPr algn="l">
              <a:buFontTx/>
              <a:buChar char="-"/>
              <a:defRPr/>
            </a:pPr>
            <a:r>
              <a:rPr lang="ru-RU" sz="4400" dirty="0">
                <a:latin typeface="+mj-lt"/>
              </a:rPr>
              <a:t> рекреация, коридоры школы</a:t>
            </a:r>
          </a:p>
          <a:p>
            <a:pPr algn="l">
              <a:buFontTx/>
              <a:buChar char="-"/>
              <a:defRPr/>
            </a:pPr>
            <a:r>
              <a:rPr lang="ru-RU" sz="4400" dirty="0">
                <a:latin typeface="+mj-lt"/>
              </a:rPr>
              <a:t> территория школы</a:t>
            </a:r>
          </a:p>
          <a:p>
            <a:pPr algn="l">
              <a:buFontTx/>
              <a:buChar char="-"/>
              <a:defRPr/>
            </a:pPr>
            <a:r>
              <a:rPr lang="ru-RU" sz="4400" dirty="0">
                <a:latin typeface="+mj-lt"/>
              </a:rPr>
              <a:t> улицы и учреждения города</a:t>
            </a:r>
          </a:p>
          <a:p>
            <a:pPr algn="l">
              <a:buFontTx/>
              <a:buChar char="-"/>
              <a:defRPr/>
            </a:pP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7188" y="71438"/>
            <a:ext cx="8385175" cy="31432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         </a:t>
            </a:r>
            <a:r>
              <a:rPr lang="ru-RU" sz="4800" b="0" dirty="0" smtClean="0">
                <a:solidFill>
                  <a:schemeClr val="tx1"/>
                </a:solidFill>
                <a:effectLst/>
              </a:rPr>
              <a:t>Критерии             </a:t>
            </a:r>
            <a:r>
              <a:rPr lang="ru-RU" sz="4800" b="0" dirty="0" err="1" smtClean="0">
                <a:solidFill>
                  <a:schemeClr val="tx1"/>
                </a:solidFill>
                <a:effectLst/>
              </a:rPr>
              <a:t>здоровьесбережения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          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: обстановка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: гигиенические условия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: предметно – развивающая среда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: охрана, укрепление психического и физического здоровья</a:t>
            </a:r>
            <a:br>
              <a:rPr lang="ru-RU" b="0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: эстетика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571500" y="0"/>
            <a:ext cx="8286750" cy="852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4400" dirty="0">
                <a:latin typeface="+mj-lt"/>
              </a:rPr>
              <a:t>   Оборудование класса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учительский стол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учительский стул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компьютерный стол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интерактивная доска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ученические столы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ученические стулья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стенды (классный уголок, уголок книги, уголок природы)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встроенные мебельные   шкафы</a:t>
            </a:r>
          </a:p>
          <a:p>
            <a:pPr algn="l">
              <a:buFontTx/>
              <a:buChar char="-"/>
              <a:defRPr/>
            </a:pPr>
            <a:r>
              <a:rPr lang="ru-RU" sz="3600" dirty="0">
                <a:latin typeface="+mj-lt"/>
              </a:rPr>
              <a:t>уголок  чистоты</a:t>
            </a:r>
          </a:p>
          <a:p>
            <a:pPr algn="l">
              <a:buFontTx/>
              <a:buChar char="-"/>
              <a:defRPr/>
            </a:pPr>
            <a:endParaRPr lang="ru-RU" sz="3600" dirty="0">
              <a:latin typeface="+mj-lt"/>
            </a:endParaRPr>
          </a:p>
          <a:p>
            <a:pPr algn="l">
              <a:buFontTx/>
              <a:buChar char="-"/>
              <a:defRPr/>
            </a:pPr>
            <a:endParaRPr lang="ru-RU" sz="3600" dirty="0">
              <a:latin typeface="+mj-lt"/>
            </a:endParaRPr>
          </a:p>
          <a:p>
            <a:pPr algn="l">
              <a:defRPr/>
            </a:pPr>
            <a:endParaRPr lang="ru-RU" sz="3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500063" y="500063"/>
            <a:ext cx="7643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 err="1">
                <a:latin typeface="+mj-lt"/>
              </a:rPr>
              <a:t>Санпины</a:t>
            </a:r>
            <a:endParaRPr lang="ru-RU" sz="4400" dirty="0">
              <a:latin typeface="+mj-lt"/>
            </a:endParaRPr>
          </a:p>
        </p:txBody>
      </p:sp>
      <p:pic>
        <p:nvPicPr>
          <p:cNvPr id="11267" name="Рисунок 2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2143125"/>
            <a:ext cx="857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3" descr="Рисунок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4857750"/>
            <a:ext cx="27035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4" descr="Рисунок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2071688"/>
            <a:ext cx="1162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5" descr="Рисунок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929188"/>
            <a:ext cx="192881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Рисунок 6" descr="Рисунок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071688"/>
            <a:ext cx="11430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Рисунок 7" descr="yak-vibrati-zvolozhuvach-povtrya-v-kvartiru-abo-budinok_171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2000250"/>
            <a:ext cx="28479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8" descr="Free-shipping-1pcs-lot-powerful-suction-Bathroom-toilet-paper-holder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13" y="4786313"/>
            <a:ext cx="18986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9" descr="DSC_5298-500x500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857750"/>
            <a:ext cx="15001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1258</TotalTime>
  <Words>249</Words>
  <Application>Microsoft Office PowerPoint</Application>
  <PresentationFormat>Экран (4:3)</PresentationFormat>
  <Paragraphs>81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Трава</vt:lpstr>
      <vt:lpstr>          Организация  здоровьесберегающего образовательного пространства кабинета группы продлённого дня как одно из условий формирования у детей младшего школьного возраста навыков здорового образа жизни               </vt:lpstr>
      <vt:lpstr>Приоритетные направления моей воспитательной               работы:   * во- первых, обеспечить детям   возможность сохранения здоровья за период обучения в школе  * во- вторых, сформировать у них необходимые знания , умения и навыки по здоровому образу жизни * в- третьих, научить детей использовать полученные знания в повседневной жизни. 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Критерии             здоровьесбережения           : обстановка : гигиенические условия : предметно – развивающая среда : охрана, укрепление психического и физического здоровья : эстетика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     ГПД «Звёздная»</vt:lpstr>
      <vt:lpstr>Презентация PowerPoint</vt:lpstr>
      <vt:lpstr>Презентация PowerPoint</vt:lpstr>
      <vt:lpstr> </vt:lpstr>
      <vt:lpstr>Презентация PowerPoint</vt:lpstr>
      <vt:lpstr>Куклы – самоделки!</vt:lpstr>
      <vt:lpstr>Презентация PowerPoint</vt:lpstr>
      <vt:lpstr>     Воспитательно – методический      комплекс  оформлен в цветовой гамме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Технологии:   1. сохранения и    стимулирования здоровья  2. обучения детей ЗОЖ  3. сохранения          психического здоровья</vt:lpstr>
      <vt:lpstr>Презентация PowerPoint</vt:lpstr>
      <vt:lpstr>Презентация PowerPoint</vt:lpstr>
      <vt:lpstr>Презентация PowerPoint</vt:lpstr>
      <vt:lpstr>    Зимой на прогулке!</vt:lpstr>
      <vt:lpstr>На самоподготовке</vt:lpstr>
      <vt:lpstr>Памятки </vt:lpstr>
      <vt:lpstr>Физкультминутка</vt:lpstr>
      <vt:lpstr>Настольные игры  </vt:lpstr>
      <vt:lpstr>Мы любим наш кабинет!</vt:lpstr>
      <vt:lpstr>       Презентацию выполнила:  воспитатель ГПД   Шаклеина З.А.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EGOR</dc:creator>
  <cp:lastModifiedBy>Perceptron</cp:lastModifiedBy>
  <cp:revision>102</cp:revision>
  <dcterms:created xsi:type="dcterms:W3CDTF">2011-01-11T13:49:53Z</dcterms:created>
  <dcterms:modified xsi:type="dcterms:W3CDTF">2015-05-13T18:56:07Z</dcterms:modified>
</cp:coreProperties>
</file>