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68" r:id="rId3"/>
    <p:sldId id="269" r:id="rId4"/>
    <p:sldId id="270" r:id="rId5"/>
    <p:sldId id="260" r:id="rId6"/>
    <p:sldId id="258" r:id="rId7"/>
    <p:sldId id="267" r:id="rId8"/>
    <p:sldId id="259" r:id="rId9"/>
    <p:sldId id="265" r:id="rId10"/>
    <p:sldId id="257" r:id="rId11"/>
    <p:sldId id="266" r:id="rId12"/>
    <p:sldId id="263" r:id="rId13"/>
    <p:sldId id="261" r:id="rId14"/>
    <p:sldId id="262" r:id="rId15"/>
    <p:sldId id="264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714" autoAdjust="0"/>
  </p:normalViewPr>
  <p:slideViewPr>
    <p:cSldViewPr>
      <p:cViewPr>
        <p:scale>
          <a:sx n="90" d="100"/>
          <a:sy n="90" d="100"/>
        </p:scale>
        <p:origin x="-122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81CEB3-E9FC-4C09-A96A-16AB3F8FF44F}" type="datetimeFigureOut">
              <a:rPr lang="ru-RU" smtClean="0"/>
              <a:t>09.10.2015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02DBC8-0A55-4BEE-8F9A-1424BCDAB2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12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Для повышения мотивации обучающихся,</a:t>
            </a:r>
            <a:r>
              <a:rPr lang="ru-RU" baseline="0" dirty="0" smtClean="0"/>
              <a:t> каждому ребёнку в конце года выдаваться сертификат индивидуальных </a:t>
            </a:r>
            <a:r>
              <a:rPr lang="ru-RU" baseline="0" smtClean="0"/>
              <a:t>учебных достижений.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02DBC8-0A55-4BEE-8F9A-1424BCDAB293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41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2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1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2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5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2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5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9" y="21104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3" y="1055079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5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09.10.2015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976" y="2857496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«Портфолио» как технология мониторинга личностных достижений детей с ОВЗ</a:t>
            </a:r>
            <a:endParaRPr lang="ru-RU" dirty="0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1500166" y="142852"/>
            <a:ext cx="7000892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Государственное бюджетное образовательное учреждение Свердловской области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для детей, нуждающихся в психолого-педагогической и медико-социальной помощи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Центр психолого-медико-социального сопровождения «Эхо»</a:t>
            </a:r>
            <a:endParaRPr kumimoji="0" lang="ru-RU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2289" name="Рисунок 1" descr="логотип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"/>
          </a:blip>
          <a:srcRect/>
          <a:stretch>
            <a:fillRect/>
          </a:stretch>
        </p:blipFill>
        <p:spPr bwMode="auto">
          <a:xfrm>
            <a:off x="4357686" y="928670"/>
            <a:ext cx="876300" cy="542925"/>
          </a:xfrm>
          <a:prstGeom prst="rect">
            <a:avLst/>
          </a:prstGeom>
          <a:noFill/>
        </p:spPr>
      </p:pic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4" y="-24"/>
          <a:ext cx="9144004" cy="68580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68"/>
                <a:gridCol w="2214578"/>
                <a:gridCol w="2571768"/>
                <a:gridCol w="1357290"/>
              </a:tblGrid>
              <a:tr h="742909">
                <a:tc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Характер документирования единицы Портфолио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Единица Портфолио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Уровень индивидуального опыта обучающегося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Рейтинг в баллах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629">
                <a:tc gridSpan="4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Публикации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273">
                <a:tc rowSpan="4">
                  <a:txBody>
                    <a:bodyPr/>
                    <a:lstStyle/>
                    <a:p>
                      <a:pPr marL="0" indent="8572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Документ, подтверждающий публикацию материалов обучающегося в информационно-аналитических, научно-популярных и пр. изданиях</a:t>
                      </a: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indent="18097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Справка-подтверждение и (или) копия изданного (опубликованного) материала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Институциональный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Региональный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95301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347629"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Итого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19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629"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 по блоку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: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629">
                <a:tc gridSpan="4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Олимпиады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95273">
                <a:tc rowSpan="5">
                  <a:txBody>
                    <a:bodyPr/>
                    <a:lstStyle/>
                    <a:p>
                      <a:pPr marL="0" indent="18097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Документ, подтверждающий, что обучающийся стал призером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/ победителем</a:t>
                      </a:r>
                      <a:r>
                        <a:rPr lang="ru-RU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1600" dirty="0" smtClean="0">
                          <a:latin typeface="Times New Roman"/>
                          <a:ea typeface="Calibri"/>
                          <a:cs typeface="Times New Roman"/>
                        </a:rPr>
                        <a:t>олимпиады 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школьников 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Грамота, диплом, сертификат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Институциональный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1/2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3/5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Региональный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5/7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Всероссийский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9/15</a:t>
                      </a:r>
                    </a:p>
                  </a:txBody>
                  <a:tcPr marL="68580" marR="68580" marT="0" marB="0"/>
                </a:tc>
              </a:tr>
              <a:tr h="3476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Международный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15/25</a:t>
                      </a:r>
                    </a:p>
                  </a:txBody>
                  <a:tcPr marL="68580" marR="68580" marT="0" marB="0"/>
                </a:tc>
              </a:tr>
              <a:tr h="347629"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i="1"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6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33/54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7629">
                <a:tc gridSpan="3">
                  <a:txBody>
                    <a:bodyPr/>
                    <a:lstStyle/>
                    <a:p>
                      <a:pPr indent="450215" algn="ct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 по блоку: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-1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0364"/>
                <a:gridCol w="2071702"/>
                <a:gridCol w="2818322"/>
                <a:gridCol w="1253612"/>
              </a:tblGrid>
              <a:tr h="557706">
                <a:tc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Характер документирования единицы Портфолио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Единица Портфолио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Уровень индивидуального опыта обучающегося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8572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Рейтинг в баллах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4"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Проекты и исследования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727">
                <a:tc rowSpan="5">
                  <a:txBody>
                    <a:bodyPr/>
                    <a:lstStyle/>
                    <a:p>
                      <a:pPr marL="0" indent="8572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Документы, подтверждающие, что обучающийся реализовал и публично представил проект и (или) исследование 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marL="0" indent="8572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Грамота, диплом, сертификат, иной документ (по согласованию с классным руководителем (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тьютором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Институциональный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Региональный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Calibri"/>
                          <a:cs typeface="Times New Roman"/>
                        </a:rPr>
                        <a:t>Всероссийский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6359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Международный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40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 по блоку: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4">
                  <a:txBody>
                    <a:bodyPr/>
                    <a:lstStyle/>
                    <a:p>
                      <a:pPr marL="0" indent="180975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Творчество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82727">
                <a:tc rowSpan="5">
                  <a:txBody>
                    <a:bodyPr/>
                    <a:lstStyle/>
                    <a:p>
                      <a:pPr marL="0" indent="8572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Документы, подтверждающие личные и (или) в составе коллективов достижения в сфере дополнительного образования</a:t>
                      </a:r>
                    </a:p>
                  </a:txBody>
                  <a:tcPr marL="68580" marR="68580" marT="0" marB="0"/>
                </a:tc>
                <a:tc rowSpan="5"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Сертификат, диплом, грамота, справка-подтверждение, иной документ (по согласованию с классным руководителем (</a:t>
                      </a:r>
                      <a:r>
                        <a:rPr lang="ru-RU" sz="1600" dirty="0" err="1">
                          <a:latin typeface="Times New Roman"/>
                          <a:ea typeface="Calibri"/>
                          <a:cs typeface="Times New Roman"/>
                        </a:rPr>
                        <a:t>тьютором</a:t>
                      </a: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))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Институциональный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Муниципальный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Региональный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/>
                </a:tc>
              </a:tr>
              <a:tr h="28272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Всероссийский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</a:tr>
              <a:tr h="114073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Международный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Всего: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55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 по блоку: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i="1" dirty="0">
                          <a:latin typeface="Times New Roman"/>
                          <a:ea typeface="Calibri"/>
                          <a:cs typeface="Times New Roman"/>
                        </a:rPr>
                        <a:t>100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Общий суммарный балл Портфолио: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178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82727">
                <a:tc gridSpan="3">
                  <a:txBody>
                    <a:bodyPr/>
                    <a:lstStyle/>
                    <a:p>
                      <a:pPr indent="450215" algn="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Максимальный балл Портфолио: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Calibri"/>
                          <a:cs typeface="Times New Roman"/>
                        </a:rPr>
                        <a:t>350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2071678"/>
            <a:ext cx="878687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Оценка уровня сформированности умения применять ПТП в профильной деятельности </a:t>
            </a:r>
          </a:p>
          <a:p>
            <a:pPr algn="ctr"/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(в соответствии с ФГОС)</a:t>
            </a:r>
            <a:endParaRPr lang="ru-RU" sz="28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"/>
          <p:cNvSpPr>
            <a:spLocks noChangeArrowheads="1"/>
          </p:cNvSpPr>
          <p:nvPr/>
        </p:nvSpPr>
        <p:spPr bwMode="auto">
          <a:xfrm>
            <a:off x="0" y="117693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оценивания уровня сформированности умения применять ПТП в профессиональной деятельности, предложено выделять четыре уровня: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Оптимальный уровень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наличие устойчивой положительной мотивации и интереса к педагогической деятельности с использованием технологии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Портфолио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творческий подход к педагогическому процессу;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 сознательное применение ПТП при решении педагогических задач;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осознание необходимости освоения ТП как средства развития личностно-ориентированного и социально-направленного образования;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понимание важности ПТП в деле  социального партнёрства и построения гражданского общества 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твенностий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педагогической деятельности.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Оценивается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5 баллов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Допустимый уровень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устойчивые проявления положительной мотивации к овладению ПТП;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эпизодический интерес к педагогическим инновациям и опыту их применения в обучении неслышащих детей;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-неполное представление о целях и возможностях компьютеризации образования;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понимание необходимости использования компьютерных технологий, может быть при отсутствии пользовательского опыта; 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представление об ПТП как о дополнительных знаниях, позволяющих реализовать образовательные и воспитательные задачи;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освоенность базовых -знаний, возможность выполнять типовые задания, наличие основных умений и навыков работы с компьютером.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Оценивается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4 балла.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85728"/>
            <a:ext cx="864399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Критический уровень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абстрактные представления об использовании ПТП в  педагогической деятельности; 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индифферентное отношение к возможностям ПТП в образовательном и воспитательном процессе;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отрывочные, разрозненные представления о возможностях творческого, индивидуализированного подхода к обучаемым детям с привлечением ИКТ;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понимание необходимости владения компьютером только с позиций общекультурной подготовки;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слабое владение дидактическими умениями целеполагания и структурирования материала, относящегося к предметной области;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неуверенность в своих силах, низкий уровень рефлексии при практическом опыте освоения компьютера.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Оценивается </a:t>
            </a:r>
            <a:r>
              <a:rPr lang="ru-RU" dirty="0" smtClean="0"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3 балла.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Уровень несформированности умений применять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ПТП</a:t>
            </a: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 педагогической деятельности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баллах оценивается в том случае, если сумма оценок по 8 предлагаемым параметрам составляет меньше 24 баллов.</a:t>
            </a:r>
            <a:endParaRPr lang="ru-RU" sz="1100" dirty="0" smtClean="0">
              <a:latin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Оценивание 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уровня сформированности умений педагога применять ПТП в профильной деятельности возлагается на руководителей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методобъединений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(методических групп). Результаты предоставляются зам. директора по </a:t>
            </a:r>
            <a:r>
              <a:rPr lang="ru-RU" dirty="0" err="1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НМРиИТ</a:t>
            </a:r>
            <a:r>
              <a:rPr lang="ru-RU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и зам. директора по РСО.</a:t>
            </a:r>
            <a:endParaRPr lang="ru-RU" sz="2800" dirty="0" smtClean="0"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/>
          <a:srcRect l="23438" t="21485" r="23242" b="7714"/>
          <a:stretch>
            <a:fillRect/>
          </a:stretch>
        </p:blipFill>
        <p:spPr bwMode="auto">
          <a:xfrm>
            <a:off x="1857356" y="267934"/>
            <a:ext cx="6143668" cy="65262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285752"/>
            <a:ext cx="8143900" cy="6357958"/>
          </a:xfrm>
        </p:spPr>
        <p:txBody>
          <a:bodyPr>
            <a:noAutofit/>
          </a:bodyPr>
          <a:lstStyle/>
          <a:p>
            <a:pPr marL="0" indent="265113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Портфолио -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педагогическая технология, включающая: представление, мониторинг и оценку индивидуальных достижений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обучающегося/сопровождаемого в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системе общего (коррекционного) образования за период обучения.</a:t>
            </a:r>
          </a:p>
          <a:p>
            <a:pPr marL="0" indent="265113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Цель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представить документированные результаты процесса образования обучающегося / сопровождаемого, которые позволят увидеть в целом картину значимых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идивидуальных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образовательных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достижений обучающегося в соответствии с требованиями ФГОС. </a:t>
            </a:r>
          </a:p>
          <a:p>
            <a:pPr marL="0" indent="265113"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позволяет:</a:t>
            </a:r>
          </a:p>
          <a:p>
            <a:pPr marL="0" indent="265113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информационно обеспечить достижения индивидуального прогресса обучающегося в широком образовательном контексте;</a:t>
            </a:r>
          </a:p>
          <a:p>
            <a:pPr marL="0" indent="265113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 документально продемонстрировать спектр его способностей, культурных и социальных практик, интересов, склонностей;</a:t>
            </a:r>
          </a:p>
          <a:p>
            <a:pPr marL="0" indent="265113"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- учитывать результаты, достигнутые школьником в разнообразных видах деятельности: образовательной, творческой, социальной, коммуникативной и др.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214314"/>
            <a:ext cx="8429652" cy="628652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Портфолио 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является важным элементом системно - деятельностного подхода к образованию, что делает его перспективной формой представления комплекса достижений индивидуальной направленности конкретного обучающегося, отвечающей задачам социально-ориентированной  подготовки.</a:t>
            </a:r>
          </a:p>
          <a:p>
            <a:pPr>
              <a:buNone/>
            </a:pPr>
            <a:r>
              <a:rPr lang="ru-RU" sz="21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 помогает решать важные социально-педагогические задачи в обучении детей с нарушенным слухом: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поддерживать высокую учебную мотивацию обучающихся / сопровождаемых;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поощрять их активность и самостоятельность, расширять возможности обучения и самообучения;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развивать навыки рефлексивной и самооценочной деятельности детей и подростков;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формировать умение учиться - ставить цели, планировать и организовывать собственную учебную  и творческую деятельность;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содействовать персонализации образования школьников: </a:t>
            </a:r>
          </a:p>
          <a:p>
            <a:pPr lvl="0">
              <a:buFont typeface="Wingdings" pitchFamily="2" charset="2"/>
              <a:buChar char="ü"/>
            </a:pPr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формировать дополнительные мотивационные предпосылки и возможности для успешной социализации.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14356"/>
            <a:ext cx="8143900" cy="5572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дополняет традиционные контрольно-оценочные средства, включая экзамены, и является эффективной современной формой оценивания образовательной деятельности обучающегося / сопровождаемого.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тех или иных достижений (результатов), входящих в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а также всего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целом, является как качественной, так и количественной.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Ввод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повышает образовательную активность обучающихся / сопровождаемых, уровень осознания ими своих целей и возможностей, что делает выбор дальнейшего направления и формы обучения со стороны старшеклассников более достоверным и ответственным.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378619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Оценка педагогической технологии в работе с неслышащими школьниками «Портфолио» обучающегося ГБОУ СО ЦПМСС «Эхо» в соответствии с ФГОС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2"/>
          <a:ext cx="9144001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453"/>
                <a:gridCol w="1914969"/>
                <a:gridCol w="3429024"/>
                <a:gridCol w="2428892"/>
                <a:gridCol w="928663"/>
              </a:tblGrid>
              <a:tr h="194667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Компоненты оценки применения технологии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работе 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компонента подтверждено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 сформированности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93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57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Обложка, титульный лист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Содержит основную информацию  и фото ученика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573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«Портфолио документов»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Представляет сертифицированные индивидуальные достижения обучаемого в различных областях деятельности.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073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В начальной школе  - любые материалы, отражающие личные достижения ребёнка.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1"/>
          <a:ext cx="9144000" cy="7059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7"/>
                <a:gridCol w="1928826"/>
                <a:gridCol w="3571900"/>
                <a:gridCol w="2357454"/>
                <a:gridCol w="857223"/>
              </a:tblGrid>
              <a:tr h="11898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Компоненты оценки применения технологии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работе 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 компонента подтверждено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 сформированности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8981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Раздел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II</a:t>
                      </a:r>
                      <a:r>
                        <a:rPr kumimoji="0" lang="ru-RU" sz="16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«Портфолио работ»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Представлены поисковые, исследовательские проекты, работы, техническое творчество и другие результаты творческих и социальных практик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64704"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kumimoji="0" lang="ru-RU" sz="16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начальной школе  - любые работы, характеризующие уровень творческих умений ребёнка в основных видах деятельности.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40977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</a:t>
                      </a:r>
                      <a:r>
                        <a:rPr lang="en-US" sz="16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III</a:t>
                      </a:r>
                      <a:r>
                        <a:rPr lang="ru-RU" sz="1600" b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«Портфолио отзывов» </a:t>
                      </a:r>
                      <a:endParaRPr lang="ru-RU" sz="160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Представлены отзывы на творческие работы, исследовательские проекты, социальные практики, участие в конференциях, выставках, конкурсах. Обращено  внимание на особенности, сильные стороны  обучающегося. Возможно представить </a:t>
                      </a:r>
                      <a:r>
                        <a:rPr lang="ru-RU" sz="1600" dirty="0" err="1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саморефлексию</a:t>
                      </a: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ребенка на свою деятельность, отзывы одноклассников.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  <a:p>
                      <a:pPr algn="just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7269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начальной школе - отзывы не только педагогов и специалистов, но и родителей, одноклассников, других детей.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-3"/>
          <a:ext cx="9144000" cy="731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596"/>
                <a:gridCol w="2000264"/>
                <a:gridCol w="3500462"/>
                <a:gridCol w="2428892"/>
                <a:gridCol w="785786"/>
              </a:tblGrid>
              <a:tr h="92773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Компоненты оценки применения технологии </a:t>
                      </a: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 работе 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педагога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 компонента подтверждено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Уровни сформированности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умений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31934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</a:t>
                      </a:r>
                      <a:r>
                        <a:rPr lang="en-US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IV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</a:t>
                      </a:r>
                      <a:endParaRPr lang="ru-RU" sz="1600" b="1" dirty="0" smtClean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Общая 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информация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Содержит информацию о школьнике.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1. Резюме.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2. Автобиография - основные события своей жизни, отношение к ним, выводы, которые сумел сделать из этих событий.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3. Мои жизненные планы - итог размышлений, требующий ответа на вопрос: "Что я собираюсь для этого сделать?"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8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Младшие пишут о себе по самой простой схеме, получая первые навыки.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5967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52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Раздел </a:t>
                      </a:r>
                      <a:r>
                        <a:rPr lang="en-US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V</a:t>
                      </a:r>
                      <a:r>
                        <a:rPr lang="ru-RU" sz="1600" b="1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. «Итоговая ведомость»</a:t>
                      </a: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Классный руководитель и ученик  кратко и ёмко резюмируют  итоги года (с учётом личностно-ориентированного и социально-направленного образования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(5 баллов)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(4 балла)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(3 балла)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39160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ОБЩИЙ БАЛЛ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(правила оценивания приведены в Приложении</a:t>
                      </a: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) 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Оптимальный (35 - 40 баллов)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Допустимый (27 - 34 балла)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Критический (24 - 26 баллов)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3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Не сформирован (менее 24 балл.)</a:t>
                      </a: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1600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142976" y="1857364"/>
            <a:ext cx="7772400" cy="1470025"/>
          </a:xfrm>
          <a:prstGeom prst="rect">
            <a:avLst/>
          </a:prstGeom>
        </p:spPr>
        <p:txBody>
          <a:bodyPr anchor="ctr">
            <a:normAutofit fontScale="82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3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Балльно-рейтинговая система учета данных Портфолио обучающегося</a:t>
            </a:r>
            <a:endParaRPr kumimoji="0" lang="ru-RU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294</TotalTime>
  <Words>1409</Words>
  <Application>Microsoft Office PowerPoint</Application>
  <PresentationFormat>Экран (4:3)</PresentationFormat>
  <Paragraphs>215</Paragraphs>
  <Slides>15</Slides>
  <Notes>1</Notes>
  <HiddenSlides>3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Солнцестояние</vt:lpstr>
      <vt:lpstr>«Портфолио» как технология мониторинга личностных достижений детей с ОВЗ</vt:lpstr>
      <vt:lpstr>Презентация PowerPoint</vt:lpstr>
      <vt:lpstr>Презентация PowerPoint</vt:lpstr>
      <vt:lpstr>Презентация PowerPoint</vt:lpstr>
      <vt:lpstr>Оценка педагогической технологии в работе с неслышащими школьниками «Портфолио» обучающегося ГБОУ СО ЦПМСС «Эхо» в соответствии с ФГОС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Балльно-рейтинговая система учета данных Портфолио обучающегося</dc:title>
  <cp:lastModifiedBy>123</cp:lastModifiedBy>
  <cp:revision>32</cp:revision>
  <dcterms:modified xsi:type="dcterms:W3CDTF">2015-10-09T05:09:25Z</dcterms:modified>
</cp:coreProperties>
</file>