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9" r:id="rId4"/>
    <p:sldId id="261" r:id="rId5"/>
    <p:sldId id="263" r:id="rId6"/>
    <p:sldId id="265" r:id="rId7"/>
    <p:sldId id="266" r:id="rId8"/>
    <p:sldId id="267" r:id="rId9"/>
    <p:sldId id="268" r:id="rId10"/>
    <p:sldId id="270" r:id="rId11"/>
    <p:sldId id="271" r:id="rId1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S Gothic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S Gothic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S Gothic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S Gothic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788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dirty="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dirty="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dirty="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07A1C2C4-8883-4636-B132-BDFA40F964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81900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BA41C98-D5AD-429C-A60C-02795A360AAF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3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404E2554-73B8-4FFA-8C6C-3B7D6F47B9A6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2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6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62F5B-A672-4D4D-8E90-537B7D19E7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54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D0F07-5B4C-40EB-8E40-491DD958D4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324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FCB08-44D0-4829-9D9D-E666CB43B7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707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2E962-5433-42E0-9510-70502AE151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49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E3058-3DE9-449D-A0CB-1964EACC9C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11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3D5CA-6D26-4B46-A201-B1ECF134CB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320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C382C-CBE9-46F9-B147-60501F022E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016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A268-B8BB-4A4B-9620-D2C544F88C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23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37824-8E12-4D40-9F42-CB621414D7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293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1316E-4033-4871-AC9B-D288C8FA49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82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DB29C-98C5-4EC4-B5BD-1CCDFA1C6D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830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B06FD-D857-4E08-A1BD-810107285C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8409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Четвертый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 dirty="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dirty="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DB610018-AE40-4D69-AF0C-F39BAF5902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79388"/>
            <a:ext cx="1590675" cy="1163637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360363" y="1735138"/>
            <a:ext cx="9359900" cy="2268537"/>
          </a:xfrm>
        </p:spPr>
        <p:txBody>
          <a:bodyPr tIns="35280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4000" smtClean="0">
                <a:latin typeface="Times New Roman" pitchFamily="18" charset="0"/>
                <a:cs typeface="Times New Roman" pitchFamily="18" charset="0"/>
              </a:rPr>
              <a:t>Школьный консилиум в системе мониторинга качества образования детей с ОВЗ в соответствии с требованиями ФГОС НОО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160588" y="4859338"/>
            <a:ext cx="7415212" cy="1619250"/>
          </a:xfrm>
        </p:spPr>
        <p:txBody>
          <a:bodyPr tIns="21168" anchor="ctr"/>
          <a:lstStyle/>
          <a:p>
            <a:pPr marL="0" indent="0" algn="r" eaLnBrk="1">
              <a:spcAft>
                <a:spcPct val="0"/>
              </a:spcAft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2400" smtClean="0"/>
              <a:t>Составитель: председатель школьного консилиума</a:t>
            </a:r>
          </a:p>
          <a:p>
            <a:pPr marL="0" indent="0" algn="r" eaLnBrk="1">
              <a:spcAft>
                <a:spcPct val="0"/>
              </a:spcAft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2400" smtClean="0"/>
              <a:t>педагог — психолог</a:t>
            </a:r>
          </a:p>
          <a:p>
            <a:pPr marL="0" indent="0" algn="r" eaLnBrk="1">
              <a:spcAft>
                <a:spcPct val="0"/>
              </a:spcAft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2400" smtClean="0"/>
              <a:t>Губина О.В.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1968500" y="301625"/>
            <a:ext cx="7604125" cy="1260475"/>
          </a:xfrm>
        </p:spPr>
        <p:txBody>
          <a:bodyPr/>
          <a:lstStyle/>
          <a:p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>Документы отражающие результаты работы школьного консилиума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539750" y="2351088"/>
            <a:ext cx="9069388" cy="3511550"/>
          </a:xfrm>
        </p:spPr>
        <p:txBody>
          <a:bodyPr/>
          <a:lstStyle/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Индивидуальная карта учёта динамики развития ребёнка;</a:t>
            </a:r>
          </a:p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Заключение специалистов психолого – медико – педагогического консилиума;</a:t>
            </a:r>
          </a:p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Рекомендации специалистов психолого – медико – педагогического консилиума.</a:t>
            </a:r>
          </a:p>
          <a:p>
            <a:endParaRPr lang="ru-RU" altLang="ru-RU" smtClean="0"/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279400"/>
            <a:ext cx="1590675" cy="1163638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254000" y="3065463"/>
            <a:ext cx="9069388" cy="1260475"/>
          </a:xfrm>
        </p:spPr>
        <p:txBody>
          <a:bodyPr/>
          <a:lstStyle/>
          <a:p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279400"/>
            <a:ext cx="1590675" cy="1163638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1779588"/>
            <a:ext cx="9215438" cy="2928937"/>
          </a:xfrm>
        </p:spPr>
        <p:txBody>
          <a:bodyPr tIns="38808"/>
          <a:lstStyle/>
          <a:p>
            <a:pPr algn="r" eaLnBrk="1"/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>Если педагогика хочет воспитывать человека </a:t>
            </a:r>
            <a:br>
              <a:rPr lang="ru-RU" altLang="ru-RU" sz="36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>во всех отношениях, </a:t>
            </a:r>
            <a:br>
              <a:rPr lang="ru-RU" altLang="ru-RU" sz="36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>то она должна узнать его также </a:t>
            </a:r>
            <a:br>
              <a:rPr lang="ru-RU" altLang="ru-RU" sz="36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>во всех отношениях”</a:t>
            </a:r>
            <a:br>
              <a:rPr lang="ru-RU" altLang="ru-RU" sz="36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6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>К.Д. Ушинский</a:t>
            </a:r>
            <a:r>
              <a:rPr lang="ru-RU" altLang="ru-RU" sz="3200" smtClean="0"/>
              <a:t>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80975"/>
            <a:ext cx="1590675" cy="1163638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pull dir="ld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3"/>
          <p:cNvSpPr>
            <a:spLocks noGrp="1"/>
          </p:cNvSpPr>
          <p:nvPr>
            <p:ph type="ctrTitle"/>
          </p:nvPr>
        </p:nvSpPr>
        <p:spPr>
          <a:xfrm>
            <a:off x="754063" y="1422400"/>
            <a:ext cx="9001125" cy="2071688"/>
          </a:xfrm>
        </p:spPr>
        <p:txBody>
          <a:bodyPr/>
          <a:lstStyle/>
          <a:p>
            <a:pPr algn="r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Консилиум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2800" smtClean="0"/>
              <a:t> 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одна из форм взаимодействия специалистов Центра «Эхо» различного профиля, объединяющихся для психолого-медико-педагогического сопровождения обучающихся, воспитанников с нарушенным слухом.</a:t>
            </a:r>
            <a:endParaRPr lang="ru-RU" altLang="ru-RU" smtClean="0"/>
          </a:p>
        </p:txBody>
      </p:sp>
      <p:sp>
        <p:nvSpPr>
          <p:cNvPr id="4099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25563" y="4137025"/>
            <a:ext cx="7815262" cy="2139950"/>
          </a:xfrm>
        </p:spPr>
        <p:txBody>
          <a:bodyPr/>
          <a:lstStyle/>
          <a:p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Направления работы  школьного консилиума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Arial" charset="0"/>
              <a:buChar char="•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диагностическое;</a:t>
            </a:r>
          </a:p>
          <a:p>
            <a:pPr lvl="1" algn="just">
              <a:buFont typeface="Arial" charset="0"/>
              <a:buChar char="•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консультативное;</a:t>
            </a:r>
          </a:p>
          <a:p>
            <a:pPr lvl="1" algn="just">
              <a:buFont typeface="Arial" charset="0"/>
              <a:buChar char="•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просветительско-пропагандистское.</a:t>
            </a:r>
          </a:p>
          <a:p>
            <a:pPr>
              <a:buFont typeface="Arial" charset="0"/>
              <a:buChar char="•"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80975"/>
            <a:ext cx="1590675" cy="1163638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2039938" y="301625"/>
            <a:ext cx="7532687" cy="1260475"/>
          </a:xfrm>
        </p:spPr>
        <p:txBody>
          <a:bodyPr/>
          <a:lstStyle/>
          <a:p>
            <a:pPr eaLnBrk="1"/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>Специалисты школьного консилиума </a:t>
            </a:r>
            <a:br>
              <a:rPr lang="ru-RU" altLang="ru-RU" sz="36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>Центра «Эхо»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539750" y="2422525"/>
            <a:ext cx="9069388" cy="3868738"/>
          </a:xfrm>
        </p:spPr>
        <p:txBody>
          <a:bodyPr/>
          <a:lstStyle/>
          <a:p>
            <a:pPr eaLnBrk="1">
              <a:buFont typeface="Arial" charset="0"/>
              <a:buChar char="•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учитель-дефектолог </a:t>
            </a:r>
          </a:p>
          <a:p>
            <a:pPr eaLnBrk="1">
              <a:buFont typeface="Arial" charset="0"/>
              <a:buChar char="•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врач-ЛОР-сурдолог </a:t>
            </a:r>
          </a:p>
          <a:p>
            <a:pPr eaLnBrk="1">
              <a:buFont typeface="Arial" charset="0"/>
              <a:buChar char="•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сурдопедагог / педагог -дефектолог </a:t>
            </a:r>
          </a:p>
          <a:p>
            <a:pPr eaLnBrk="1">
              <a:buFont typeface="Arial" charset="0"/>
              <a:buChar char="•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педагог-психолог </a:t>
            </a:r>
          </a:p>
          <a:p>
            <a:pPr eaLnBrk="1">
              <a:buFont typeface="Arial" charset="0"/>
              <a:buChar char="•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социальный педагог </a:t>
            </a:r>
          </a:p>
          <a:p>
            <a:pPr eaLnBrk="1">
              <a:buFont typeface="Arial" charset="0"/>
              <a:buChar char="•"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педагог- воспитатель </a:t>
            </a:r>
          </a:p>
          <a:p>
            <a:pPr eaLnBrk="1">
              <a:buFont typeface="Times New Roman" pitchFamily="18" charset="0"/>
              <a:buNone/>
            </a:pPr>
            <a:endParaRPr lang="ru-RU" altLang="ru-RU" smtClean="0"/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279400"/>
            <a:ext cx="1590675" cy="1163638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279400"/>
            <a:ext cx="1590675" cy="1163638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2039938" y="350838"/>
            <a:ext cx="7389812" cy="1071562"/>
          </a:xfrm>
        </p:spPr>
        <p:txBody>
          <a:bodyPr/>
          <a:lstStyle/>
          <a:p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>Направления диагностической работы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754063" y="1493838"/>
            <a:ext cx="9069387" cy="5643562"/>
          </a:xfrm>
        </p:spPr>
        <p:txBody>
          <a:bodyPr/>
          <a:lstStyle/>
          <a:p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Исследование соматического статуса ребёнка, наличия предрасположенности к нарушениям здоровья, частоты возникновения заболеваний;</a:t>
            </a:r>
          </a:p>
          <a:p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Исследование развития познавательной активности, самостоятельности;</a:t>
            </a:r>
          </a:p>
          <a:p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Исследование уровня учебной мотивации;</a:t>
            </a:r>
          </a:p>
          <a:p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Исследование уровня развития интеллектуальных умений;</a:t>
            </a:r>
          </a:p>
          <a:p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Исследование уровня развития произвольной регуляции деятельности, умения соблюдать установленные правила поведения и общения;</a:t>
            </a:r>
          </a:p>
          <a:p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Исследование уровня развития общей осведомлённости и социально – бытовой ориентированности;</a:t>
            </a:r>
          </a:p>
          <a:p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Исследование уровня сформированности учебных навыков, темпа деятельности;</a:t>
            </a:r>
          </a:p>
          <a:p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Исследование эмоционально - поведенческих особенностей (общительность, контактность, особенности поведения и эмоционального реагирования);</a:t>
            </a:r>
          </a:p>
          <a:p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Исследование отношения ребёнка к занятиям творческой деятельностью, его интересов, любимых занятий.</a:t>
            </a:r>
          </a:p>
          <a:p>
            <a:endParaRPr lang="ru-RU" altLang="ru-RU" smtClean="0"/>
          </a:p>
        </p:txBody>
      </p:sp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279400"/>
            <a:ext cx="1590675" cy="1163638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325688" y="301625"/>
            <a:ext cx="7246937" cy="1260475"/>
          </a:xfrm>
        </p:spPr>
        <p:txBody>
          <a:bodyPr/>
          <a:lstStyle/>
          <a:p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>Результаты диагностик представлены в документах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Педагогическое представление на психолого – медико – педагогический консилиум (учитель, педагог – психолог);</a:t>
            </a:r>
          </a:p>
          <a:p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Медицинское представление на психолого – медико – педагогический консилиум (врач – сурдолог);</a:t>
            </a:r>
          </a:p>
          <a:p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Результаты психологического обследования с заключением и рекомендациями психолога (педагог – психолог);</a:t>
            </a:r>
          </a:p>
          <a:p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Заключение специалистов психолого – медико – педагогического консилиума;</a:t>
            </a:r>
          </a:p>
          <a:p>
            <a:endParaRPr lang="ru-RU" altLang="ru-RU" smtClean="0"/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279400"/>
            <a:ext cx="1590675" cy="1163638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2182813" y="301625"/>
            <a:ext cx="7389812" cy="1260475"/>
          </a:xfrm>
        </p:spPr>
        <p:txBody>
          <a:bodyPr/>
          <a:lstStyle/>
          <a:p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>Цели проведения консилиума в начале учебного года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539750" y="2208213"/>
            <a:ext cx="9323388" cy="3440112"/>
          </a:xfrm>
        </p:spPr>
        <p:txBody>
          <a:bodyPr/>
          <a:lstStyle/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Оценка уровня актуального развития ребёнка и выявление его резервных возможностей и слабых сторон;</a:t>
            </a:r>
          </a:p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Установление причины затруднений;</a:t>
            </a:r>
          </a:p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Разработка комплекса мер психолого – медико – педагогического сопровождения;</a:t>
            </a:r>
          </a:p>
          <a:p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279400"/>
            <a:ext cx="1590675" cy="1163638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2" t="24637" r="7608" b="7246"/>
          <a:stretch>
            <a:fillRect/>
          </a:stretch>
        </p:blipFill>
        <p:spPr>
          <a:xfrm>
            <a:off x="0" y="0"/>
            <a:ext cx="9906000" cy="75596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2182813" y="301625"/>
            <a:ext cx="7389812" cy="1260475"/>
          </a:xfrm>
        </p:spPr>
        <p:txBody>
          <a:bodyPr/>
          <a:lstStyle/>
          <a:p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>Цели проведения  консилиума в конце учебного года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539750" y="2208213"/>
            <a:ext cx="9323388" cy="3511550"/>
          </a:xfrm>
        </p:spPr>
        <p:txBody>
          <a:bodyPr/>
          <a:lstStyle/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Подведение итогов работы по выполнению рекомендаций;</a:t>
            </a:r>
          </a:p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Определение динамики развития и её характера;</a:t>
            </a:r>
          </a:p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Установление причин возникших затруднений;</a:t>
            </a:r>
          </a:p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Определение направления дальнейшей коррекционно – развивающей работы с ребёнком.</a:t>
            </a:r>
          </a:p>
        </p:txBody>
      </p:sp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279400"/>
            <a:ext cx="1590675" cy="1163638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354</Words>
  <Application>Microsoft Office PowerPoint</Application>
  <PresentationFormat>Произвольный</PresentationFormat>
  <Paragraphs>48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MS Gothic</vt:lpstr>
      <vt:lpstr>Times New Roman</vt:lpstr>
      <vt:lpstr>Lucida Sans Unicode</vt:lpstr>
      <vt:lpstr>Тема Office</vt:lpstr>
      <vt:lpstr>Школьный консилиум в системе мониторинга качества образования детей с ОВЗ в соответствии с требованиями ФГОС НОО</vt:lpstr>
      <vt:lpstr>“Если педагогика хочет воспитывать человека  во всех отношениях,  то она должна узнать его также  во всех отношениях”  К.Д. Ушинский.</vt:lpstr>
      <vt:lpstr>Консилиум –  одна из форм взаимодействия специалистов Центра «Эхо» различного профиля, объединяющихся для психолого-медико-педагогического сопровождения обучающихся, воспитанников с нарушенным слухом.</vt:lpstr>
      <vt:lpstr>Специалисты школьного консилиума  Центра «Эхо»</vt:lpstr>
      <vt:lpstr>Направления диагностической работы</vt:lpstr>
      <vt:lpstr>Результаты диагностик представлены в документах</vt:lpstr>
      <vt:lpstr>Цели проведения консилиума в начале учебного года</vt:lpstr>
      <vt:lpstr>Презентация PowerPoint</vt:lpstr>
      <vt:lpstr>Цели проведения  консилиума в конце учебного года</vt:lpstr>
      <vt:lpstr>Документы отражающие результаты работы школьного консилиума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Школьный консилиум в системе мониторинга качества образования детей с ОВЗ в соответствии с требованиями ФГОС НОО</dc:title>
  <dc:creator>Perceptron</dc:creator>
  <cp:lastModifiedBy>Perceptron</cp:lastModifiedBy>
  <cp:revision>40</cp:revision>
  <cp:lastPrinted>1601-01-01T00:00:00Z</cp:lastPrinted>
  <dcterms:created xsi:type="dcterms:W3CDTF">1601-01-01T00:00:00Z</dcterms:created>
  <dcterms:modified xsi:type="dcterms:W3CDTF">2015-10-16T14:06:04Z</dcterms:modified>
</cp:coreProperties>
</file>