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3" r:id="rId3"/>
    <p:sldId id="292" r:id="rId4"/>
    <p:sldId id="274" r:id="rId5"/>
    <p:sldId id="288" r:id="rId6"/>
    <p:sldId id="276" r:id="rId7"/>
    <p:sldId id="278" r:id="rId8"/>
    <p:sldId id="279" r:id="rId9"/>
    <p:sldId id="280" r:id="rId10"/>
    <p:sldId id="281" r:id="rId11"/>
    <p:sldId id="277" r:id="rId12"/>
    <p:sldId id="282" r:id="rId13"/>
    <p:sldId id="283" r:id="rId14"/>
    <p:sldId id="286" r:id="rId15"/>
    <p:sldId id="284" r:id="rId16"/>
    <p:sldId id="287" r:id="rId17"/>
    <p:sldId id="293" r:id="rId18"/>
    <p:sldId id="289" r:id="rId19"/>
    <p:sldId id="269" r:id="rId20"/>
    <p:sldId id="29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E2B6"/>
    <a:srgbClr val="EC20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479" autoAdjust="0"/>
  </p:normalViewPr>
  <p:slideViewPr>
    <p:cSldViewPr>
      <p:cViewPr>
        <p:scale>
          <a:sx n="60" d="100"/>
          <a:sy n="60" d="100"/>
        </p:scale>
        <p:origin x="-113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284E2-0B81-4D73-BF4C-0459342F943F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C0DC0-7B01-412F-928F-B0C2088D4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C0DC0-7B01-412F-928F-B0C2088D4B1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C0DC0-7B01-412F-928F-B0C2088D4B1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C0DC0-7B01-412F-928F-B0C2088D4B1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CF8A1-FF52-46F2-91CD-06DF1807F05C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6C65D-02F6-4ABA-927E-A4CCD3D9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928802"/>
            <a:ext cx="8501122" cy="3000396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Структурно-функциональная модель системы оценки качества деятельности  ГБОУ СО «ЦПМСС «Эхо»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(РАЗВИТИЕ СИСТЕМЫ </a:t>
            </a:r>
            <a:b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УПРАВЛЕНИЯ КАЧЕСТВОМ ДЕЯТЕЛЬНОСТИ ЦЕНТРА)</a:t>
            </a:r>
            <a:endParaRPr lang="ru-RU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5072074"/>
            <a:ext cx="6858016" cy="928694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2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В.П.Козлова</a:t>
            </a:r>
            <a:r>
              <a:rPr lang="ru-RU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en-US" sz="20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</a:rPr>
              <a:t>Зам. директора по научно-методической работе и информационным технологиям</a:t>
            </a:r>
            <a:endParaRPr lang="en-US" sz="20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1802" y="6143644"/>
            <a:ext cx="269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Екатеринбург, 09.10.2015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6" descr="C:\Documents and Settings\User\Рабочий стол\логотип центра\Копия ПЕРЕДЕЛАННЫЙ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500042"/>
            <a:ext cx="1857388" cy="135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662113" y="142852"/>
            <a:ext cx="74818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sz="1400" b="1" dirty="0">
                <a:latin typeface="Calibri" pitchFamily="34" charset="0"/>
                <a:cs typeface="Times New Roman" pitchFamily="18" charset="0"/>
              </a:rPr>
              <a:t>МИНИСТЕРСТВО ОБЩЕГО И ПРОФЕССИОНАЛЬНОГО ОБРАЗОВАНИЯ СВЕРДЛОВСКОЙ ОБЛАСТИ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428604"/>
            <a:ext cx="6286544" cy="64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ts val="1400"/>
              </a:lnSpc>
            </a:pPr>
            <a:r>
              <a:rPr lang="ru-RU" sz="1600" b="1" dirty="0" smtClean="0">
                <a:latin typeface="Calibri" pitchFamily="34" charset="0"/>
                <a:cs typeface="Times New Roman" pitchFamily="18" charset="0"/>
              </a:rPr>
              <a:t>Государственное бюджетное  образовательное учреждение Свердловской области для детей, нуждающихся в психолого-педагогической и медико-социальной помощи</a:t>
            </a:r>
            <a:endParaRPr lang="ru-RU" sz="1600" dirty="0">
              <a:latin typeface="Calibri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286116" y="1000108"/>
            <a:ext cx="5715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fontAlgn="auto" hangingPunc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Центр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психолого-медико-социального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 eaLnBrk="0" fontAlgn="auto" hangingPunc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сопровождения «Эхо»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82868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Технологии (продолжение)</a:t>
            </a:r>
            <a:endParaRPr lang="ru-RU" sz="3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32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Дистанционные формы обучения - в соответствии с ФЗ «Об образовании в Российской Федерации» (от 29.12.2012 № 273-ФЗ)</a:t>
            </a:r>
            <a:endParaRPr lang="ru-RU" sz="3200" b="1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Областная центральная </a:t>
            </a:r>
            <a:r>
              <a:rPr lang="ru-RU" sz="3200" b="1" dirty="0" err="1" smtClean="0">
                <a:ea typeface="Calibri" pitchFamily="34" charset="0"/>
                <a:cs typeface="Times New Roman" pitchFamily="18" charset="0"/>
              </a:rPr>
              <a:t>психолого-медико-педагогическая</a:t>
            </a:r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 комиссия (ОЦПМПК) - в соответствии с ФЗ «Об образовании в Российской Федерации» (от 29.12.2012 № 273-ФЗ)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 Сопровождение (все виды и формы, в т.ч. – дистанционные)</a:t>
            </a:r>
            <a:r>
              <a:rPr lang="ru-RU" sz="3200" b="1" dirty="0" smtClean="0"/>
              <a:t> 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500042"/>
            <a:ext cx="800105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5. Научно-практическое обеспечение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Инновации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Исследования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Информатизация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Доказательные результаты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Выгнутая вправо стрелка 2"/>
          <p:cNvSpPr/>
          <p:nvPr/>
        </p:nvSpPr>
        <p:spPr>
          <a:xfrm>
            <a:off x="7215206" y="1428736"/>
            <a:ext cx="857256" cy="3571900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2" y="5072074"/>
            <a:ext cx="6500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ПРОЕКТЫ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НАУЧНО-МЕТОДИЧЕСКАЯ РАБОТА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785786" y="363915"/>
            <a:ext cx="7929618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6. Качество деятельности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Систематизированная информация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Критерии оценки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Выявляемые помехи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Желаемое состояние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Фактическое состояние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Экспертиза.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5572132" y="1928802"/>
            <a:ext cx="928694" cy="4572032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388" y="1714488"/>
            <a:ext cx="27146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ВУК (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внутриучре-жденческий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контроль)</a:t>
            </a:r>
          </a:p>
          <a:p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СОКД (система 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качества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714348" y="714356"/>
            <a:ext cx="821537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7. Развитие организации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Статистика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Анализ – в т.ч.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SWOT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Ожидаемые результаты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Моделирование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Выгнутая вправо стрелка 2"/>
          <p:cNvSpPr/>
          <p:nvPr/>
        </p:nvSpPr>
        <p:spPr>
          <a:xfrm>
            <a:off x="5500694" y="1000108"/>
            <a:ext cx="785818" cy="421484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00794" y="3318570"/>
            <a:ext cx="264320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КОНЦЕПЦИЯ</a:t>
            </a:r>
          </a:p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РАЗВИТИЯ</a:t>
            </a:r>
          </a:p>
          <a:p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</a:t>
            </a:r>
          </a:p>
          <a:p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ПРОГНОЗИРО-ВАНИЕ</a:t>
            </a:r>
          </a:p>
          <a:p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357166"/>
            <a:ext cx="807249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Прогнозирование :</a:t>
            </a:r>
          </a:p>
          <a:p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  <a:p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3200" b="1" dirty="0" err="1" smtClean="0">
                <a:ea typeface="Calibri" pitchFamily="34" charset="0"/>
                <a:cs typeface="Times New Roman" pitchFamily="18" charset="0"/>
              </a:rPr>
              <a:t>предпрогнозная</a:t>
            </a:r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  ориентация, </a:t>
            </a:r>
          </a:p>
          <a:p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– построение базовой прогнозной модели объекта, </a:t>
            </a:r>
          </a:p>
          <a:p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 – поисковое  и нормативное прогнозирование, </a:t>
            </a:r>
          </a:p>
          <a:p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 – верификация и корректировка прогнозов, </a:t>
            </a:r>
          </a:p>
          <a:p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– разработка рекомендаций для планирования, проектирования </a:t>
            </a:r>
          </a:p>
          <a:p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и программирования.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286248" y="1000108"/>
            <a:ext cx="714380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4286248" y="2428868"/>
            <a:ext cx="714380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214810" y="3429000"/>
            <a:ext cx="714380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214810" y="4429132"/>
            <a:ext cx="714380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63915"/>
            <a:ext cx="84296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Предложенный фрагмент представляет иерархическую модель, релевантную запросу типа 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факторы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переменные  (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субъекты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фокус (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критерии (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акторы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научно-практическое  обеспечение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-цели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акторов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качество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-альтернативы   (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3200" b="1" dirty="0" smtClean="0"/>
              <a:t> </a:t>
            </a:r>
          </a:p>
          <a:p>
            <a:r>
              <a:rPr lang="ru-RU" sz="3200" b="1" dirty="0" smtClean="0"/>
              <a:t>позволяет определить </a:t>
            </a:r>
            <a:r>
              <a:rPr lang="ru-RU" sz="3200" b="1" dirty="0" err="1" smtClean="0"/>
              <a:t>критериальную</a:t>
            </a:r>
            <a:r>
              <a:rPr lang="ru-RU" sz="3200" b="1" dirty="0" smtClean="0"/>
              <a:t> область оценки качества деятельности </a:t>
            </a:r>
          </a:p>
          <a:p>
            <a:r>
              <a:rPr lang="ru-RU" sz="3200" b="1" dirty="0" smtClean="0"/>
              <a:t>по заявленной проблеме</a:t>
            </a:r>
            <a:endParaRPr lang="ru-RU" sz="3200" b="1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9863" y="857232"/>
            <a:ext cx="8974137" cy="5781675"/>
            <a:chOff x="31" y="686"/>
            <a:chExt cx="5653" cy="364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1" y="831"/>
              <a:ext cx="5653" cy="3497"/>
              <a:chOff x="1701" y="1226"/>
              <a:chExt cx="9417" cy="8706"/>
            </a:xfrm>
          </p:grpSpPr>
          <p:sp>
            <p:nvSpPr>
              <p:cNvPr id="3076" name="Rectangle 4"/>
              <p:cNvSpPr>
                <a:spLocks noChangeArrowheads="1"/>
              </p:cNvSpPr>
              <p:nvPr/>
            </p:nvSpPr>
            <p:spPr bwMode="auto">
              <a:xfrm>
                <a:off x="2287" y="1226"/>
                <a:ext cx="8460" cy="900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100" dirty="0"/>
                  <a:t> </a:t>
                </a:r>
                <a:r>
                  <a:rPr lang="ru-RU" sz="1200" b="1" dirty="0"/>
                  <a:t>Х</a:t>
                </a:r>
                <a:r>
                  <a:rPr lang="en-US" sz="1200" b="1" dirty="0"/>
                  <a:t>1</a:t>
                </a:r>
                <a:r>
                  <a:rPr lang="en-US" sz="1100" dirty="0"/>
                  <a:t>	</a:t>
                </a:r>
                <a:r>
                  <a:rPr lang="ru-RU" sz="1200" b="1" i="1" dirty="0"/>
                  <a:t>Факторы</a:t>
                </a:r>
              </a:p>
            </p:txBody>
          </p:sp>
          <p:sp>
            <p:nvSpPr>
              <p:cNvPr id="3077" name="Text Box 5"/>
              <p:cNvSpPr txBox="1">
                <a:spLocks noChangeArrowheads="1"/>
              </p:cNvSpPr>
              <p:nvPr/>
            </p:nvSpPr>
            <p:spPr bwMode="auto">
              <a:xfrm>
                <a:off x="2600" y="1520"/>
                <a:ext cx="1549" cy="5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  <a:spcAft>
                    <a:spcPts val="600"/>
                  </a:spcAft>
                </a:pPr>
                <a:r>
                  <a:rPr lang="ru-RU" sz="1200" b="1" dirty="0"/>
                  <a:t>Нормативно-правовая база</a:t>
                </a:r>
                <a:endParaRPr lang="ru-RU" b="1" dirty="0"/>
              </a:p>
            </p:txBody>
          </p:sp>
          <p:sp>
            <p:nvSpPr>
              <p:cNvPr id="3078" name="Text Box 6"/>
              <p:cNvSpPr txBox="1">
                <a:spLocks noChangeArrowheads="1"/>
              </p:cNvSpPr>
              <p:nvPr/>
            </p:nvSpPr>
            <p:spPr bwMode="auto">
              <a:xfrm>
                <a:off x="4646" y="1515"/>
                <a:ext cx="1817" cy="5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200" b="1" dirty="0"/>
                  <a:t>Экономические факторы</a:t>
                </a:r>
                <a:endParaRPr lang="ru-RU" b="1" dirty="0"/>
              </a:p>
            </p:txBody>
          </p:sp>
          <p:sp>
            <p:nvSpPr>
              <p:cNvPr id="3079" name="Text Box 7"/>
              <p:cNvSpPr txBox="1">
                <a:spLocks noChangeArrowheads="1"/>
              </p:cNvSpPr>
              <p:nvPr/>
            </p:nvSpPr>
            <p:spPr bwMode="auto">
              <a:xfrm>
                <a:off x="6943" y="1518"/>
                <a:ext cx="137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200" b="1" dirty="0"/>
                  <a:t>Социальные факторы</a:t>
                </a:r>
                <a:endParaRPr lang="ru-RU" b="1" dirty="0"/>
              </a:p>
            </p:txBody>
          </p:sp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8811" y="1535"/>
                <a:ext cx="1585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200" b="1" dirty="0"/>
                  <a:t>Политические факторы</a:t>
                </a:r>
                <a:endParaRPr lang="ru-RU" b="1" dirty="0"/>
              </a:p>
            </p:txBody>
          </p:sp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2028" y="2427"/>
                <a:ext cx="8937" cy="900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lIns="36000" tIns="10800"/>
              <a:lstStyle/>
              <a:p>
                <a:r>
                  <a:rPr lang="ru-RU" sz="1200" b="1" dirty="0"/>
                  <a:t>Х2</a:t>
                </a:r>
                <a:r>
                  <a:rPr lang="ru-RU" sz="1100" b="1" dirty="0"/>
                  <a:t>	</a:t>
                </a:r>
                <a:r>
                  <a:rPr lang="ru-RU" sz="1200" b="1" i="1" dirty="0"/>
                  <a:t>Субъекты</a:t>
                </a:r>
                <a:endParaRPr lang="ru-RU" sz="1200" i="1" dirty="0"/>
              </a:p>
            </p:txBody>
          </p:sp>
          <p:sp>
            <p:nvSpPr>
              <p:cNvPr id="3082" name="Text Box 10"/>
              <p:cNvSpPr txBox="1">
                <a:spLocks noChangeArrowheads="1"/>
              </p:cNvSpPr>
              <p:nvPr/>
            </p:nvSpPr>
            <p:spPr bwMode="auto">
              <a:xfrm>
                <a:off x="2174" y="2742"/>
                <a:ext cx="126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70000"/>
                  </a:lnSpc>
                </a:pPr>
                <a:r>
                  <a:rPr lang="ru-RU" sz="1000" b="1" dirty="0" smtClean="0"/>
                  <a:t>Обучающиеся, сопровождаемые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ru-RU" sz="1000" b="1" dirty="0" smtClean="0"/>
                  <a:t>воспитанники</a:t>
                </a:r>
                <a:endParaRPr lang="ru-RU" sz="1000" b="1" dirty="0"/>
              </a:p>
            </p:txBody>
          </p:sp>
          <p:sp>
            <p:nvSpPr>
              <p:cNvPr id="3083" name="Text Box 11"/>
              <p:cNvSpPr txBox="1">
                <a:spLocks noChangeArrowheads="1"/>
              </p:cNvSpPr>
              <p:nvPr/>
            </p:nvSpPr>
            <p:spPr bwMode="auto">
              <a:xfrm>
                <a:off x="3873" y="2732"/>
                <a:ext cx="1509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100" b="1" dirty="0" err="1" smtClean="0"/>
                  <a:t>Педагоги,специ-алисты</a:t>
                </a:r>
                <a:r>
                  <a:rPr lang="ru-RU" sz="1100" b="1" dirty="0" smtClean="0"/>
                  <a:t>, родители</a:t>
                </a:r>
                <a:endParaRPr lang="ru-RU" sz="1100" b="1" dirty="0"/>
              </a:p>
            </p:txBody>
          </p:sp>
          <p:sp>
            <p:nvSpPr>
              <p:cNvPr id="3084" name="Text Box 12"/>
              <p:cNvSpPr txBox="1">
                <a:spLocks noChangeArrowheads="1"/>
              </p:cNvSpPr>
              <p:nvPr/>
            </p:nvSpPr>
            <p:spPr bwMode="auto">
              <a:xfrm>
                <a:off x="5781" y="2740"/>
                <a:ext cx="1359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200" b="1" dirty="0" err="1" smtClean="0"/>
                  <a:t>Администрацияучреждения</a:t>
                </a:r>
                <a:endParaRPr lang="ru-RU" b="1" dirty="0"/>
              </a:p>
            </p:txBody>
          </p:sp>
          <p:sp>
            <p:nvSpPr>
              <p:cNvPr id="3085" name="Text Box 13"/>
              <p:cNvSpPr txBox="1">
                <a:spLocks noChangeArrowheads="1"/>
              </p:cNvSpPr>
              <p:nvPr/>
            </p:nvSpPr>
            <p:spPr bwMode="auto">
              <a:xfrm>
                <a:off x="7444" y="2750"/>
                <a:ext cx="1463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0" rIns="1800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200" b="1" dirty="0"/>
                  <a:t>Муниципальные власти</a:t>
                </a:r>
                <a:endParaRPr lang="ru-RU" b="1" dirty="0"/>
              </a:p>
            </p:txBody>
          </p:sp>
          <p:sp>
            <p:nvSpPr>
              <p:cNvPr id="3086" name="Text Box 14"/>
              <p:cNvSpPr txBox="1">
                <a:spLocks noChangeArrowheads="1"/>
              </p:cNvSpPr>
              <p:nvPr/>
            </p:nvSpPr>
            <p:spPr bwMode="auto">
              <a:xfrm>
                <a:off x="9172" y="2740"/>
                <a:ext cx="1454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200" b="1"/>
                  <a:t>Федеральные власти</a:t>
                </a:r>
                <a:endParaRPr lang="ru-RU" b="1"/>
              </a:p>
            </p:txBody>
          </p:sp>
          <p:sp>
            <p:nvSpPr>
              <p:cNvPr id="3087" name="Rectangle 15"/>
              <p:cNvSpPr>
                <a:spLocks noChangeArrowheads="1"/>
              </p:cNvSpPr>
              <p:nvPr/>
            </p:nvSpPr>
            <p:spPr bwMode="auto">
              <a:xfrm>
                <a:off x="2776" y="3651"/>
                <a:ext cx="7200" cy="90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lIns="18000" tIns="10800"/>
              <a:lstStyle/>
              <a:p>
                <a:r>
                  <a:rPr lang="ru-RU" sz="1200" b="1" dirty="0"/>
                  <a:t>Х3</a:t>
                </a:r>
                <a:r>
                  <a:rPr lang="ru-RU" sz="1100" b="1" dirty="0"/>
                  <a:t>	</a:t>
                </a:r>
                <a:r>
                  <a:rPr lang="ru-RU" sz="1200" b="1" i="1" dirty="0"/>
                  <a:t>Условия</a:t>
                </a:r>
                <a:endParaRPr lang="ru-RU" sz="1200" i="1" dirty="0"/>
              </a:p>
            </p:txBody>
          </p:sp>
          <p:sp>
            <p:nvSpPr>
              <p:cNvPr id="3088" name="Text Box 16"/>
              <p:cNvSpPr txBox="1">
                <a:spLocks noChangeArrowheads="1"/>
              </p:cNvSpPr>
              <p:nvPr/>
            </p:nvSpPr>
            <p:spPr bwMode="auto">
              <a:xfrm>
                <a:off x="3097" y="3986"/>
                <a:ext cx="1517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marL="72000" algn="ctr">
                  <a:spcBef>
                    <a:spcPts val="600"/>
                  </a:spcBef>
                </a:pPr>
                <a:r>
                  <a:rPr lang="ru-RU" sz="1200" b="1" dirty="0" err="1" smtClean="0"/>
                  <a:t>Востребованность</a:t>
                </a:r>
                <a:endParaRPr lang="ru-RU" b="1" dirty="0"/>
              </a:p>
            </p:txBody>
          </p:sp>
          <p:sp>
            <p:nvSpPr>
              <p:cNvPr id="3089" name="Text Box 17"/>
              <p:cNvSpPr txBox="1">
                <a:spLocks noChangeArrowheads="1"/>
              </p:cNvSpPr>
              <p:nvPr/>
            </p:nvSpPr>
            <p:spPr bwMode="auto">
              <a:xfrm>
                <a:off x="4948" y="3974"/>
                <a:ext cx="143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72000" rIns="0" bIns="0"/>
              <a:lstStyle/>
              <a:p>
                <a:pPr algn="ctr"/>
                <a:r>
                  <a:rPr lang="ru-RU" sz="1200" b="1" dirty="0" smtClean="0"/>
                  <a:t>Управляемость</a:t>
                </a:r>
                <a:endParaRPr lang="ru-RU" b="1" dirty="0"/>
              </a:p>
            </p:txBody>
          </p:sp>
          <p:sp>
            <p:nvSpPr>
              <p:cNvPr id="3090" name="Text Box 18"/>
              <p:cNvSpPr txBox="1">
                <a:spLocks noChangeArrowheads="1"/>
              </p:cNvSpPr>
              <p:nvPr/>
            </p:nvSpPr>
            <p:spPr bwMode="auto">
              <a:xfrm>
                <a:off x="8314" y="3992"/>
                <a:ext cx="143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72000" rIns="0" bIns="0"/>
              <a:lstStyle/>
              <a:p>
                <a:pPr algn="ctr"/>
                <a:r>
                  <a:rPr lang="ru-RU" sz="1200" b="1" dirty="0" smtClean="0"/>
                  <a:t>Ресурсоёмкость</a:t>
                </a:r>
                <a:endParaRPr lang="ru-RU" b="1" dirty="0"/>
              </a:p>
            </p:txBody>
          </p:sp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>
                <a:off x="1938" y="4922"/>
                <a:ext cx="9180" cy="900"/>
              </a:xfrm>
              <a:prstGeom prst="rect">
                <a:avLst/>
              </a:prstGeom>
              <a:solidFill>
                <a:srgbClr val="CC99FF">
                  <a:alpha val="37000"/>
                </a:srgbClr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lIns="18000" tIns="10800"/>
              <a:lstStyle/>
              <a:p>
                <a:r>
                  <a:rPr lang="ru-RU" sz="1200" b="1" dirty="0"/>
                  <a:t>Х4</a:t>
                </a:r>
                <a:r>
                  <a:rPr lang="ru-RU" sz="1100" b="1" dirty="0"/>
                  <a:t>	</a:t>
                </a:r>
                <a:r>
                  <a:rPr lang="ru-RU" sz="1200" b="1" i="1" dirty="0"/>
                  <a:t>Технологии    </a:t>
                </a:r>
                <a:r>
                  <a:rPr lang="ru-RU" sz="1200" b="1" dirty="0"/>
                  <a:t>                          </a:t>
                </a:r>
                <a:endParaRPr lang="ru-RU" sz="1200" dirty="0"/>
              </a:p>
            </p:txBody>
          </p:sp>
          <p:sp>
            <p:nvSpPr>
              <p:cNvPr id="3092" name="Text Box 20"/>
              <p:cNvSpPr txBox="1">
                <a:spLocks noChangeArrowheads="1"/>
              </p:cNvSpPr>
              <p:nvPr/>
            </p:nvSpPr>
            <p:spPr bwMode="auto">
              <a:xfrm>
                <a:off x="2007" y="5245"/>
                <a:ext cx="1573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ts val="1200"/>
                  </a:lnSpc>
                  <a:spcAft>
                    <a:spcPts val="600"/>
                  </a:spcAft>
                </a:pPr>
                <a:r>
                  <a:rPr lang="ru-RU" sz="1200" b="1" dirty="0" smtClean="0"/>
                  <a:t>Начальное образование</a:t>
                </a:r>
                <a:endParaRPr lang="ru-RU" sz="1200" b="1" dirty="0"/>
              </a:p>
            </p:txBody>
          </p:sp>
          <p:sp>
            <p:nvSpPr>
              <p:cNvPr id="3093" name="Text Box 21"/>
              <p:cNvSpPr txBox="1">
                <a:spLocks noChangeArrowheads="1"/>
              </p:cNvSpPr>
              <p:nvPr/>
            </p:nvSpPr>
            <p:spPr bwMode="auto">
              <a:xfrm>
                <a:off x="3672" y="5276"/>
                <a:ext cx="1347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ts val="1200"/>
                  </a:lnSpc>
                </a:pPr>
                <a:r>
                  <a:rPr lang="ru-RU" sz="1200" b="1" dirty="0" smtClean="0"/>
                  <a:t>Общее образование</a:t>
                </a:r>
                <a:endParaRPr lang="ru-RU" sz="1200" b="1" dirty="0"/>
              </a:p>
            </p:txBody>
          </p:sp>
          <p:sp>
            <p:nvSpPr>
              <p:cNvPr id="3094" name="Text Box 22"/>
              <p:cNvSpPr txBox="1">
                <a:spLocks noChangeArrowheads="1"/>
              </p:cNvSpPr>
              <p:nvPr/>
            </p:nvSpPr>
            <p:spPr bwMode="auto">
              <a:xfrm>
                <a:off x="6627" y="5277"/>
                <a:ext cx="1424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spcBef>
                    <a:spcPts val="0"/>
                  </a:spcBef>
                </a:pPr>
                <a:r>
                  <a:rPr lang="ru-RU" sz="1100" b="1" dirty="0" smtClean="0"/>
                  <a:t>Дистанционные</a:t>
                </a:r>
              </a:p>
              <a:p>
                <a:pPr algn="ctr">
                  <a:spcBef>
                    <a:spcPts val="0"/>
                  </a:spcBef>
                </a:pPr>
                <a:r>
                  <a:rPr lang="ru-RU" sz="1100" b="1" dirty="0" smtClean="0"/>
                  <a:t>формы обучения</a:t>
                </a:r>
                <a:endParaRPr lang="ru-RU" sz="1100" b="1" dirty="0"/>
              </a:p>
            </p:txBody>
          </p:sp>
          <p:sp>
            <p:nvSpPr>
              <p:cNvPr id="3095" name="Text Box 23"/>
              <p:cNvSpPr txBox="1">
                <a:spLocks noChangeArrowheads="1"/>
              </p:cNvSpPr>
              <p:nvPr/>
            </p:nvSpPr>
            <p:spPr bwMode="auto">
              <a:xfrm>
                <a:off x="9680" y="5271"/>
                <a:ext cx="1343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100" b="1" dirty="0" smtClean="0"/>
                  <a:t>Сопровождение (все виды)</a:t>
                </a:r>
                <a:endParaRPr lang="ru-RU" sz="1100" b="1" dirty="0"/>
              </a:p>
            </p:txBody>
          </p:sp>
          <p:sp>
            <p:nvSpPr>
              <p:cNvPr id="3096" name="Text Box 24"/>
              <p:cNvSpPr txBox="1">
                <a:spLocks noChangeArrowheads="1"/>
              </p:cNvSpPr>
              <p:nvPr/>
            </p:nvSpPr>
            <p:spPr bwMode="auto">
              <a:xfrm>
                <a:off x="8171" y="5264"/>
                <a:ext cx="1378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72000" rIns="0" bIns="72000"/>
              <a:lstStyle/>
              <a:p>
                <a:pPr algn="ctr"/>
                <a:r>
                  <a:rPr lang="ru-RU" sz="1100" b="1" smtClean="0"/>
                  <a:t>ОЦПМП-комиссия</a:t>
                </a:r>
                <a:endParaRPr lang="ru-RU" sz="1100" b="1" dirty="0"/>
              </a:p>
            </p:txBody>
          </p:sp>
          <p:sp>
            <p:nvSpPr>
              <p:cNvPr id="3097" name="Rectangle 25"/>
              <p:cNvSpPr>
                <a:spLocks noChangeArrowheads="1"/>
              </p:cNvSpPr>
              <p:nvPr/>
            </p:nvSpPr>
            <p:spPr bwMode="auto">
              <a:xfrm>
                <a:off x="2586" y="6218"/>
                <a:ext cx="7729" cy="900"/>
              </a:xfrm>
              <a:prstGeom prst="rect">
                <a:avLst/>
              </a:prstGeom>
              <a:solidFill>
                <a:srgbClr val="FFCC99">
                  <a:alpha val="66000"/>
                </a:srgbClr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lIns="18000" tIns="10800"/>
              <a:lstStyle/>
              <a:p>
                <a:r>
                  <a:rPr lang="ru-RU" sz="1200" b="1" dirty="0"/>
                  <a:t>Х5</a:t>
                </a:r>
                <a:r>
                  <a:rPr lang="ru-RU" sz="1100" b="1" dirty="0"/>
                  <a:t>	</a:t>
                </a:r>
                <a:r>
                  <a:rPr lang="ru-RU" sz="1200" b="1" i="1" dirty="0"/>
                  <a:t>Научно-практическое обоснование </a:t>
                </a:r>
              </a:p>
            </p:txBody>
          </p:sp>
          <p:sp>
            <p:nvSpPr>
              <p:cNvPr id="3098" name="Text Box 26"/>
              <p:cNvSpPr txBox="1">
                <a:spLocks noChangeArrowheads="1"/>
              </p:cNvSpPr>
              <p:nvPr/>
            </p:nvSpPr>
            <p:spPr bwMode="auto">
              <a:xfrm>
                <a:off x="2774" y="6551"/>
                <a:ext cx="1406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rIns="0"/>
              <a:lstStyle/>
              <a:p>
                <a:pPr algn="ctr"/>
                <a:r>
                  <a:rPr lang="ru-RU" sz="1200" b="1" dirty="0"/>
                  <a:t>Инновации</a:t>
                </a:r>
                <a:endParaRPr lang="ru-RU" b="1" dirty="0"/>
              </a:p>
            </p:txBody>
          </p:sp>
          <p:sp>
            <p:nvSpPr>
              <p:cNvPr id="3099" name="Text Box 27"/>
              <p:cNvSpPr txBox="1">
                <a:spLocks noChangeArrowheads="1"/>
              </p:cNvSpPr>
              <p:nvPr/>
            </p:nvSpPr>
            <p:spPr bwMode="auto">
              <a:xfrm>
                <a:off x="6522" y="6551"/>
                <a:ext cx="1594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rIns="0"/>
              <a:lstStyle/>
              <a:p>
                <a:pPr algn="ctr"/>
                <a:r>
                  <a:rPr lang="ru-RU" sz="1200" b="1" dirty="0" smtClean="0"/>
                  <a:t>Информатизация</a:t>
                </a:r>
                <a:endParaRPr lang="ru-RU" b="1" dirty="0"/>
              </a:p>
            </p:txBody>
          </p:sp>
          <p:sp>
            <p:nvSpPr>
              <p:cNvPr id="3100" name="Text Box 28"/>
              <p:cNvSpPr txBox="1">
                <a:spLocks noChangeArrowheads="1"/>
              </p:cNvSpPr>
              <p:nvPr/>
            </p:nvSpPr>
            <p:spPr bwMode="auto">
              <a:xfrm>
                <a:off x="8396" y="6551"/>
                <a:ext cx="167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200" b="1" dirty="0" smtClean="0"/>
                  <a:t>Доказательные результаты</a:t>
                </a:r>
                <a:endParaRPr lang="ru-RU" b="1" dirty="0"/>
              </a:p>
            </p:txBody>
          </p:sp>
          <p:sp>
            <p:nvSpPr>
              <p:cNvPr id="3101" name="Rectangle 29"/>
              <p:cNvSpPr>
                <a:spLocks noChangeArrowheads="1"/>
              </p:cNvSpPr>
              <p:nvPr/>
            </p:nvSpPr>
            <p:spPr bwMode="auto">
              <a:xfrm>
                <a:off x="1701" y="7434"/>
                <a:ext cx="9180" cy="900"/>
              </a:xfrm>
              <a:prstGeom prst="rect">
                <a:avLst/>
              </a:prstGeom>
              <a:solidFill>
                <a:srgbClr val="FF99CC">
                  <a:alpha val="45000"/>
                </a:srgbClr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lIns="18000" tIns="10800"/>
              <a:lstStyle/>
              <a:p>
                <a:r>
                  <a:rPr lang="ru-RU" sz="1200" b="1" dirty="0"/>
                  <a:t>Х6</a:t>
                </a:r>
                <a:r>
                  <a:rPr lang="ru-RU" sz="1100" b="1" dirty="0"/>
                  <a:t>	</a:t>
                </a:r>
                <a:r>
                  <a:rPr lang="ru-RU" sz="1200" b="1" i="1" dirty="0"/>
                  <a:t>Качество</a:t>
                </a:r>
              </a:p>
            </p:txBody>
          </p:sp>
          <p:sp>
            <p:nvSpPr>
              <p:cNvPr id="3102" name="Text Box 30"/>
              <p:cNvSpPr txBox="1">
                <a:spLocks noChangeArrowheads="1"/>
              </p:cNvSpPr>
              <p:nvPr/>
            </p:nvSpPr>
            <p:spPr bwMode="auto">
              <a:xfrm>
                <a:off x="1765" y="7701"/>
                <a:ext cx="1949" cy="56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ru-RU" sz="1100" b="1" dirty="0" smtClean="0"/>
                  <a:t>Систематизированная</a:t>
                </a:r>
              </a:p>
              <a:p>
                <a:pPr algn="ctr"/>
                <a:r>
                  <a:rPr lang="ru-RU" sz="1100" b="1" dirty="0" smtClean="0"/>
                  <a:t>информация</a:t>
                </a:r>
                <a:endParaRPr lang="ru-RU" sz="1100" b="1" dirty="0"/>
              </a:p>
            </p:txBody>
          </p:sp>
          <p:sp>
            <p:nvSpPr>
              <p:cNvPr id="3103" name="Text Box 31"/>
              <p:cNvSpPr txBox="1">
                <a:spLocks noChangeArrowheads="1"/>
              </p:cNvSpPr>
              <p:nvPr/>
            </p:nvSpPr>
            <p:spPr bwMode="auto">
              <a:xfrm>
                <a:off x="3821" y="7715"/>
                <a:ext cx="126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100" b="1" dirty="0" smtClean="0"/>
                  <a:t>Критерии</a:t>
                </a:r>
              </a:p>
              <a:p>
                <a:pPr algn="ctr">
                  <a:lnSpc>
                    <a:spcPct val="88000"/>
                  </a:lnSpc>
                </a:pPr>
                <a:r>
                  <a:rPr lang="ru-RU" sz="1100" b="1" dirty="0" smtClean="0"/>
                  <a:t> </a:t>
                </a:r>
                <a:r>
                  <a:rPr lang="ru-RU" sz="1100" b="1" dirty="0"/>
                  <a:t>оценки</a:t>
                </a:r>
              </a:p>
            </p:txBody>
          </p:sp>
          <p:sp>
            <p:nvSpPr>
              <p:cNvPr id="3104" name="Text Box 32"/>
              <p:cNvSpPr txBox="1">
                <a:spLocks noChangeArrowheads="1"/>
              </p:cNvSpPr>
              <p:nvPr/>
            </p:nvSpPr>
            <p:spPr bwMode="auto">
              <a:xfrm>
                <a:off x="5158" y="7721"/>
                <a:ext cx="126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ru-RU" sz="1100" b="1" dirty="0" smtClean="0"/>
                  <a:t>Выявляемые</a:t>
                </a:r>
              </a:p>
              <a:p>
                <a:pPr algn="ctr"/>
                <a:r>
                  <a:rPr lang="ru-RU" sz="1100" b="1" dirty="0" smtClean="0"/>
                  <a:t>помехи</a:t>
                </a:r>
                <a:endParaRPr lang="ru-RU" sz="1100" b="1" dirty="0"/>
              </a:p>
            </p:txBody>
          </p:sp>
          <p:sp>
            <p:nvSpPr>
              <p:cNvPr id="3105" name="Text Box 33"/>
              <p:cNvSpPr txBox="1">
                <a:spLocks noChangeArrowheads="1"/>
              </p:cNvSpPr>
              <p:nvPr/>
            </p:nvSpPr>
            <p:spPr bwMode="auto">
              <a:xfrm>
                <a:off x="6497" y="7727"/>
                <a:ext cx="1427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100" b="1" dirty="0" smtClean="0"/>
                  <a:t>Желаемое состояние</a:t>
                </a:r>
                <a:endParaRPr lang="ru-RU" sz="1100" b="1" dirty="0"/>
              </a:p>
            </p:txBody>
          </p:sp>
          <p:sp>
            <p:nvSpPr>
              <p:cNvPr id="3106" name="Text Box 34"/>
              <p:cNvSpPr txBox="1">
                <a:spLocks noChangeArrowheads="1"/>
              </p:cNvSpPr>
              <p:nvPr/>
            </p:nvSpPr>
            <p:spPr bwMode="auto">
              <a:xfrm>
                <a:off x="7975" y="7728"/>
                <a:ext cx="126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100" b="1" dirty="0" smtClean="0"/>
                  <a:t>Фактическое состояние </a:t>
                </a:r>
                <a:endParaRPr lang="ru-RU" sz="1100" b="1" dirty="0"/>
              </a:p>
            </p:txBody>
          </p:sp>
          <p:sp>
            <p:nvSpPr>
              <p:cNvPr id="3107" name="Rectangle 35"/>
              <p:cNvSpPr>
                <a:spLocks noChangeArrowheads="1"/>
              </p:cNvSpPr>
              <p:nvPr/>
            </p:nvSpPr>
            <p:spPr bwMode="auto">
              <a:xfrm>
                <a:off x="1701" y="8694"/>
                <a:ext cx="9180" cy="900"/>
              </a:xfrm>
              <a:prstGeom prst="rect">
                <a:avLst/>
              </a:prstGeom>
              <a:solidFill>
                <a:srgbClr val="339966">
                  <a:alpha val="50999"/>
                </a:srgbClr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lIns="18000" tIns="10800"/>
              <a:lstStyle/>
              <a:p>
                <a:r>
                  <a:rPr lang="ru-RU" sz="1200" b="1" dirty="0"/>
                  <a:t>Х7</a:t>
                </a:r>
                <a:r>
                  <a:rPr lang="ru-RU" sz="1100" b="1" dirty="0"/>
                  <a:t>	</a:t>
                </a:r>
                <a:r>
                  <a:rPr lang="ru-RU" sz="1200" b="1" i="1" dirty="0"/>
                  <a:t>Развитие</a:t>
                </a:r>
                <a:endParaRPr lang="ru-RU" sz="1200" i="1" dirty="0"/>
              </a:p>
            </p:txBody>
          </p:sp>
          <p:sp>
            <p:nvSpPr>
              <p:cNvPr id="3108" name="Text Box 36"/>
              <p:cNvSpPr txBox="1">
                <a:spLocks noChangeArrowheads="1"/>
              </p:cNvSpPr>
              <p:nvPr/>
            </p:nvSpPr>
            <p:spPr bwMode="auto">
              <a:xfrm>
                <a:off x="2089" y="8999"/>
                <a:ext cx="126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72000" rIns="0" bIns="0"/>
              <a:lstStyle/>
              <a:p>
                <a:pPr algn="ctr"/>
                <a:r>
                  <a:rPr lang="ru-RU" sz="1200" b="1"/>
                  <a:t>Статистика</a:t>
                </a:r>
                <a:endParaRPr lang="ru-RU" b="1"/>
              </a:p>
            </p:txBody>
          </p:sp>
          <p:sp>
            <p:nvSpPr>
              <p:cNvPr id="3109" name="Text Box 37"/>
              <p:cNvSpPr txBox="1">
                <a:spLocks noChangeArrowheads="1"/>
              </p:cNvSpPr>
              <p:nvPr/>
            </p:nvSpPr>
            <p:spPr bwMode="auto">
              <a:xfrm>
                <a:off x="3811" y="8989"/>
                <a:ext cx="126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sz="1200" b="1"/>
                  <a:t>Анализ</a:t>
                </a:r>
                <a:endParaRPr lang="ru-RU" b="1"/>
              </a:p>
            </p:txBody>
          </p:sp>
          <p:sp>
            <p:nvSpPr>
              <p:cNvPr id="3110" name="Text Box 38"/>
              <p:cNvSpPr txBox="1">
                <a:spLocks noChangeArrowheads="1"/>
              </p:cNvSpPr>
              <p:nvPr/>
            </p:nvSpPr>
            <p:spPr bwMode="auto">
              <a:xfrm>
                <a:off x="5481" y="9001"/>
                <a:ext cx="126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sz="1200" b="1"/>
                  <a:t>Прогноз</a:t>
                </a:r>
                <a:endParaRPr lang="ru-RU" b="1"/>
              </a:p>
            </p:txBody>
          </p:sp>
          <p:sp>
            <p:nvSpPr>
              <p:cNvPr id="3111" name="Text Box 39"/>
              <p:cNvSpPr txBox="1">
                <a:spLocks noChangeArrowheads="1"/>
              </p:cNvSpPr>
              <p:nvPr/>
            </p:nvSpPr>
            <p:spPr bwMode="auto">
              <a:xfrm>
                <a:off x="7211" y="9002"/>
                <a:ext cx="1854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72000" rIns="0" bIns="0"/>
              <a:lstStyle/>
              <a:p>
                <a:pPr algn="ctr"/>
                <a:r>
                  <a:rPr lang="ru-RU" sz="1200" b="1"/>
                  <a:t>Моделирование</a:t>
                </a:r>
                <a:endParaRPr lang="ru-RU" b="1"/>
              </a:p>
            </p:txBody>
          </p:sp>
          <p:sp>
            <p:nvSpPr>
              <p:cNvPr id="3112" name="Text Box 40"/>
              <p:cNvSpPr txBox="1">
                <a:spLocks noChangeArrowheads="1"/>
              </p:cNvSpPr>
              <p:nvPr/>
            </p:nvSpPr>
            <p:spPr bwMode="auto">
              <a:xfrm>
                <a:off x="9434" y="9018"/>
                <a:ext cx="1260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lnSpc>
                    <a:spcPct val="88000"/>
                  </a:lnSpc>
                </a:pPr>
                <a:r>
                  <a:rPr lang="ru-RU" sz="1200" b="1"/>
                  <a:t>Ожидаемое развитие</a:t>
                </a:r>
                <a:endParaRPr lang="ru-RU" b="1"/>
              </a:p>
            </p:txBody>
          </p:sp>
          <p:grpSp>
            <p:nvGrpSpPr>
              <p:cNvPr id="4" name="Group 41"/>
              <p:cNvGrpSpPr>
                <a:grpSpLocks/>
              </p:cNvGrpSpPr>
              <p:nvPr/>
            </p:nvGrpSpPr>
            <p:grpSpPr bwMode="auto">
              <a:xfrm>
                <a:off x="6280" y="7119"/>
                <a:ext cx="347" cy="328"/>
                <a:chOff x="6280" y="7119"/>
                <a:chExt cx="347" cy="328"/>
              </a:xfrm>
            </p:grpSpPr>
            <p:sp>
              <p:nvSpPr>
                <p:cNvPr id="3114" name="Freeform 42"/>
                <p:cNvSpPr>
                  <a:spLocks/>
                </p:cNvSpPr>
                <p:nvPr/>
              </p:nvSpPr>
              <p:spPr bwMode="auto">
                <a:xfrm>
                  <a:off x="6280" y="7119"/>
                  <a:ext cx="347" cy="201"/>
                </a:xfrm>
                <a:custGeom>
                  <a:avLst/>
                  <a:gdLst/>
                  <a:ahLst/>
                  <a:cxnLst>
                    <a:cxn ang="0">
                      <a:pos x="0" y="184"/>
                    </a:cxn>
                    <a:cxn ang="0">
                      <a:pos x="172" y="0"/>
                    </a:cxn>
                    <a:cxn ang="0">
                      <a:pos x="172" y="0"/>
                    </a:cxn>
                    <a:cxn ang="0">
                      <a:pos x="347" y="168"/>
                    </a:cxn>
                  </a:cxnLst>
                  <a:rect l="0" t="0" r="r" b="b"/>
                  <a:pathLst>
                    <a:path w="347" h="184">
                      <a:moveTo>
                        <a:pt x="0" y="184"/>
                      </a:moveTo>
                      <a:lnTo>
                        <a:pt x="172" y="0"/>
                      </a:lnTo>
                      <a:lnTo>
                        <a:pt x="172" y="0"/>
                      </a:lnTo>
                      <a:lnTo>
                        <a:pt x="347" y="16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5" name="Freeform 43"/>
                <p:cNvSpPr>
                  <a:spLocks/>
                </p:cNvSpPr>
                <p:nvPr/>
              </p:nvSpPr>
              <p:spPr bwMode="auto">
                <a:xfrm>
                  <a:off x="6376" y="7128"/>
                  <a:ext cx="167" cy="179"/>
                </a:xfrm>
                <a:custGeom>
                  <a:avLst/>
                  <a:gdLst/>
                  <a:ahLst/>
                  <a:cxnLst>
                    <a:cxn ang="0">
                      <a:pos x="0" y="155"/>
                    </a:cxn>
                    <a:cxn ang="0">
                      <a:pos x="77" y="0"/>
                    </a:cxn>
                    <a:cxn ang="0">
                      <a:pos x="167" y="144"/>
                    </a:cxn>
                  </a:cxnLst>
                  <a:rect l="0" t="0" r="r" b="b"/>
                  <a:pathLst>
                    <a:path w="167" h="155">
                      <a:moveTo>
                        <a:pt x="0" y="155"/>
                      </a:moveTo>
                      <a:lnTo>
                        <a:pt x="77" y="0"/>
                      </a:lnTo>
                      <a:lnTo>
                        <a:pt x="167" y="14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6" name="Line 44"/>
                <p:cNvSpPr>
                  <a:spLocks noChangeShapeType="1"/>
                </p:cNvSpPr>
                <p:nvPr/>
              </p:nvSpPr>
              <p:spPr bwMode="auto">
                <a:xfrm rot="1390910" flipH="1" flipV="1">
                  <a:off x="6389" y="7153"/>
                  <a:ext cx="121" cy="2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" name="Group 45"/>
              <p:cNvGrpSpPr>
                <a:grpSpLocks/>
              </p:cNvGrpSpPr>
              <p:nvPr/>
            </p:nvGrpSpPr>
            <p:grpSpPr bwMode="auto">
              <a:xfrm>
                <a:off x="6299" y="8366"/>
                <a:ext cx="347" cy="328"/>
                <a:chOff x="6280" y="7119"/>
                <a:chExt cx="347" cy="328"/>
              </a:xfrm>
            </p:grpSpPr>
            <p:sp>
              <p:nvSpPr>
                <p:cNvPr id="3118" name="Freeform 46"/>
                <p:cNvSpPr>
                  <a:spLocks/>
                </p:cNvSpPr>
                <p:nvPr/>
              </p:nvSpPr>
              <p:spPr bwMode="auto">
                <a:xfrm>
                  <a:off x="6280" y="7119"/>
                  <a:ext cx="347" cy="201"/>
                </a:xfrm>
                <a:custGeom>
                  <a:avLst/>
                  <a:gdLst/>
                  <a:ahLst/>
                  <a:cxnLst>
                    <a:cxn ang="0">
                      <a:pos x="0" y="184"/>
                    </a:cxn>
                    <a:cxn ang="0">
                      <a:pos x="172" y="0"/>
                    </a:cxn>
                    <a:cxn ang="0">
                      <a:pos x="172" y="0"/>
                    </a:cxn>
                    <a:cxn ang="0">
                      <a:pos x="347" y="168"/>
                    </a:cxn>
                  </a:cxnLst>
                  <a:rect l="0" t="0" r="r" b="b"/>
                  <a:pathLst>
                    <a:path w="347" h="184">
                      <a:moveTo>
                        <a:pt x="0" y="184"/>
                      </a:moveTo>
                      <a:lnTo>
                        <a:pt x="172" y="0"/>
                      </a:lnTo>
                      <a:lnTo>
                        <a:pt x="172" y="0"/>
                      </a:lnTo>
                      <a:lnTo>
                        <a:pt x="347" y="16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9" name="Freeform 47"/>
                <p:cNvSpPr>
                  <a:spLocks/>
                </p:cNvSpPr>
                <p:nvPr/>
              </p:nvSpPr>
              <p:spPr bwMode="auto">
                <a:xfrm>
                  <a:off x="6376" y="7128"/>
                  <a:ext cx="167" cy="179"/>
                </a:xfrm>
                <a:custGeom>
                  <a:avLst/>
                  <a:gdLst/>
                  <a:ahLst/>
                  <a:cxnLst>
                    <a:cxn ang="0">
                      <a:pos x="0" y="155"/>
                    </a:cxn>
                    <a:cxn ang="0">
                      <a:pos x="77" y="0"/>
                    </a:cxn>
                    <a:cxn ang="0">
                      <a:pos x="167" y="144"/>
                    </a:cxn>
                  </a:cxnLst>
                  <a:rect l="0" t="0" r="r" b="b"/>
                  <a:pathLst>
                    <a:path w="167" h="155">
                      <a:moveTo>
                        <a:pt x="0" y="155"/>
                      </a:moveTo>
                      <a:lnTo>
                        <a:pt x="77" y="0"/>
                      </a:lnTo>
                      <a:lnTo>
                        <a:pt x="167" y="14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0" name="Line 48"/>
                <p:cNvSpPr>
                  <a:spLocks noChangeShapeType="1"/>
                </p:cNvSpPr>
                <p:nvPr/>
              </p:nvSpPr>
              <p:spPr bwMode="auto">
                <a:xfrm rot="1390910" flipH="1" flipV="1">
                  <a:off x="6389" y="7153"/>
                  <a:ext cx="121" cy="2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49"/>
              <p:cNvGrpSpPr>
                <a:grpSpLocks/>
              </p:cNvGrpSpPr>
              <p:nvPr/>
            </p:nvGrpSpPr>
            <p:grpSpPr bwMode="auto">
              <a:xfrm>
                <a:off x="6319" y="5855"/>
                <a:ext cx="347" cy="328"/>
                <a:chOff x="6280" y="7119"/>
                <a:chExt cx="347" cy="328"/>
              </a:xfrm>
            </p:grpSpPr>
            <p:sp>
              <p:nvSpPr>
                <p:cNvPr id="3122" name="Freeform 50"/>
                <p:cNvSpPr>
                  <a:spLocks/>
                </p:cNvSpPr>
                <p:nvPr/>
              </p:nvSpPr>
              <p:spPr bwMode="auto">
                <a:xfrm>
                  <a:off x="6280" y="7119"/>
                  <a:ext cx="347" cy="201"/>
                </a:xfrm>
                <a:custGeom>
                  <a:avLst/>
                  <a:gdLst/>
                  <a:ahLst/>
                  <a:cxnLst>
                    <a:cxn ang="0">
                      <a:pos x="0" y="184"/>
                    </a:cxn>
                    <a:cxn ang="0">
                      <a:pos x="172" y="0"/>
                    </a:cxn>
                    <a:cxn ang="0">
                      <a:pos x="172" y="0"/>
                    </a:cxn>
                    <a:cxn ang="0">
                      <a:pos x="347" y="168"/>
                    </a:cxn>
                  </a:cxnLst>
                  <a:rect l="0" t="0" r="r" b="b"/>
                  <a:pathLst>
                    <a:path w="347" h="184">
                      <a:moveTo>
                        <a:pt x="0" y="184"/>
                      </a:moveTo>
                      <a:lnTo>
                        <a:pt x="172" y="0"/>
                      </a:lnTo>
                      <a:lnTo>
                        <a:pt x="172" y="0"/>
                      </a:lnTo>
                      <a:lnTo>
                        <a:pt x="347" y="16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3" name="Freeform 51"/>
                <p:cNvSpPr>
                  <a:spLocks/>
                </p:cNvSpPr>
                <p:nvPr/>
              </p:nvSpPr>
              <p:spPr bwMode="auto">
                <a:xfrm>
                  <a:off x="6376" y="7128"/>
                  <a:ext cx="167" cy="179"/>
                </a:xfrm>
                <a:custGeom>
                  <a:avLst/>
                  <a:gdLst/>
                  <a:ahLst/>
                  <a:cxnLst>
                    <a:cxn ang="0">
                      <a:pos x="0" y="155"/>
                    </a:cxn>
                    <a:cxn ang="0">
                      <a:pos x="77" y="0"/>
                    </a:cxn>
                    <a:cxn ang="0">
                      <a:pos x="167" y="144"/>
                    </a:cxn>
                  </a:cxnLst>
                  <a:rect l="0" t="0" r="r" b="b"/>
                  <a:pathLst>
                    <a:path w="167" h="155">
                      <a:moveTo>
                        <a:pt x="0" y="155"/>
                      </a:moveTo>
                      <a:lnTo>
                        <a:pt x="77" y="0"/>
                      </a:lnTo>
                      <a:lnTo>
                        <a:pt x="167" y="14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4" name="Line 52"/>
                <p:cNvSpPr>
                  <a:spLocks noChangeShapeType="1"/>
                </p:cNvSpPr>
                <p:nvPr/>
              </p:nvSpPr>
              <p:spPr bwMode="auto">
                <a:xfrm rot="1390910" flipH="1" flipV="1">
                  <a:off x="6389" y="7153"/>
                  <a:ext cx="121" cy="2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" name="Group 53"/>
              <p:cNvGrpSpPr>
                <a:grpSpLocks/>
              </p:cNvGrpSpPr>
              <p:nvPr/>
            </p:nvGrpSpPr>
            <p:grpSpPr bwMode="auto">
              <a:xfrm>
                <a:off x="6339" y="4575"/>
                <a:ext cx="347" cy="328"/>
                <a:chOff x="6280" y="7119"/>
                <a:chExt cx="347" cy="328"/>
              </a:xfrm>
            </p:grpSpPr>
            <p:sp>
              <p:nvSpPr>
                <p:cNvPr id="3126" name="Freeform 54"/>
                <p:cNvSpPr>
                  <a:spLocks/>
                </p:cNvSpPr>
                <p:nvPr/>
              </p:nvSpPr>
              <p:spPr bwMode="auto">
                <a:xfrm>
                  <a:off x="6280" y="7119"/>
                  <a:ext cx="347" cy="201"/>
                </a:xfrm>
                <a:custGeom>
                  <a:avLst/>
                  <a:gdLst/>
                  <a:ahLst/>
                  <a:cxnLst>
                    <a:cxn ang="0">
                      <a:pos x="0" y="184"/>
                    </a:cxn>
                    <a:cxn ang="0">
                      <a:pos x="172" y="0"/>
                    </a:cxn>
                    <a:cxn ang="0">
                      <a:pos x="172" y="0"/>
                    </a:cxn>
                    <a:cxn ang="0">
                      <a:pos x="347" y="168"/>
                    </a:cxn>
                  </a:cxnLst>
                  <a:rect l="0" t="0" r="r" b="b"/>
                  <a:pathLst>
                    <a:path w="347" h="184">
                      <a:moveTo>
                        <a:pt x="0" y="184"/>
                      </a:moveTo>
                      <a:lnTo>
                        <a:pt x="172" y="0"/>
                      </a:lnTo>
                      <a:lnTo>
                        <a:pt x="172" y="0"/>
                      </a:lnTo>
                      <a:lnTo>
                        <a:pt x="347" y="16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7" name="Freeform 55"/>
                <p:cNvSpPr>
                  <a:spLocks/>
                </p:cNvSpPr>
                <p:nvPr/>
              </p:nvSpPr>
              <p:spPr bwMode="auto">
                <a:xfrm>
                  <a:off x="6376" y="7128"/>
                  <a:ext cx="167" cy="179"/>
                </a:xfrm>
                <a:custGeom>
                  <a:avLst/>
                  <a:gdLst/>
                  <a:ahLst/>
                  <a:cxnLst>
                    <a:cxn ang="0">
                      <a:pos x="0" y="155"/>
                    </a:cxn>
                    <a:cxn ang="0">
                      <a:pos x="77" y="0"/>
                    </a:cxn>
                    <a:cxn ang="0">
                      <a:pos x="167" y="144"/>
                    </a:cxn>
                  </a:cxnLst>
                  <a:rect l="0" t="0" r="r" b="b"/>
                  <a:pathLst>
                    <a:path w="167" h="155">
                      <a:moveTo>
                        <a:pt x="0" y="155"/>
                      </a:moveTo>
                      <a:lnTo>
                        <a:pt x="77" y="0"/>
                      </a:lnTo>
                      <a:lnTo>
                        <a:pt x="167" y="14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8" name="Line 56"/>
                <p:cNvSpPr>
                  <a:spLocks noChangeShapeType="1"/>
                </p:cNvSpPr>
                <p:nvPr/>
              </p:nvSpPr>
              <p:spPr bwMode="auto">
                <a:xfrm rot="1390910" flipH="1" flipV="1">
                  <a:off x="6389" y="7153"/>
                  <a:ext cx="121" cy="2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57"/>
              <p:cNvGrpSpPr>
                <a:grpSpLocks/>
              </p:cNvGrpSpPr>
              <p:nvPr/>
            </p:nvGrpSpPr>
            <p:grpSpPr bwMode="auto">
              <a:xfrm>
                <a:off x="6369" y="3315"/>
                <a:ext cx="347" cy="328"/>
                <a:chOff x="6280" y="7119"/>
                <a:chExt cx="347" cy="328"/>
              </a:xfrm>
            </p:grpSpPr>
            <p:sp>
              <p:nvSpPr>
                <p:cNvPr id="3130" name="Freeform 58"/>
                <p:cNvSpPr>
                  <a:spLocks/>
                </p:cNvSpPr>
                <p:nvPr/>
              </p:nvSpPr>
              <p:spPr bwMode="auto">
                <a:xfrm>
                  <a:off x="6280" y="7119"/>
                  <a:ext cx="347" cy="201"/>
                </a:xfrm>
                <a:custGeom>
                  <a:avLst/>
                  <a:gdLst/>
                  <a:ahLst/>
                  <a:cxnLst>
                    <a:cxn ang="0">
                      <a:pos x="0" y="184"/>
                    </a:cxn>
                    <a:cxn ang="0">
                      <a:pos x="172" y="0"/>
                    </a:cxn>
                    <a:cxn ang="0">
                      <a:pos x="172" y="0"/>
                    </a:cxn>
                    <a:cxn ang="0">
                      <a:pos x="347" y="168"/>
                    </a:cxn>
                  </a:cxnLst>
                  <a:rect l="0" t="0" r="r" b="b"/>
                  <a:pathLst>
                    <a:path w="347" h="184">
                      <a:moveTo>
                        <a:pt x="0" y="184"/>
                      </a:moveTo>
                      <a:lnTo>
                        <a:pt x="172" y="0"/>
                      </a:lnTo>
                      <a:lnTo>
                        <a:pt x="172" y="0"/>
                      </a:lnTo>
                      <a:lnTo>
                        <a:pt x="347" y="16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31" name="Freeform 59"/>
                <p:cNvSpPr>
                  <a:spLocks/>
                </p:cNvSpPr>
                <p:nvPr/>
              </p:nvSpPr>
              <p:spPr bwMode="auto">
                <a:xfrm>
                  <a:off x="6376" y="7128"/>
                  <a:ext cx="167" cy="179"/>
                </a:xfrm>
                <a:custGeom>
                  <a:avLst/>
                  <a:gdLst/>
                  <a:ahLst/>
                  <a:cxnLst>
                    <a:cxn ang="0">
                      <a:pos x="0" y="155"/>
                    </a:cxn>
                    <a:cxn ang="0">
                      <a:pos x="77" y="0"/>
                    </a:cxn>
                    <a:cxn ang="0">
                      <a:pos x="167" y="144"/>
                    </a:cxn>
                  </a:cxnLst>
                  <a:rect l="0" t="0" r="r" b="b"/>
                  <a:pathLst>
                    <a:path w="167" h="155">
                      <a:moveTo>
                        <a:pt x="0" y="155"/>
                      </a:moveTo>
                      <a:lnTo>
                        <a:pt x="77" y="0"/>
                      </a:lnTo>
                      <a:lnTo>
                        <a:pt x="167" y="14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32" name="Line 60"/>
                <p:cNvSpPr>
                  <a:spLocks noChangeShapeType="1"/>
                </p:cNvSpPr>
                <p:nvPr/>
              </p:nvSpPr>
              <p:spPr bwMode="auto">
                <a:xfrm rot="1390910" flipH="1" flipV="1">
                  <a:off x="6389" y="7153"/>
                  <a:ext cx="121" cy="2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" name="Group 61"/>
              <p:cNvGrpSpPr>
                <a:grpSpLocks/>
              </p:cNvGrpSpPr>
              <p:nvPr/>
            </p:nvGrpSpPr>
            <p:grpSpPr bwMode="auto">
              <a:xfrm>
                <a:off x="6389" y="2095"/>
                <a:ext cx="347" cy="328"/>
                <a:chOff x="6280" y="7119"/>
                <a:chExt cx="347" cy="328"/>
              </a:xfrm>
            </p:grpSpPr>
            <p:sp>
              <p:nvSpPr>
                <p:cNvPr id="3134" name="Freeform 62"/>
                <p:cNvSpPr>
                  <a:spLocks/>
                </p:cNvSpPr>
                <p:nvPr/>
              </p:nvSpPr>
              <p:spPr bwMode="auto">
                <a:xfrm>
                  <a:off x="6280" y="7119"/>
                  <a:ext cx="347" cy="201"/>
                </a:xfrm>
                <a:custGeom>
                  <a:avLst/>
                  <a:gdLst/>
                  <a:ahLst/>
                  <a:cxnLst>
                    <a:cxn ang="0">
                      <a:pos x="0" y="184"/>
                    </a:cxn>
                    <a:cxn ang="0">
                      <a:pos x="172" y="0"/>
                    </a:cxn>
                    <a:cxn ang="0">
                      <a:pos x="172" y="0"/>
                    </a:cxn>
                    <a:cxn ang="0">
                      <a:pos x="347" y="168"/>
                    </a:cxn>
                  </a:cxnLst>
                  <a:rect l="0" t="0" r="r" b="b"/>
                  <a:pathLst>
                    <a:path w="347" h="184">
                      <a:moveTo>
                        <a:pt x="0" y="184"/>
                      </a:moveTo>
                      <a:lnTo>
                        <a:pt x="172" y="0"/>
                      </a:lnTo>
                      <a:lnTo>
                        <a:pt x="172" y="0"/>
                      </a:lnTo>
                      <a:lnTo>
                        <a:pt x="347" y="16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35" name="Freeform 63"/>
                <p:cNvSpPr>
                  <a:spLocks/>
                </p:cNvSpPr>
                <p:nvPr/>
              </p:nvSpPr>
              <p:spPr bwMode="auto">
                <a:xfrm>
                  <a:off x="6376" y="7128"/>
                  <a:ext cx="167" cy="179"/>
                </a:xfrm>
                <a:custGeom>
                  <a:avLst/>
                  <a:gdLst/>
                  <a:ahLst/>
                  <a:cxnLst>
                    <a:cxn ang="0">
                      <a:pos x="0" y="155"/>
                    </a:cxn>
                    <a:cxn ang="0">
                      <a:pos x="77" y="0"/>
                    </a:cxn>
                    <a:cxn ang="0">
                      <a:pos x="167" y="144"/>
                    </a:cxn>
                  </a:cxnLst>
                  <a:rect l="0" t="0" r="r" b="b"/>
                  <a:pathLst>
                    <a:path w="167" h="155">
                      <a:moveTo>
                        <a:pt x="0" y="155"/>
                      </a:moveTo>
                      <a:lnTo>
                        <a:pt x="77" y="0"/>
                      </a:lnTo>
                      <a:lnTo>
                        <a:pt x="167" y="14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36" name="Line 64"/>
                <p:cNvSpPr>
                  <a:spLocks noChangeShapeType="1"/>
                </p:cNvSpPr>
                <p:nvPr/>
              </p:nvSpPr>
              <p:spPr bwMode="auto">
                <a:xfrm rot="1390910" flipH="1" flipV="1">
                  <a:off x="6389" y="7153"/>
                  <a:ext cx="121" cy="2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137" name="Line 65"/>
              <p:cNvSpPr>
                <a:spLocks noChangeShapeType="1"/>
              </p:cNvSpPr>
              <p:nvPr/>
            </p:nvSpPr>
            <p:spPr bwMode="auto">
              <a:xfrm flipV="1">
                <a:off x="6468" y="9572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38" name="Line 66"/>
            <p:cNvSpPr>
              <a:spLocks noChangeShapeType="1"/>
            </p:cNvSpPr>
            <p:nvPr/>
          </p:nvSpPr>
          <p:spPr bwMode="auto">
            <a:xfrm>
              <a:off x="2959" y="686"/>
              <a:ext cx="0" cy="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39" name="Text Box 67"/>
          <p:cNvSpPr txBox="1">
            <a:spLocks noChangeArrowheads="1"/>
          </p:cNvSpPr>
          <p:nvPr/>
        </p:nvSpPr>
        <p:spPr bwMode="auto">
          <a:xfrm>
            <a:off x="112712" y="214290"/>
            <a:ext cx="9031288" cy="586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ts val="1900"/>
              </a:lnSpc>
            </a:pPr>
            <a:r>
              <a:rPr lang="ru-RU" dirty="0"/>
              <a:t> </a:t>
            </a:r>
            <a:r>
              <a:rPr lang="ru-RU" sz="2000" b="1" dirty="0"/>
              <a:t>Фрагмент системы знаний</a:t>
            </a:r>
            <a:r>
              <a:rPr lang="ru-RU" sz="2000" b="1" dirty="0" smtClean="0"/>
              <a:t>, соответствующий </a:t>
            </a:r>
            <a:r>
              <a:rPr lang="ru-RU" sz="2000" b="1" dirty="0"/>
              <a:t>запросу о качестве </a:t>
            </a:r>
            <a:r>
              <a:rPr lang="ru-RU" sz="2000" b="1" dirty="0" smtClean="0"/>
              <a:t>деятельности</a:t>
            </a:r>
          </a:p>
          <a:p>
            <a:pPr algn="ctr">
              <a:lnSpc>
                <a:spcPts val="1900"/>
              </a:lnSpc>
            </a:pPr>
            <a:r>
              <a:rPr lang="ru-RU" sz="2000" b="1" dirty="0" smtClean="0"/>
              <a:t>ГБОУ СО ЦППМС «ЭХО»  для детей с нарушенным слухом</a:t>
            </a:r>
            <a:endParaRPr lang="ru-RU" sz="2000" b="1" dirty="0"/>
          </a:p>
        </p:txBody>
      </p:sp>
      <p:sp>
        <p:nvSpPr>
          <p:cNvPr id="68" name="Text Box 21"/>
          <p:cNvSpPr txBox="1">
            <a:spLocks noChangeArrowheads="1"/>
          </p:cNvSpPr>
          <p:nvPr/>
        </p:nvSpPr>
        <p:spPr bwMode="auto">
          <a:xfrm>
            <a:off x="3428992" y="3643314"/>
            <a:ext cx="1283653" cy="3398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0"/>
              </a:spcBef>
            </a:pPr>
            <a:r>
              <a:rPr lang="ru-RU" sz="1100" b="1" dirty="0" smtClean="0"/>
              <a:t>Дополнительное</a:t>
            </a:r>
          </a:p>
          <a:p>
            <a:pPr algn="ctr">
              <a:spcBef>
                <a:spcPts val="0"/>
              </a:spcBef>
            </a:pPr>
            <a:r>
              <a:rPr lang="ru-RU" sz="1100" b="1" dirty="0" smtClean="0"/>
              <a:t>образование</a:t>
            </a:r>
            <a:endParaRPr lang="ru-RU" sz="1100" b="1" dirty="0"/>
          </a:p>
        </p:txBody>
      </p:sp>
      <p:sp>
        <p:nvSpPr>
          <p:cNvPr id="71" name="Text Box 18"/>
          <p:cNvSpPr txBox="1">
            <a:spLocks noChangeArrowheads="1"/>
          </p:cNvSpPr>
          <p:nvPr/>
        </p:nvSpPr>
        <p:spPr bwMode="auto">
          <a:xfrm>
            <a:off x="4786314" y="2857496"/>
            <a:ext cx="1362750" cy="3398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72000" rIns="0" bIns="0"/>
          <a:lstStyle/>
          <a:p>
            <a:pPr algn="ctr"/>
            <a:r>
              <a:rPr lang="ru-RU" sz="1200" b="1" dirty="0" smtClean="0"/>
              <a:t>Мобильность</a:t>
            </a:r>
            <a:endParaRPr lang="ru-RU" b="1" dirty="0"/>
          </a:p>
        </p:txBody>
      </p:sp>
      <p:sp>
        <p:nvSpPr>
          <p:cNvPr id="74" name="Text Box 27"/>
          <p:cNvSpPr txBox="1">
            <a:spLocks noChangeArrowheads="1"/>
          </p:cNvSpPr>
          <p:nvPr/>
        </p:nvSpPr>
        <p:spPr bwMode="auto">
          <a:xfrm>
            <a:off x="2786050" y="4500570"/>
            <a:ext cx="1519037" cy="3398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1200" b="1" dirty="0"/>
              <a:t>Исследования</a:t>
            </a:r>
            <a:endParaRPr lang="ru-RU" b="1" dirty="0"/>
          </a:p>
        </p:txBody>
      </p:sp>
      <p:sp>
        <p:nvSpPr>
          <p:cNvPr id="75" name="Text Box 27"/>
          <p:cNvSpPr txBox="1">
            <a:spLocks noChangeArrowheads="1"/>
          </p:cNvSpPr>
          <p:nvPr/>
        </p:nvSpPr>
        <p:spPr bwMode="auto">
          <a:xfrm>
            <a:off x="7358082" y="5214950"/>
            <a:ext cx="1329340" cy="3398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1100" b="1" dirty="0" smtClean="0"/>
              <a:t>Экспертиза</a:t>
            </a:r>
            <a:endParaRPr lang="ru-RU" sz="1100" b="1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785794"/>
            <a:ext cx="78581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cs typeface="Arial" pitchFamily="34" charset="0"/>
              </a:rPr>
              <a:t>Обобщенные показатели качества образования в Центре, </a:t>
            </a:r>
          </a:p>
          <a:p>
            <a:pPr marL="514350" indent="-514350"/>
            <a:r>
              <a:rPr lang="ru-RU" sz="3200" b="1" dirty="0" smtClean="0">
                <a:cs typeface="Arial" pitchFamily="34" charset="0"/>
              </a:rPr>
              <a:t>подлежащие управлению и оценке, образуют три группы:</a:t>
            </a:r>
          </a:p>
          <a:p>
            <a:pPr marL="514350" indent="-514350"/>
            <a:r>
              <a:rPr lang="ru-RU" sz="3200" b="1" dirty="0" smtClean="0">
                <a:cs typeface="Arial" pitchFamily="34" charset="0"/>
              </a:rPr>
              <a:t> </a:t>
            </a:r>
            <a:endParaRPr lang="ru-RU" sz="3200" b="1" dirty="0" smtClean="0">
              <a:cs typeface="Times New Roman" pitchFamily="18" charset="0"/>
            </a:endParaRPr>
          </a:p>
          <a:p>
            <a:pPr marL="514350" lvl="0" indent="-514350">
              <a:buAutoNum type="arabicParenR"/>
            </a:pPr>
            <a:r>
              <a:rPr lang="ru-RU" sz="3200" b="1" dirty="0" smtClean="0">
                <a:cs typeface="Times New Roman" pitchFamily="18" charset="0"/>
              </a:rPr>
              <a:t>Характеристики образовательного </a:t>
            </a:r>
          </a:p>
          <a:p>
            <a:pPr marL="514350" lvl="0" indent="-514350"/>
            <a:r>
              <a:rPr lang="ru-RU" sz="3200" b="1" dirty="0" smtClean="0">
                <a:cs typeface="Times New Roman" pitchFamily="18" charset="0"/>
              </a:rPr>
              <a:t>процесса </a:t>
            </a:r>
          </a:p>
          <a:p>
            <a:pPr marL="514350" lvl="0" indent="-514350"/>
            <a:r>
              <a:rPr lang="ru-RU" sz="3200" b="1" dirty="0" smtClean="0">
                <a:cs typeface="Times New Roman" pitchFamily="18" charset="0"/>
              </a:rPr>
              <a:t>2) Ресурсное обеспечение</a:t>
            </a:r>
          </a:p>
          <a:p>
            <a:pPr marL="514350" indent="-514350"/>
            <a:r>
              <a:rPr lang="ru-RU" sz="3200" b="1" dirty="0" smtClean="0">
                <a:cs typeface="Times New Roman" pitchFamily="18" charset="0"/>
              </a:rPr>
              <a:t>3) Результаты образовательного процесса</a:t>
            </a:r>
            <a:endParaRPr lang="ru-RU" sz="3200" b="1" dirty="0" smtClean="0"/>
          </a:p>
          <a:p>
            <a:pPr marL="514350" lvl="0" indent="-514350"/>
            <a:endParaRPr lang="ru-RU" sz="3200" b="1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14313" y="260350"/>
            <a:ext cx="8929687" cy="6457951"/>
            <a:chOff x="135" y="164"/>
            <a:chExt cx="5625" cy="4068"/>
          </a:xfrm>
        </p:grpSpPr>
        <p:sp>
          <p:nvSpPr>
            <p:cNvPr id="17411" name="Text Box 4"/>
            <p:cNvSpPr txBox="1">
              <a:spLocks noChangeArrowheads="1"/>
            </p:cNvSpPr>
            <p:nvPr/>
          </p:nvSpPr>
          <p:spPr bwMode="auto">
            <a:xfrm>
              <a:off x="135" y="855"/>
              <a:ext cx="5625" cy="2953"/>
            </a:xfrm>
            <a:prstGeom prst="rect">
              <a:avLst/>
            </a:prstGeom>
            <a:noFill/>
            <a:ln w="28575">
              <a:noFill/>
              <a:prstDash val="dash"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ct val="50000"/>
                </a:spcBef>
              </a:pPr>
              <a:r>
                <a:rPr lang="ru-RU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формирует систему  </a:t>
              </a:r>
            </a:p>
            <a:p>
              <a:pPr>
                <a:lnSpc>
                  <a:spcPct val="95000"/>
                </a:lnSpc>
                <a:spcBef>
                  <a:spcPts val="600"/>
                </a:spcBef>
              </a:pPr>
              <a:r>
                <a:rPr lang="ru-RU" sz="3200" b="1" dirty="0"/>
                <a:t>технической,   информационной ,  программной </a:t>
              </a:r>
              <a:r>
                <a:rPr lang="ru-RU" sz="3200" b="1" dirty="0" smtClean="0"/>
                <a:t>  поддержки   научно – </a:t>
              </a:r>
              <a:r>
                <a:rPr lang="ru-RU" sz="3200" b="1" dirty="0" err="1" smtClean="0"/>
                <a:t>методи</a:t>
              </a:r>
              <a:r>
                <a:rPr lang="ru-RU" sz="3200" b="1" dirty="0" smtClean="0"/>
                <a:t>-                                                          ческой </a:t>
              </a:r>
              <a:r>
                <a:rPr lang="ru-RU" sz="3200" b="1" dirty="0"/>
                <a:t>и профильной </a:t>
              </a:r>
              <a:r>
                <a:rPr lang="ru-RU" sz="3200" b="1" dirty="0" smtClean="0"/>
                <a:t>деятельности  образовательного учреждения</a:t>
              </a:r>
              <a:endParaRPr lang="ru-RU" sz="3200" b="1" dirty="0"/>
            </a:p>
            <a:p>
              <a:pPr algn="ctr">
                <a:lnSpc>
                  <a:spcPct val="95000"/>
                </a:lnSpc>
                <a:spcBef>
                  <a:spcPts val="600"/>
                </a:spcBef>
              </a:pPr>
              <a:r>
                <a:rPr lang="ru-RU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способствует организации </a:t>
              </a:r>
            </a:p>
            <a:p>
              <a:pPr>
                <a:lnSpc>
                  <a:spcPct val="95000"/>
                </a:lnSpc>
                <a:spcBef>
                  <a:spcPts val="600"/>
                </a:spcBef>
                <a:buClr>
                  <a:srgbClr val="CC0000"/>
                </a:buClr>
                <a:buFont typeface="Wingdings" pitchFamily="2" charset="2"/>
                <a:buChar char="Ш"/>
              </a:pPr>
              <a:r>
                <a:rPr lang="ru-RU" sz="3200" b="1" dirty="0"/>
                <a:t>информационных </a:t>
              </a:r>
              <a:r>
                <a:rPr lang="ru-RU" sz="3200" b="1" dirty="0" smtClean="0"/>
                <a:t>потоков и пространства</a:t>
              </a:r>
              <a:r>
                <a:rPr lang="ru-RU" sz="3200" b="1" dirty="0"/>
                <a:t>, </a:t>
              </a:r>
            </a:p>
            <a:p>
              <a:pPr algn="ctr">
                <a:lnSpc>
                  <a:spcPct val="95000"/>
                </a:lnSpc>
                <a:spcBef>
                  <a:spcPts val="600"/>
                </a:spcBef>
              </a:pPr>
              <a:r>
                <a:rPr lang="ru-RU" sz="32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мотивирует </a:t>
              </a:r>
              <a:endPara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95000"/>
                </a:lnSpc>
                <a:spcBef>
                  <a:spcPts val="600"/>
                </a:spcBef>
              </a:pPr>
              <a:r>
                <a:rPr lang="ru-RU" sz="3200" b="1" dirty="0" smtClean="0"/>
                <a:t>        сбор,  сортировку  </a:t>
              </a:r>
              <a:r>
                <a:rPr lang="ru-RU" sz="3200" b="1" dirty="0"/>
                <a:t>и </a:t>
              </a:r>
              <a:r>
                <a:rPr lang="ru-RU" sz="3200" b="1" dirty="0" smtClean="0"/>
                <a:t>обработку информации</a:t>
              </a:r>
              <a:endParaRPr lang="ru-RU" sz="3200" b="1" dirty="0"/>
            </a:p>
          </p:txBody>
        </p:sp>
        <p:sp>
          <p:nvSpPr>
            <p:cNvPr id="17412" name="Text Box 5"/>
            <p:cNvSpPr txBox="1">
              <a:spLocks noChangeArrowheads="1"/>
            </p:cNvSpPr>
            <p:nvPr/>
          </p:nvSpPr>
          <p:spPr bwMode="auto">
            <a:xfrm>
              <a:off x="135" y="164"/>
              <a:ext cx="5535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800" b="1" dirty="0" smtClean="0"/>
                <a:t>ИНФОРМАЦИОННОЕ ОБЕСПЕЧЕНИЕ ПЕДАГОГИЧЕСКОГО ПРОЦЕССА</a:t>
              </a:r>
              <a:endParaRPr lang="ru-RU" sz="2800" b="1" dirty="0"/>
            </a:p>
          </p:txBody>
        </p:sp>
        <p:sp>
          <p:nvSpPr>
            <p:cNvPr id="17413" name="Text Box 6"/>
            <p:cNvSpPr txBox="1">
              <a:spLocks noChangeArrowheads="1"/>
            </p:cNvSpPr>
            <p:nvPr/>
          </p:nvSpPr>
          <p:spPr bwMode="auto">
            <a:xfrm>
              <a:off x="405" y="3825"/>
              <a:ext cx="528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dirty="0"/>
                <a:t>Создание автоматизированной информационной системы  </a:t>
              </a:r>
              <a:r>
                <a:rPr lang="ru-RU" b="1" dirty="0" smtClean="0"/>
                <a:t>«ЕСН</a:t>
              </a:r>
              <a:r>
                <a:rPr lang="en-US" b="1" dirty="0" smtClean="0"/>
                <a:t>O</a:t>
              </a:r>
              <a:r>
                <a:rPr lang="ru-RU" b="1" dirty="0"/>
                <a:t>»</a:t>
              </a:r>
              <a:r>
                <a:rPr lang="en-US" b="1" dirty="0"/>
                <a:t> </a:t>
              </a:r>
              <a:r>
                <a:rPr lang="ru-RU" b="1" dirty="0"/>
                <a:t>ведётся в содружестве  с кафедрой ВТ ФТФ УГТУ-УПИ</a:t>
              </a:r>
              <a:r>
                <a:rPr lang="en-US" b="1" dirty="0"/>
                <a:t> </a:t>
              </a:r>
              <a:endParaRPr lang="ru-RU" b="1" dirty="0"/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928670"/>
            <a:ext cx="73581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cs typeface="Arial" pitchFamily="34" charset="0"/>
              </a:rPr>
              <a:t>Все три группы показателей полностью отражены в рабочих </a:t>
            </a:r>
            <a:r>
              <a:rPr lang="ru-RU" sz="3200" b="1" dirty="0" smtClean="0">
                <a:cs typeface="Arial" pitchFamily="34" charset="0"/>
              </a:rPr>
              <a:t>документах 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Анализ</a:t>
            </a:r>
            <a:r>
              <a:rPr lang="ru-RU" sz="3200" b="1" dirty="0" smtClean="0">
                <a:cs typeface="Arial" pitchFamily="34" charset="0"/>
              </a:rPr>
              <a:t> </a:t>
            </a:r>
            <a:r>
              <a:rPr lang="ru-RU" sz="3200" b="1" dirty="0">
                <a:cs typeface="Arial" pitchFamily="34" charset="0"/>
              </a:rPr>
              <a:t>этой информации представляет интерес </a:t>
            </a:r>
            <a:endParaRPr lang="ru-RU" sz="3200" b="1" dirty="0" smtClean="0"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cs typeface="Arial" pitchFamily="34" charset="0"/>
              </a:rPr>
              <a:t>для </a:t>
            </a:r>
            <a:r>
              <a:rPr lang="ru-RU" sz="3200" b="1" dirty="0">
                <a:cs typeface="Arial" pitchFamily="34" charset="0"/>
              </a:rPr>
              <a:t>администрации учреждения, </a:t>
            </a:r>
            <a:endParaRPr lang="ru-RU" sz="3200" b="1" dirty="0" smtClean="0"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cs typeface="Arial" pitchFamily="34" charset="0"/>
              </a:rPr>
              <a:t>как </a:t>
            </a:r>
            <a:r>
              <a:rPr lang="ru-RU" sz="3200" b="1" dirty="0">
                <a:cs typeface="Arial" pitchFamily="34" charset="0"/>
              </a:rPr>
              <a:t>ресурс управления </a:t>
            </a:r>
            <a:endParaRPr lang="ru-RU" sz="3200" b="1" dirty="0" smtClean="0"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cs typeface="Arial" pitchFamily="34" charset="0"/>
              </a:rPr>
              <a:t>и </a:t>
            </a:r>
            <a:r>
              <a:rPr lang="ru-RU" sz="3200" b="1" dirty="0">
                <a:cs typeface="Arial" pitchFamily="34" charset="0"/>
              </a:rPr>
              <a:t>анализируется по </a:t>
            </a:r>
            <a:r>
              <a:rPr lang="ru-RU" sz="3200" b="1" dirty="0" smtClean="0">
                <a:cs typeface="Arial" pitchFamily="34" charset="0"/>
              </a:rPr>
              <a:t>полугодиям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785794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cs typeface="Arial" pitchFamily="34" charset="0"/>
              </a:rPr>
              <a:t>Одной из задач деятельности Центра </a:t>
            </a:r>
            <a:r>
              <a:rPr lang="ru-RU" sz="3200" b="1" dirty="0" err="1" smtClean="0">
                <a:cs typeface="Arial" pitchFamily="34" charset="0"/>
              </a:rPr>
              <a:t>психолого-медико-социального</a:t>
            </a:r>
            <a:r>
              <a:rPr lang="ru-RU" sz="3200" b="1" dirty="0" smtClean="0">
                <a:cs typeface="Arial" pitchFamily="34" charset="0"/>
              </a:rPr>
              <a:t> сопровождения «Эхо» </a:t>
            </a:r>
          </a:p>
          <a:p>
            <a:r>
              <a:rPr lang="ru-RU" sz="3200" b="1" dirty="0" smtClean="0">
                <a:cs typeface="Arial" pitchFamily="34" charset="0"/>
              </a:rPr>
              <a:t>является подготовка условий </a:t>
            </a:r>
          </a:p>
          <a:p>
            <a:r>
              <a:rPr lang="ru-RU" sz="3200" b="1" dirty="0" smtClean="0">
                <a:cs typeface="Arial" pitchFamily="34" charset="0"/>
              </a:rPr>
              <a:t>к реализации образовательных программ, ориентированных на индивидуальность ребёнка с нарушенным слухом </a:t>
            </a:r>
          </a:p>
          <a:p>
            <a:r>
              <a:rPr lang="ru-RU" sz="3200" b="1" dirty="0" smtClean="0">
                <a:cs typeface="Arial" pitchFamily="34" charset="0"/>
              </a:rPr>
              <a:t>с учётом требований ФГОС </a:t>
            </a:r>
            <a:endParaRPr lang="ru-RU" sz="3200" b="1" dirty="0">
              <a:cs typeface="Arial" pitchFamily="34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572008"/>
            <a:ext cx="74233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БЛАГОДАРЮ  </a:t>
            </a:r>
          </a:p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ЗА  СОВМЕСТНУЮ  РАБОТУ</a:t>
            </a:r>
          </a:p>
          <a:p>
            <a:pPr algn="r"/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www.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центрэхо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рф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928662" y="1357298"/>
            <a:ext cx="75724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Развитие системы знаний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 процессе управления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образовательной организацией позволяет представить фрагмент,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соответствующий запросу о качестве деятельности ГБОУ СО ЦПМСС «Эхо»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28662" y="1071546"/>
            <a:ext cx="778674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Формирование информационно-коммуникативной компетентности,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развитие когнитивного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 творческого потенциала не только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неслышащих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учащихся,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но и педагогов,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требует активного привлечения информационных технологий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180"/>
          <p:cNvGrpSpPr>
            <a:grpSpLocks/>
          </p:cNvGrpSpPr>
          <p:nvPr/>
        </p:nvGrpSpPr>
        <p:grpSpPr bwMode="auto">
          <a:xfrm>
            <a:off x="1000125" y="333375"/>
            <a:ext cx="7643813" cy="6429375"/>
            <a:chOff x="-428625" y="473075"/>
            <a:chExt cx="6500813" cy="7496175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" name="Text Box 79"/>
            <p:cNvSpPr txBox="1">
              <a:spLocks noChangeArrowheads="1"/>
            </p:cNvSpPr>
            <p:nvPr/>
          </p:nvSpPr>
          <p:spPr bwMode="auto">
            <a:xfrm>
              <a:off x="567761" y="473075"/>
              <a:ext cx="4505340" cy="41830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ОБУЧЕНИЕ, ОРИЕНТИРОВАННОЕ НА КОМПЕТЕНТНОСТНЫЙ ПОДХОД </a:t>
              </a:r>
              <a:endParaRPr lang="ru-RU" sz="1000" b="1" kern="800" dirty="0"/>
            </a:p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(В УСЛОВИЯХ ПОДСИСТЕМЫ КОРРЕКЦИОННОГО ОБРАЗОВАНИЯ)</a:t>
              </a:r>
              <a:endParaRPr lang="ru-RU" sz="1000" b="1" kern="800" dirty="0"/>
            </a:p>
          </p:txBody>
        </p:sp>
        <p:sp>
          <p:nvSpPr>
            <p:cNvPr id="3" name="Text Box 78"/>
            <p:cNvSpPr txBox="1">
              <a:spLocks noChangeArrowheads="1"/>
            </p:cNvSpPr>
            <p:nvPr/>
          </p:nvSpPr>
          <p:spPr bwMode="auto">
            <a:xfrm>
              <a:off x="2349915" y="1082024"/>
              <a:ext cx="876226" cy="2665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ЦЕЛИ</a:t>
              </a:r>
              <a:endParaRPr lang="ru-RU" sz="1000" b="1" kern="800" dirty="0"/>
            </a:p>
          </p:txBody>
        </p:sp>
        <p:sp>
          <p:nvSpPr>
            <p:cNvPr id="4" name="Text Box 77"/>
            <p:cNvSpPr txBox="1">
              <a:spLocks noChangeArrowheads="1"/>
            </p:cNvSpPr>
            <p:nvPr/>
          </p:nvSpPr>
          <p:spPr bwMode="auto">
            <a:xfrm>
              <a:off x="187028" y="1481820"/>
              <a:ext cx="1667395" cy="3627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ЗАДАЧИ</a:t>
              </a:r>
              <a:endParaRPr lang="ru-RU" sz="1000" b="1" kern="800" dirty="0"/>
            </a:p>
          </p:txBody>
        </p:sp>
        <p:sp>
          <p:nvSpPr>
            <p:cNvPr id="13317" name="Text Box 76"/>
            <p:cNvSpPr txBox="1">
              <a:spLocks noChangeArrowheads="1"/>
            </p:cNvSpPr>
            <p:nvPr/>
          </p:nvSpPr>
          <p:spPr bwMode="auto">
            <a:xfrm>
              <a:off x="187028" y="1935292"/>
              <a:ext cx="1667395" cy="36092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ТРЕБОВАНИЯ</a:t>
              </a:r>
              <a:endParaRPr lang="ru-RU" sz="1000" b="1" kern="800" dirty="0"/>
            </a:p>
          </p:txBody>
        </p:sp>
        <p:sp>
          <p:nvSpPr>
            <p:cNvPr id="13318" name="Text Box 75"/>
            <p:cNvSpPr txBox="1">
              <a:spLocks noChangeArrowheads="1"/>
            </p:cNvSpPr>
            <p:nvPr/>
          </p:nvSpPr>
          <p:spPr bwMode="auto">
            <a:xfrm>
              <a:off x="187028" y="2435037"/>
              <a:ext cx="1667395" cy="3627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ФУНКЦИИ</a:t>
              </a:r>
              <a:endParaRPr lang="ru-RU" sz="1000" b="1" kern="800" dirty="0"/>
            </a:p>
          </p:txBody>
        </p:sp>
        <p:sp>
          <p:nvSpPr>
            <p:cNvPr id="13319" name="Text Box 74"/>
            <p:cNvSpPr txBox="1">
              <a:spLocks noChangeArrowheads="1"/>
            </p:cNvSpPr>
            <p:nvPr/>
          </p:nvSpPr>
          <p:spPr bwMode="auto">
            <a:xfrm>
              <a:off x="3806692" y="2435037"/>
              <a:ext cx="1667394" cy="3627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СРЕДСТВА</a:t>
              </a:r>
              <a:endParaRPr lang="ru-RU" sz="1000" b="1" kern="800" dirty="0"/>
            </a:p>
          </p:txBody>
        </p:sp>
        <p:sp>
          <p:nvSpPr>
            <p:cNvPr id="13320" name="Text Box 73"/>
            <p:cNvSpPr txBox="1">
              <a:spLocks noChangeArrowheads="1"/>
            </p:cNvSpPr>
            <p:nvPr/>
          </p:nvSpPr>
          <p:spPr bwMode="auto">
            <a:xfrm>
              <a:off x="3806692" y="1940845"/>
              <a:ext cx="1667394" cy="36092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МЕТОДЫ </a:t>
              </a:r>
              <a:endParaRPr lang="ru-RU" sz="1000" b="1" kern="800" dirty="0"/>
            </a:p>
          </p:txBody>
        </p:sp>
        <p:sp>
          <p:nvSpPr>
            <p:cNvPr id="13321" name="Text Box 72"/>
            <p:cNvSpPr txBox="1">
              <a:spLocks noChangeArrowheads="1"/>
            </p:cNvSpPr>
            <p:nvPr/>
          </p:nvSpPr>
          <p:spPr bwMode="auto">
            <a:xfrm>
              <a:off x="3806692" y="1415187"/>
              <a:ext cx="1667394" cy="3627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ФОРМЫ</a:t>
              </a:r>
              <a:endParaRPr lang="ru-RU" sz="1000" b="1" kern="800" dirty="0"/>
            </a:p>
          </p:txBody>
        </p:sp>
        <p:sp>
          <p:nvSpPr>
            <p:cNvPr id="13322" name="Text Box 71"/>
            <p:cNvSpPr txBox="1">
              <a:spLocks noChangeArrowheads="1"/>
            </p:cNvSpPr>
            <p:nvPr/>
          </p:nvSpPr>
          <p:spPr bwMode="auto">
            <a:xfrm>
              <a:off x="64168" y="3073600"/>
              <a:ext cx="5542229" cy="2665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ОСНОВНЫЕ  КРИТЕРИИ КАЧЕСТВА  ЗНАНИЙ </a:t>
              </a:r>
              <a:r>
                <a:rPr lang="ru-RU" sz="1000" kern="800" dirty="0">
                  <a:cs typeface="Times New Roman" pitchFamily="18" charset="0"/>
                </a:rPr>
                <a:t>(по А.В.Усовой)</a:t>
              </a:r>
              <a:endParaRPr lang="ru-RU" sz="1000" kern="800" dirty="0"/>
            </a:p>
          </p:txBody>
        </p:sp>
        <p:sp>
          <p:nvSpPr>
            <p:cNvPr id="13323" name="Text Box 70"/>
            <p:cNvSpPr txBox="1">
              <a:spLocks noChangeArrowheads="1"/>
            </p:cNvSpPr>
            <p:nvPr/>
          </p:nvSpPr>
          <p:spPr bwMode="auto">
            <a:xfrm>
              <a:off x="-174803" y="3578898"/>
              <a:ext cx="1076044" cy="266531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ПОЛНОТА</a:t>
              </a:r>
              <a:endParaRPr lang="ru-RU" sz="1000" b="1" kern="800" dirty="0"/>
            </a:p>
          </p:txBody>
        </p:sp>
        <p:sp>
          <p:nvSpPr>
            <p:cNvPr id="13324" name="Text Box 69"/>
            <p:cNvSpPr txBox="1">
              <a:spLocks noChangeArrowheads="1"/>
            </p:cNvSpPr>
            <p:nvPr/>
          </p:nvSpPr>
          <p:spPr bwMode="auto">
            <a:xfrm>
              <a:off x="6113" y="4672784"/>
              <a:ext cx="5324861" cy="2572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ПОДЛЕЖИТ </a:t>
              </a:r>
              <a:r>
                <a:rPr lang="ru-RU" sz="1000" b="1" kern="800" dirty="0" smtClean="0">
                  <a:cs typeface="Times New Roman" pitchFamily="18" charset="0"/>
                </a:rPr>
                <a:t> МОНИТОРИНГУ, КОНТРОЛЮ</a:t>
              </a:r>
              <a:r>
                <a:rPr lang="ru-RU" sz="1000" b="1" kern="800" dirty="0">
                  <a:cs typeface="Times New Roman" pitchFamily="18" charset="0"/>
                </a:rPr>
                <a:t>, ОЦЕНКЕ, ВНЕСЕНИЮ В ИБД</a:t>
              </a:r>
              <a:endParaRPr lang="ru-RU" sz="1000" b="1" kern="800" dirty="0"/>
            </a:p>
          </p:txBody>
        </p:sp>
        <p:sp>
          <p:nvSpPr>
            <p:cNvPr id="13325" name="Text Box 68"/>
            <p:cNvSpPr txBox="1">
              <a:spLocks noChangeArrowheads="1"/>
            </p:cNvSpPr>
            <p:nvPr/>
          </p:nvSpPr>
          <p:spPr bwMode="auto">
            <a:xfrm>
              <a:off x="1072705" y="3578898"/>
              <a:ext cx="1077393" cy="266531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ГЛУБИНА</a:t>
              </a:r>
              <a:endParaRPr lang="ru-RU" sz="1000" b="1" kern="800" dirty="0"/>
            </a:p>
          </p:txBody>
        </p:sp>
        <p:sp>
          <p:nvSpPr>
            <p:cNvPr id="13326" name="Text Box 67"/>
            <p:cNvSpPr txBox="1">
              <a:spLocks noChangeArrowheads="1"/>
            </p:cNvSpPr>
            <p:nvPr/>
          </p:nvSpPr>
          <p:spPr bwMode="auto">
            <a:xfrm>
              <a:off x="690308" y="4092875"/>
              <a:ext cx="1390620" cy="25542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ДЕЙСТВЕННОСТЬ</a:t>
              </a:r>
              <a:endParaRPr lang="ru-RU" sz="1000" b="1" kern="800" dirty="0"/>
            </a:p>
          </p:txBody>
        </p:sp>
        <p:sp>
          <p:nvSpPr>
            <p:cNvPr id="13327" name="Text Box 66"/>
            <p:cNvSpPr txBox="1">
              <a:spLocks noChangeArrowheads="1"/>
            </p:cNvSpPr>
            <p:nvPr/>
          </p:nvSpPr>
          <p:spPr bwMode="auto">
            <a:xfrm>
              <a:off x="2530831" y="4093450"/>
              <a:ext cx="1352817" cy="25542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СВЯЗЬ С ЖИЗНЬЮ</a:t>
              </a:r>
              <a:endParaRPr lang="ru-RU" sz="1000" b="1" kern="800" dirty="0"/>
            </a:p>
          </p:txBody>
        </p:sp>
        <p:sp>
          <p:nvSpPr>
            <p:cNvPr id="13328" name="Text Box 65"/>
            <p:cNvSpPr txBox="1">
              <a:spLocks noChangeArrowheads="1"/>
            </p:cNvSpPr>
            <p:nvPr/>
          </p:nvSpPr>
          <p:spPr bwMode="auto">
            <a:xfrm>
              <a:off x="4140170" y="4093450"/>
              <a:ext cx="1076044" cy="25542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ПРОЧНОСТЬ</a:t>
              </a:r>
              <a:endParaRPr lang="ru-RU" sz="1000" b="1" kern="800" dirty="0"/>
            </a:p>
          </p:txBody>
        </p:sp>
        <p:sp>
          <p:nvSpPr>
            <p:cNvPr id="13329" name="Text Box 64"/>
            <p:cNvSpPr txBox="1">
              <a:spLocks noChangeArrowheads="1"/>
            </p:cNvSpPr>
            <p:nvPr/>
          </p:nvSpPr>
          <p:spPr bwMode="auto">
            <a:xfrm>
              <a:off x="2282410" y="3578898"/>
              <a:ext cx="1077393" cy="266531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/>
            <a:p>
              <a:pPr algn="ctr" eaLnBrk="0" hangingPunct="0">
                <a:defRPr/>
              </a:pPr>
              <a:r>
                <a:rPr lang="ru-RU" sz="1000" b="1" kern="800" dirty="0" smtClean="0">
                  <a:cs typeface="Times New Roman" pitchFamily="18" charset="0"/>
                </a:rPr>
                <a:t>ОСОЗНАННОСТЬ</a:t>
              </a:r>
              <a:endParaRPr lang="ru-RU" sz="1000" b="1" kern="800" dirty="0"/>
            </a:p>
          </p:txBody>
        </p:sp>
        <p:sp>
          <p:nvSpPr>
            <p:cNvPr id="13330" name="Text Box 63"/>
            <p:cNvSpPr txBox="1">
              <a:spLocks noChangeArrowheads="1"/>
            </p:cNvSpPr>
            <p:nvPr/>
          </p:nvSpPr>
          <p:spPr bwMode="auto">
            <a:xfrm>
              <a:off x="3550170" y="3578898"/>
              <a:ext cx="1076043" cy="266531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СИСТЕМНОСТЬ</a:t>
              </a:r>
              <a:endParaRPr lang="ru-RU" sz="1000" b="1" kern="800" dirty="0"/>
            </a:p>
          </p:txBody>
        </p:sp>
        <p:sp>
          <p:nvSpPr>
            <p:cNvPr id="13331" name="Text Box 62"/>
            <p:cNvSpPr txBox="1">
              <a:spLocks noChangeArrowheads="1"/>
            </p:cNvSpPr>
            <p:nvPr/>
          </p:nvSpPr>
          <p:spPr bwMode="auto">
            <a:xfrm>
              <a:off x="4778776" y="3578898"/>
              <a:ext cx="1076043" cy="266531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ГИБКОСТЬ</a:t>
              </a:r>
              <a:endParaRPr lang="ru-RU" sz="1000" b="1" kern="800" dirty="0"/>
            </a:p>
          </p:txBody>
        </p:sp>
        <p:sp>
          <p:nvSpPr>
            <p:cNvPr id="13332" name="Text Box 61"/>
            <p:cNvSpPr txBox="1">
              <a:spLocks noChangeArrowheads="1"/>
            </p:cNvSpPr>
            <p:nvPr/>
          </p:nvSpPr>
          <p:spPr bwMode="auto">
            <a:xfrm>
              <a:off x="-78944" y="5216951"/>
              <a:ext cx="1371719" cy="60894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АКАДЕМИЧЕСКАЯ УСПЕВАЕМОСТЬ </a:t>
              </a:r>
              <a:endParaRPr lang="ru-RU" sz="1000" b="1" kern="800" dirty="0"/>
            </a:p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ОБУЧАЮЩЕГОСЯ</a:t>
              </a:r>
              <a:endParaRPr lang="ru-RU" sz="1000" b="1" kern="800" dirty="0"/>
            </a:p>
          </p:txBody>
        </p:sp>
        <p:sp>
          <p:nvSpPr>
            <p:cNvPr id="13333" name="Text Box 60"/>
            <p:cNvSpPr txBox="1">
              <a:spLocks noChangeArrowheads="1"/>
            </p:cNvSpPr>
            <p:nvPr/>
          </p:nvSpPr>
          <p:spPr bwMode="auto">
            <a:xfrm>
              <a:off x="1530395" y="5216951"/>
              <a:ext cx="1628241" cy="65707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ts val="1000"/>
                </a:lnSpc>
                <a:defRPr/>
              </a:pPr>
              <a:r>
                <a:rPr lang="ru-RU" sz="1000" b="1" kern="800" dirty="0">
                  <a:cs typeface="Times New Roman" pitchFamily="18" charset="0"/>
                </a:rPr>
                <a:t>ЛИЧНОСТНЫЕ</a:t>
              </a:r>
              <a:r>
                <a:rPr lang="en-US" sz="1000" b="1" kern="800" dirty="0">
                  <a:cs typeface="Times New Roman" pitchFamily="18" charset="0"/>
                </a:rPr>
                <a:t> </a:t>
              </a:r>
              <a:r>
                <a:rPr lang="ru-RU" sz="1000" b="1" kern="800" dirty="0">
                  <a:cs typeface="Times New Roman" pitchFamily="18" charset="0"/>
                </a:rPr>
                <a:t>ПРИОБРЕТЕНИЯ В ВИДЕ КОММУНИКАТИВНЫХ </a:t>
              </a:r>
              <a:r>
                <a:rPr lang="ru-RU" sz="1000" b="1" kern="800" dirty="0" smtClean="0">
                  <a:cs typeface="Times New Roman" pitchFamily="18" charset="0"/>
                </a:rPr>
                <a:t>КМПЕТЕНЦИЙ</a:t>
              </a:r>
              <a:endParaRPr lang="ru-RU" sz="1000" b="1" kern="800" dirty="0"/>
            </a:p>
          </p:txBody>
        </p:sp>
        <p:sp>
          <p:nvSpPr>
            <p:cNvPr id="13334" name="Text Box 59"/>
            <p:cNvSpPr txBox="1">
              <a:spLocks noChangeArrowheads="1"/>
            </p:cNvSpPr>
            <p:nvPr/>
          </p:nvSpPr>
          <p:spPr bwMode="auto">
            <a:xfrm>
              <a:off x="3311199" y="5216951"/>
              <a:ext cx="1190803" cy="65707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МОТИВЫ</a:t>
              </a:r>
              <a:endParaRPr lang="ru-RU" sz="1000" b="1" kern="800" dirty="0"/>
            </a:p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УЧЕБНОЙ ДЕЯТЕЛЬНОСТИ</a:t>
              </a:r>
              <a:endParaRPr lang="ru-RU" sz="1000" b="1" kern="800" dirty="0"/>
            </a:p>
          </p:txBody>
        </p:sp>
        <p:sp>
          <p:nvSpPr>
            <p:cNvPr id="13335" name="Text Box 58"/>
            <p:cNvSpPr txBox="1">
              <a:spLocks noChangeArrowheads="1"/>
            </p:cNvSpPr>
            <p:nvPr/>
          </p:nvSpPr>
          <p:spPr bwMode="auto">
            <a:xfrm>
              <a:off x="4626212" y="5216951"/>
              <a:ext cx="1151650" cy="65707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ЛИЧНОСТНЫЕ </a:t>
              </a:r>
              <a:endParaRPr lang="ru-RU" sz="1000" b="1" kern="800" dirty="0"/>
            </a:p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СОЦИАЛЬНЫЕ </a:t>
              </a:r>
              <a:endParaRPr lang="ru-RU" sz="1000" b="1" kern="800" dirty="0"/>
            </a:p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ПРИОБРЕТЕНИЯ</a:t>
              </a:r>
              <a:endParaRPr lang="ru-RU" sz="1000" b="1" kern="800" dirty="0"/>
            </a:p>
          </p:txBody>
        </p:sp>
        <p:sp>
          <p:nvSpPr>
            <p:cNvPr id="13336" name="Text Box 57"/>
            <p:cNvSpPr txBox="1">
              <a:spLocks noChangeArrowheads="1"/>
            </p:cNvSpPr>
            <p:nvPr/>
          </p:nvSpPr>
          <p:spPr bwMode="auto">
            <a:xfrm>
              <a:off x="644718" y="6007288"/>
              <a:ext cx="1505380" cy="52380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СИСТЕМА ЦЕННОСТЕЙ</a:t>
              </a:r>
              <a:endParaRPr lang="ru-RU" sz="1000" b="1" kern="800" dirty="0"/>
            </a:p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ОБУЧАЮЩЕГОСЯ</a:t>
              </a:r>
              <a:endParaRPr lang="ru-RU" sz="1000" b="1" kern="800" dirty="0"/>
            </a:p>
          </p:txBody>
        </p:sp>
        <p:sp>
          <p:nvSpPr>
            <p:cNvPr id="13337" name="Text Box 56"/>
            <p:cNvSpPr txBox="1">
              <a:spLocks noChangeArrowheads="1"/>
            </p:cNvSpPr>
            <p:nvPr/>
          </p:nvSpPr>
          <p:spPr bwMode="auto">
            <a:xfrm>
              <a:off x="2548383" y="6053561"/>
              <a:ext cx="1562085" cy="52380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36000" bIns="36000"/>
            <a:lstStyle/>
            <a:p>
              <a:pPr algn="ctr" eaLnBrk="0" hangingPunct="0">
                <a:lnSpc>
                  <a:spcPts val="1000"/>
                </a:lnSpc>
                <a:defRPr/>
              </a:pPr>
              <a:r>
                <a:rPr lang="ru-RU" sz="1000" b="1" kern="800" dirty="0">
                  <a:cs typeface="Times New Roman" pitchFamily="18" charset="0"/>
                </a:rPr>
                <a:t>ПРОФЕССИОНАЛИЗМ</a:t>
              </a:r>
              <a:endParaRPr lang="ru-RU" sz="1000" b="1" kern="800" dirty="0"/>
            </a:p>
            <a:p>
              <a:pPr algn="ctr" eaLnBrk="0" hangingPunct="0">
                <a:lnSpc>
                  <a:spcPts val="1000"/>
                </a:lnSpc>
                <a:defRPr/>
              </a:pPr>
              <a:r>
                <a:rPr lang="ru-RU" sz="1000" b="1" kern="800" dirty="0">
                  <a:cs typeface="Times New Roman" pitchFamily="18" charset="0"/>
                </a:rPr>
                <a:t>ОБУЧАЮЩИХ</a:t>
              </a:r>
              <a:endParaRPr lang="ru-RU" sz="1000" b="1" kern="800" dirty="0"/>
            </a:p>
            <a:p>
              <a:pPr algn="ctr" eaLnBrk="0" hangingPunct="0">
                <a:lnSpc>
                  <a:spcPts val="1000"/>
                </a:lnSpc>
                <a:defRPr/>
              </a:pPr>
              <a:r>
                <a:rPr lang="ru-RU" sz="1000" b="1" kern="800" dirty="0">
                  <a:cs typeface="Times New Roman" pitchFamily="18" charset="0"/>
                </a:rPr>
                <a:t>И СПЕЦИАЛИСТОВ</a:t>
              </a:r>
              <a:endParaRPr lang="ru-RU" sz="1000" b="1" kern="800" dirty="0"/>
            </a:p>
          </p:txBody>
        </p:sp>
        <p:sp>
          <p:nvSpPr>
            <p:cNvPr id="13338" name="Text Box 55"/>
            <p:cNvSpPr txBox="1">
              <a:spLocks noChangeArrowheads="1"/>
            </p:cNvSpPr>
            <p:nvPr/>
          </p:nvSpPr>
          <p:spPr bwMode="auto">
            <a:xfrm>
              <a:off x="482704" y="6949401"/>
              <a:ext cx="4657903" cy="2868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АНАЛИЗ. ПРОГНОЗ. КОРРЕКТИРОВКА «ПО ТРЕБОВАНИЮ»</a:t>
              </a:r>
              <a:endParaRPr lang="ru-RU" sz="1000" b="1" kern="800" dirty="0"/>
            </a:p>
          </p:txBody>
        </p:sp>
        <p:sp>
          <p:nvSpPr>
            <p:cNvPr id="13339" name="Text Box 54"/>
            <p:cNvSpPr txBox="1">
              <a:spLocks noChangeArrowheads="1"/>
            </p:cNvSpPr>
            <p:nvPr/>
          </p:nvSpPr>
          <p:spPr bwMode="auto">
            <a:xfrm>
              <a:off x="1034902" y="7521330"/>
              <a:ext cx="3514355" cy="44792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ПРИНЯТИЕ УПРАВЛЕНЧЕСКОГО РЕШЕНИЯ</a:t>
              </a:r>
              <a:endParaRPr lang="ru-RU" sz="1000" b="1" kern="800" dirty="0"/>
            </a:p>
            <a:p>
              <a:pPr algn="ctr" eaLnBrk="0" hangingPunct="0">
                <a:defRPr/>
              </a:pPr>
              <a:r>
                <a:rPr lang="ru-RU" sz="1000" b="1" kern="800" dirty="0">
                  <a:cs typeface="Times New Roman" pitchFamily="18" charset="0"/>
                </a:rPr>
                <a:t>ПОДАЧА УПРАВЛЯЮЩЕГО ВОЗДЕЙСТВИЯ</a:t>
              </a:r>
              <a:endParaRPr lang="ru-RU" sz="1000" b="1" kern="800" dirty="0"/>
            </a:p>
          </p:txBody>
        </p:sp>
        <p:cxnSp>
          <p:nvCxnSpPr>
            <p:cNvPr id="13343" name="AutoShape 53"/>
            <p:cNvCxnSpPr>
              <a:cxnSpLocks noChangeShapeType="1"/>
            </p:cNvCxnSpPr>
            <p:nvPr/>
          </p:nvCxnSpPr>
          <p:spPr bwMode="auto">
            <a:xfrm flipH="1">
              <a:off x="-174625" y="4768850"/>
              <a:ext cx="18097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</p:cxnSp>
        <p:cxnSp>
          <p:nvCxnSpPr>
            <p:cNvPr id="13344" name="AutoShape 52"/>
            <p:cNvCxnSpPr>
              <a:cxnSpLocks noChangeShapeType="1"/>
            </p:cNvCxnSpPr>
            <p:nvPr/>
          </p:nvCxnSpPr>
          <p:spPr bwMode="auto">
            <a:xfrm>
              <a:off x="2797175" y="892175"/>
              <a:ext cx="0" cy="19050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45" name="AutoShape 51"/>
            <p:cNvCxnSpPr>
              <a:cxnSpLocks noChangeShapeType="1"/>
            </p:cNvCxnSpPr>
            <p:nvPr/>
          </p:nvCxnSpPr>
          <p:spPr bwMode="auto">
            <a:xfrm>
              <a:off x="1854200" y="1654175"/>
              <a:ext cx="1952625" cy="952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3346" name="AutoShape 50"/>
            <p:cNvCxnSpPr>
              <a:cxnSpLocks noChangeShapeType="1"/>
            </p:cNvCxnSpPr>
            <p:nvPr/>
          </p:nvCxnSpPr>
          <p:spPr bwMode="auto">
            <a:xfrm>
              <a:off x="1854200" y="2101850"/>
              <a:ext cx="195262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3347" name="AutoShape 49"/>
            <p:cNvCxnSpPr>
              <a:cxnSpLocks noChangeShapeType="1"/>
            </p:cNvCxnSpPr>
            <p:nvPr/>
          </p:nvCxnSpPr>
          <p:spPr bwMode="auto">
            <a:xfrm>
              <a:off x="1854200" y="2635250"/>
              <a:ext cx="195262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3348" name="AutoShape 48"/>
            <p:cNvCxnSpPr>
              <a:cxnSpLocks noChangeShapeType="1"/>
            </p:cNvCxnSpPr>
            <p:nvPr/>
          </p:nvCxnSpPr>
          <p:spPr bwMode="auto">
            <a:xfrm>
              <a:off x="1854200" y="1654175"/>
              <a:ext cx="1952625" cy="44767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3349" name="AutoShape 47"/>
            <p:cNvCxnSpPr>
              <a:cxnSpLocks noChangeShapeType="1"/>
            </p:cNvCxnSpPr>
            <p:nvPr/>
          </p:nvCxnSpPr>
          <p:spPr bwMode="auto">
            <a:xfrm>
              <a:off x="1854200" y="1654175"/>
              <a:ext cx="1952625" cy="98107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3350" name="AutoShape 46"/>
            <p:cNvCxnSpPr>
              <a:cxnSpLocks noChangeShapeType="1"/>
            </p:cNvCxnSpPr>
            <p:nvPr/>
          </p:nvCxnSpPr>
          <p:spPr bwMode="auto">
            <a:xfrm flipV="1">
              <a:off x="1854200" y="1663700"/>
              <a:ext cx="1952625" cy="4381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3351" name="AutoShape 45"/>
            <p:cNvCxnSpPr>
              <a:cxnSpLocks noChangeShapeType="1"/>
            </p:cNvCxnSpPr>
            <p:nvPr/>
          </p:nvCxnSpPr>
          <p:spPr bwMode="auto">
            <a:xfrm>
              <a:off x="1854200" y="2101850"/>
              <a:ext cx="1952625" cy="53340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3352" name="AutoShape 44"/>
            <p:cNvCxnSpPr>
              <a:cxnSpLocks noChangeShapeType="1"/>
            </p:cNvCxnSpPr>
            <p:nvPr/>
          </p:nvCxnSpPr>
          <p:spPr bwMode="auto">
            <a:xfrm flipV="1">
              <a:off x="1854200" y="1663700"/>
              <a:ext cx="1952625" cy="9715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3353" name="AutoShape 43"/>
            <p:cNvCxnSpPr>
              <a:cxnSpLocks noChangeShapeType="1"/>
            </p:cNvCxnSpPr>
            <p:nvPr/>
          </p:nvCxnSpPr>
          <p:spPr bwMode="auto">
            <a:xfrm flipV="1">
              <a:off x="1854200" y="2101850"/>
              <a:ext cx="1952625" cy="53340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3354" name="AutoShape 42"/>
            <p:cNvCxnSpPr>
              <a:cxnSpLocks noChangeShapeType="1"/>
            </p:cNvCxnSpPr>
            <p:nvPr/>
          </p:nvCxnSpPr>
          <p:spPr bwMode="auto">
            <a:xfrm>
              <a:off x="3225800" y="1196975"/>
              <a:ext cx="132397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55" name="AutoShape 41"/>
            <p:cNvCxnSpPr>
              <a:cxnSpLocks noChangeShapeType="1"/>
            </p:cNvCxnSpPr>
            <p:nvPr/>
          </p:nvCxnSpPr>
          <p:spPr bwMode="auto">
            <a:xfrm>
              <a:off x="4549775" y="1196975"/>
              <a:ext cx="0" cy="21907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56" name="AutoShape 40"/>
            <p:cNvCxnSpPr>
              <a:cxnSpLocks noChangeShapeType="1"/>
            </p:cNvCxnSpPr>
            <p:nvPr/>
          </p:nvCxnSpPr>
          <p:spPr bwMode="auto">
            <a:xfrm>
              <a:off x="4549775" y="1778000"/>
              <a:ext cx="0" cy="16192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57" name="AutoShape 39"/>
            <p:cNvCxnSpPr>
              <a:cxnSpLocks noChangeShapeType="1"/>
            </p:cNvCxnSpPr>
            <p:nvPr/>
          </p:nvCxnSpPr>
          <p:spPr bwMode="auto">
            <a:xfrm>
              <a:off x="4549775" y="2301875"/>
              <a:ext cx="0" cy="1333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58" name="AutoShape 38"/>
            <p:cNvCxnSpPr>
              <a:cxnSpLocks noChangeShapeType="1"/>
            </p:cNvCxnSpPr>
            <p:nvPr/>
          </p:nvCxnSpPr>
          <p:spPr bwMode="auto">
            <a:xfrm flipH="1">
              <a:off x="987425" y="1196975"/>
              <a:ext cx="136207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59" name="AutoShape 37"/>
            <p:cNvCxnSpPr>
              <a:cxnSpLocks noChangeShapeType="1"/>
            </p:cNvCxnSpPr>
            <p:nvPr/>
          </p:nvCxnSpPr>
          <p:spPr bwMode="auto">
            <a:xfrm>
              <a:off x="987425" y="1196975"/>
              <a:ext cx="0" cy="2857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60" name="AutoShape 36"/>
            <p:cNvCxnSpPr>
              <a:cxnSpLocks noChangeShapeType="1"/>
            </p:cNvCxnSpPr>
            <p:nvPr/>
          </p:nvCxnSpPr>
          <p:spPr bwMode="auto">
            <a:xfrm>
              <a:off x="987425" y="1844675"/>
              <a:ext cx="0" cy="9207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61" name="AutoShape 35"/>
            <p:cNvCxnSpPr>
              <a:cxnSpLocks noChangeShapeType="1"/>
            </p:cNvCxnSpPr>
            <p:nvPr/>
          </p:nvCxnSpPr>
          <p:spPr bwMode="auto">
            <a:xfrm>
              <a:off x="987425" y="2297113"/>
              <a:ext cx="0" cy="13652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62" name="AutoShape 34"/>
            <p:cNvCxnSpPr>
              <a:cxnSpLocks noChangeShapeType="1"/>
            </p:cNvCxnSpPr>
            <p:nvPr/>
          </p:nvCxnSpPr>
          <p:spPr bwMode="auto">
            <a:xfrm>
              <a:off x="-231775" y="2968625"/>
              <a:ext cx="614362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13363" name="AutoShape 33"/>
            <p:cNvCxnSpPr>
              <a:cxnSpLocks noChangeShapeType="1"/>
            </p:cNvCxnSpPr>
            <p:nvPr/>
          </p:nvCxnSpPr>
          <p:spPr bwMode="auto">
            <a:xfrm>
              <a:off x="5911850" y="2968625"/>
              <a:ext cx="0" cy="14287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13364" name="AutoShape 32"/>
            <p:cNvCxnSpPr>
              <a:cxnSpLocks noChangeShapeType="1"/>
            </p:cNvCxnSpPr>
            <p:nvPr/>
          </p:nvCxnSpPr>
          <p:spPr bwMode="auto">
            <a:xfrm flipH="1">
              <a:off x="-234950" y="4397375"/>
              <a:ext cx="6145213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13365" name="AutoShape 31"/>
            <p:cNvCxnSpPr>
              <a:cxnSpLocks noChangeShapeType="1"/>
            </p:cNvCxnSpPr>
            <p:nvPr/>
          </p:nvCxnSpPr>
          <p:spPr bwMode="auto">
            <a:xfrm>
              <a:off x="-234950" y="2968625"/>
              <a:ext cx="0" cy="14287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13366" name="AutoShape 30"/>
            <p:cNvCxnSpPr>
              <a:cxnSpLocks noChangeShapeType="1"/>
            </p:cNvCxnSpPr>
            <p:nvPr/>
          </p:nvCxnSpPr>
          <p:spPr bwMode="auto">
            <a:xfrm>
              <a:off x="987425" y="2797175"/>
              <a:ext cx="0" cy="1714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67" name="AutoShape 29"/>
            <p:cNvCxnSpPr>
              <a:cxnSpLocks noChangeShapeType="1"/>
            </p:cNvCxnSpPr>
            <p:nvPr/>
          </p:nvCxnSpPr>
          <p:spPr bwMode="auto">
            <a:xfrm>
              <a:off x="4549775" y="2797175"/>
              <a:ext cx="0" cy="1714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68" name="AutoShape 28"/>
            <p:cNvCxnSpPr>
              <a:cxnSpLocks noChangeShapeType="1"/>
            </p:cNvCxnSpPr>
            <p:nvPr/>
          </p:nvCxnSpPr>
          <p:spPr bwMode="auto">
            <a:xfrm>
              <a:off x="482600" y="3340100"/>
              <a:ext cx="0" cy="23812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69" name="AutoShape 27"/>
            <p:cNvCxnSpPr>
              <a:cxnSpLocks noChangeShapeType="1"/>
            </p:cNvCxnSpPr>
            <p:nvPr/>
          </p:nvCxnSpPr>
          <p:spPr bwMode="auto">
            <a:xfrm>
              <a:off x="1530350" y="3340100"/>
              <a:ext cx="0" cy="23812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70" name="AutoShape 26"/>
            <p:cNvCxnSpPr>
              <a:cxnSpLocks noChangeShapeType="1"/>
            </p:cNvCxnSpPr>
            <p:nvPr/>
          </p:nvCxnSpPr>
          <p:spPr bwMode="auto">
            <a:xfrm>
              <a:off x="2892425" y="3340100"/>
              <a:ext cx="0" cy="23812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71" name="AutoShape 25"/>
            <p:cNvCxnSpPr>
              <a:cxnSpLocks noChangeShapeType="1"/>
            </p:cNvCxnSpPr>
            <p:nvPr/>
          </p:nvCxnSpPr>
          <p:spPr bwMode="auto">
            <a:xfrm>
              <a:off x="4092575" y="3340100"/>
              <a:ext cx="0" cy="23812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72" name="AutoShape 24"/>
            <p:cNvCxnSpPr>
              <a:cxnSpLocks noChangeShapeType="1"/>
            </p:cNvCxnSpPr>
            <p:nvPr/>
          </p:nvCxnSpPr>
          <p:spPr bwMode="auto">
            <a:xfrm>
              <a:off x="5330825" y="3340100"/>
              <a:ext cx="0" cy="23812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73" name="AutoShape 23"/>
            <p:cNvCxnSpPr>
              <a:cxnSpLocks noChangeShapeType="1"/>
            </p:cNvCxnSpPr>
            <p:nvPr/>
          </p:nvCxnSpPr>
          <p:spPr bwMode="auto">
            <a:xfrm>
              <a:off x="987425" y="3340100"/>
              <a:ext cx="0" cy="75247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74" name="AutoShape 22"/>
            <p:cNvCxnSpPr>
              <a:cxnSpLocks noChangeShapeType="1"/>
            </p:cNvCxnSpPr>
            <p:nvPr/>
          </p:nvCxnSpPr>
          <p:spPr bwMode="auto">
            <a:xfrm>
              <a:off x="3435350" y="3340100"/>
              <a:ext cx="0" cy="75247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75" name="AutoShape 21"/>
            <p:cNvCxnSpPr>
              <a:cxnSpLocks noChangeShapeType="1"/>
            </p:cNvCxnSpPr>
            <p:nvPr/>
          </p:nvCxnSpPr>
          <p:spPr bwMode="auto">
            <a:xfrm>
              <a:off x="4692650" y="3340100"/>
              <a:ext cx="0" cy="75247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" name="AutoShape 20"/>
            <p:cNvSpPr>
              <a:spLocks noChangeArrowheads="1"/>
            </p:cNvSpPr>
            <p:nvPr/>
          </p:nvSpPr>
          <p:spPr bwMode="auto">
            <a:xfrm>
              <a:off x="2634791" y="4445122"/>
              <a:ext cx="452289" cy="172135"/>
            </a:xfrm>
            <a:prstGeom prst="downArrow">
              <a:avLst>
                <a:gd name="adj1" fmla="val 50000"/>
                <a:gd name="adj2" fmla="val 25000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000" kern="800"/>
            </a:p>
          </p:txBody>
        </p:sp>
        <p:cxnSp>
          <p:nvCxnSpPr>
            <p:cNvPr id="13377" name="AutoShape 19"/>
            <p:cNvCxnSpPr>
              <a:cxnSpLocks noChangeShapeType="1"/>
            </p:cNvCxnSpPr>
            <p:nvPr/>
          </p:nvCxnSpPr>
          <p:spPr bwMode="auto">
            <a:xfrm>
              <a:off x="-174625" y="4768850"/>
              <a:ext cx="0" cy="189547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</p:cxnSp>
        <p:cxnSp>
          <p:nvCxnSpPr>
            <p:cNvPr id="13378" name="AutoShape 18"/>
            <p:cNvCxnSpPr>
              <a:cxnSpLocks noChangeShapeType="1"/>
            </p:cNvCxnSpPr>
            <p:nvPr/>
          </p:nvCxnSpPr>
          <p:spPr bwMode="auto">
            <a:xfrm>
              <a:off x="-174625" y="6664325"/>
              <a:ext cx="602932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</p:cxnSp>
        <p:cxnSp>
          <p:nvCxnSpPr>
            <p:cNvPr id="13379" name="AutoShape 17"/>
            <p:cNvCxnSpPr>
              <a:cxnSpLocks noChangeShapeType="1"/>
            </p:cNvCxnSpPr>
            <p:nvPr/>
          </p:nvCxnSpPr>
          <p:spPr bwMode="auto">
            <a:xfrm flipV="1">
              <a:off x="5854700" y="4768850"/>
              <a:ext cx="0" cy="189547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</p:cxnSp>
        <p:cxnSp>
          <p:nvCxnSpPr>
            <p:cNvPr id="13380" name="AutoShape 16"/>
            <p:cNvCxnSpPr>
              <a:cxnSpLocks noChangeShapeType="1"/>
            </p:cNvCxnSpPr>
            <p:nvPr/>
          </p:nvCxnSpPr>
          <p:spPr bwMode="auto">
            <a:xfrm flipH="1">
              <a:off x="5330825" y="4768850"/>
              <a:ext cx="52387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</p:cxnSp>
        <p:cxnSp>
          <p:nvCxnSpPr>
            <p:cNvPr id="13381" name="AutoShape 15"/>
            <p:cNvCxnSpPr>
              <a:cxnSpLocks noChangeShapeType="1"/>
            </p:cNvCxnSpPr>
            <p:nvPr/>
          </p:nvCxnSpPr>
          <p:spPr bwMode="auto">
            <a:xfrm>
              <a:off x="644525" y="4930775"/>
              <a:ext cx="0" cy="2857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82" name="AutoShape 14"/>
            <p:cNvCxnSpPr>
              <a:cxnSpLocks noChangeShapeType="1"/>
            </p:cNvCxnSpPr>
            <p:nvPr/>
          </p:nvCxnSpPr>
          <p:spPr bwMode="auto">
            <a:xfrm>
              <a:off x="1406525" y="4930775"/>
              <a:ext cx="0" cy="107632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83" name="AutoShape 13"/>
            <p:cNvCxnSpPr>
              <a:cxnSpLocks noChangeShapeType="1"/>
            </p:cNvCxnSpPr>
            <p:nvPr/>
          </p:nvCxnSpPr>
          <p:spPr bwMode="auto">
            <a:xfrm>
              <a:off x="2349500" y="4930775"/>
              <a:ext cx="0" cy="2857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84" name="AutoShape 12"/>
            <p:cNvCxnSpPr>
              <a:cxnSpLocks noChangeShapeType="1"/>
            </p:cNvCxnSpPr>
            <p:nvPr/>
          </p:nvCxnSpPr>
          <p:spPr bwMode="auto">
            <a:xfrm>
              <a:off x="3225800" y="4930775"/>
              <a:ext cx="0" cy="107632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85" name="AutoShape 11"/>
            <p:cNvCxnSpPr>
              <a:cxnSpLocks noChangeShapeType="1"/>
            </p:cNvCxnSpPr>
            <p:nvPr/>
          </p:nvCxnSpPr>
          <p:spPr bwMode="auto">
            <a:xfrm>
              <a:off x="3883025" y="4930775"/>
              <a:ext cx="0" cy="2857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86" name="AutoShape 10"/>
            <p:cNvCxnSpPr>
              <a:cxnSpLocks noChangeShapeType="1"/>
            </p:cNvCxnSpPr>
            <p:nvPr/>
          </p:nvCxnSpPr>
          <p:spPr bwMode="auto">
            <a:xfrm>
              <a:off x="5140325" y="4930775"/>
              <a:ext cx="0" cy="2857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6" name="AutoShape 9"/>
            <p:cNvSpPr>
              <a:spLocks noChangeArrowheads="1"/>
            </p:cNvSpPr>
            <p:nvPr/>
          </p:nvSpPr>
          <p:spPr bwMode="auto">
            <a:xfrm>
              <a:off x="2578086" y="6730994"/>
              <a:ext cx="452289" cy="172134"/>
            </a:xfrm>
            <a:prstGeom prst="downArrow">
              <a:avLst>
                <a:gd name="adj1" fmla="val 50000"/>
                <a:gd name="adj2" fmla="val 25000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000" kern="800"/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>
              <a:off x="2578086" y="7302923"/>
              <a:ext cx="452289" cy="170283"/>
            </a:xfrm>
            <a:prstGeom prst="downArrow">
              <a:avLst>
                <a:gd name="adj1" fmla="val 50000"/>
                <a:gd name="adj2" fmla="val 25000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000" kern="800"/>
            </a:p>
          </p:txBody>
        </p:sp>
        <p:cxnSp>
          <p:nvCxnSpPr>
            <p:cNvPr id="13389" name="AutoShape 7"/>
            <p:cNvCxnSpPr>
              <a:cxnSpLocks noChangeShapeType="1"/>
            </p:cNvCxnSpPr>
            <p:nvPr/>
          </p:nvCxnSpPr>
          <p:spPr bwMode="auto">
            <a:xfrm flipH="1">
              <a:off x="-393700" y="7740650"/>
              <a:ext cx="1428750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90" name="AutoShape 6"/>
            <p:cNvCxnSpPr>
              <a:cxnSpLocks noChangeShapeType="1"/>
            </p:cNvCxnSpPr>
            <p:nvPr/>
          </p:nvCxnSpPr>
          <p:spPr bwMode="auto">
            <a:xfrm flipV="1">
              <a:off x="-428625" y="642938"/>
              <a:ext cx="0" cy="708660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91" name="AutoShape 5"/>
            <p:cNvCxnSpPr>
              <a:cxnSpLocks noChangeShapeType="1"/>
            </p:cNvCxnSpPr>
            <p:nvPr/>
          </p:nvCxnSpPr>
          <p:spPr bwMode="auto">
            <a:xfrm>
              <a:off x="-393700" y="654050"/>
              <a:ext cx="96202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3392" name="AutoShape 4"/>
            <p:cNvCxnSpPr>
              <a:cxnSpLocks noChangeShapeType="1"/>
            </p:cNvCxnSpPr>
            <p:nvPr/>
          </p:nvCxnSpPr>
          <p:spPr bwMode="auto">
            <a:xfrm>
              <a:off x="5073650" y="654050"/>
              <a:ext cx="933450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93" name="AutoShape 3"/>
            <p:cNvCxnSpPr>
              <a:cxnSpLocks noChangeShapeType="1"/>
            </p:cNvCxnSpPr>
            <p:nvPr/>
          </p:nvCxnSpPr>
          <p:spPr bwMode="auto">
            <a:xfrm>
              <a:off x="6007100" y="654050"/>
              <a:ext cx="65088" cy="7132638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94" name="AutoShape 2"/>
            <p:cNvCxnSpPr>
              <a:cxnSpLocks noChangeShapeType="1"/>
            </p:cNvCxnSpPr>
            <p:nvPr/>
          </p:nvCxnSpPr>
          <p:spPr bwMode="auto">
            <a:xfrm flipH="1">
              <a:off x="4549775" y="7740650"/>
              <a:ext cx="151447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8" name="Text Box 1"/>
            <p:cNvSpPr txBox="1">
              <a:spLocks noChangeArrowheads="1"/>
            </p:cNvSpPr>
            <p:nvPr/>
          </p:nvSpPr>
          <p:spPr bwMode="auto">
            <a:xfrm>
              <a:off x="4249530" y="6053561"/>
              <a:ext cx="1505380" cy="52380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36000" bIns="36000"/>
            <a:lstStyle/>
            <a:p>
              <a:pPr algn="ctr" eaLnBrk="0" hangingPunct="0">
                <a:lnSpc>
                  <a:spcPts val="1000"/>
                </a:lnSpc>
                <a:defRPr/>
              </a:pPr>
              <a:r>
                <a:rPr lang="ru-RU" sz="1000" b="1" kern="800" dirty="0">
                  <a:cs typeface="Times New Roman" pitchFamily="18" charset="0"/>
                </a:rPr>
                <a:t>УСЛОВИЯ И</a:t>
              </a:r>
              <a:endParaRPr lang="ru-RU" sz="1000" b="1" kern="800" dirty="0"/>
            </a:p>
            <a:p>
              <a:pPr algn="ctr" eaLnBrk="0" hangingPunct="0">
                <a:lnSpc>
                  <a:spcPts val="1000"/>
                </a:lnSpc>
                <a:defRPr/>
              </a:pPr>
              <a:r>
                <a:rPr lang="ru-RU" sz="1000" b="1" kern="800" dirty="0">
                  <a:cs typeface="Times New Roman" pitchFamily="18" charset="0"/>
                </a:rPr>
                <a:t>РЕАЛИЗАЦИЯ ППМС-СОПРОВОЖДЕНИЯ</a:t>
              </a:r>
              <a:endParaRPr lang="ru-RU" sz="1000" b="1" kern="800" dirty="0"/>
            </a:p>
          </p:txBody>
        </p:sp>
      </p:grpSp>
      <p:sp>
        <p:nvSpPr>
          <p:cNvPr id="13315" name="Rectangle 80"/>
          <p:cNvSpPr>
            <a:spLocks noChangeArrowheads="1"/>
          </p:cNvSpPr>
          <p:nvPr/>
        </p:nvSpPr>
        <p:spPr bwMode="auto">
          <a:xfrm>
            <a:off x="1571604" y="0"/>
            <a:ext cx="664373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СТРУКТУРА СИСТЕМЫ ОЦЕНКИ КАЧЕСТВА ОБУЧЕНИЯ В УСЛОВИЯХ  ГБОУ СО ЦПМСС «Эхо»</a:t>
            </a:r>
            <a:endPara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0" hangingPunct="0"/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85786" y="357166"/>
            <a:ext cx="800105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1. Факторы, влияющие на организацию деятельности в предметной области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Нормативно-правовая база – федеральные \ муниципальные  законы, подзаконные акты; локальные акты образовательной организации.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Экономические факторы – в т.ч. консолидированный бюджет организации.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Социальные факторы – рассматриваются как средство ориентировки пользователя в рамках системы.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Политические факторы – политика в области качества, утвержденная руководством образовательной организации(ОО).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857224" y="642918"/>
            <a:ext cx="7786742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2. Субъекты образовательного процесса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Обучающиеся, сопровождаемые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Педагоги, специалисты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Администрация образовательной организации (учреждения)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Муниципальные органы управления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Федер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альные органы управления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857224" y="357166"/>
            <a:ext cx="778674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3. Условия функционирования образовательной организации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Востребованность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Управляемость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Мобильность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Ресурсоёмкость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4643438" y="1428736"/>
            <a:ext cx="785818" cy="4572032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6446" y="3749457"/>
            <a:ext cx="31432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НЕОБХОДИМОСТЬ</a:t>
            </a:r>
          </a:p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СООТВЕТСТВОВАТЬ</a:t>
            </a:r>
          </a:p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СОВРЕМЕННЫМ</a:t>
            </a:r>
          </a:p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ТРЕБОВАНИЯМ </a:t>
            </a:r>
          </a:p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ОБЩЕСТВА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4282" y="302359"/>
            <a:ext cx="892971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4. Технологии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Начальное  образование – в соответствии с Законом об образовании и требованиями ФГОС.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Основное общее образование – учебная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про-грамма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соответствующая требованиям ФГОС.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Среднее (полное) общее образование - учебная программа, соответствующая требованиям ФГОС.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32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ea typeface="Calibri" pitchFamily="34" charset="0"/>
                <a:cs typeface="Times New Roman" pitchFamily="18" charset="0"/>
              </a:rPr>
              <a:t>Дополнительное образование - в соответствии с ФЗ «Об образовании в Российской Федерации» (от 29.12.2012 № 273-ФЗ).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3E2FE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3E2FE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847</Words>
  <Application>Microsoft Office PowerPoint</Application>
  <PresentationFormat>Экран (4:3)</PresentationFormat>
  <Paragraphs>242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Структурно-функциональная модель системы оценки качества деятельности  ГБОУ СО «ЦПМСС «Эхо»  (РАЗВИТИЕ СИСТЕМЫ  УПРАВЛЕНИЯ КАЧЕСТВОМ ДЕЯТЕЛЬНОСТИ ЦЕНТРА)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МОДУЛЬ «ВНЕУРОЧНАЯ ДЕЯТЕЛЬНОСТЬ»  В УСЛОВИЯХ ГБОУ СО ЦПМСС «ЭХО»</dc:title>
  <dc:creator>Sirle</dc:creator>
  <cp:lastModifiedBy>Sony</cp:lastModifiedBy>
  <cp:revision>63</cp:revision>
  <dcterms:created xsi:type="dcterms:W3CDTF">2014-03-23T07:56:16Z</dcterms:created>
  <dcterms:modified xsi:type="dcterms:W3CDTF">2015-10-07T16:39:52Z</dcterms:modified>
</cp:coreProperties>
</file>