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80" r:id="rId3"/>
    <p:sldId id="284" r:id="rId4"/>
    <p:sldId id="285" r:id="rId5"/>
    <p:sldId id="290" r:id="rId6"/>
    <p:sldId id="286" r:id="rId7"/>
    <p:sldId id="289" r:id="rId8"/>
    <p:sldId id="288" r:id="rId9"/>
    <p:sldId id="287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1CC65"/>
    <a:srgbClr val="EEC040"/>
    <a:srgbClr val="D7A413"/>
    <a:srgbClr val="E7C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29" autoAdjust="0"/>
  </p:normalViewPr>
  <p:slideViewPr>
    <p:cSldViewPr>
      <p:cViewPr>
        <p:scale>
          <a:sx n="67" d="100"/>
          <a:sy n="67" d="100"/>
        </p:scale>
        <p:origin x="-768" y="-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B6E3C-455C-4933-8AED-44114EC9B0DE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FD7EB-C426-4756-9F8E-A3017EAAE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106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25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794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D7EB-C426-4756-9F8E-A3017EAAE543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67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D9741-DBAC-427A-8C32-8DAAA71A1B62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0EF08-EEF4-42EC-AA72-B8216DBEE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Мои документы\Эхо 2013\дети эхо 2013\шапка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768" y="260648"/>
            <a:ext cx="8748464" cy="1440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718874"/>
            <a:ext cx="5336640" cy="1662454"/>
          </a:xfrm>
        </p:spPr>
        <p:txBody>
          <a:bodyPr>
            <a:normAutofit/>
          </a:bodyPr>
          <a:lstStyle/>
          <a:p>
            <a:pPr algn="r"/>
            <a:r>
              <a:rPr lang="ru-RU" sz="16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А.В. </a:t>
            </a:r>
            <a:r>
              <a:rPr lang="ru-RU" sz="1600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Кривихина</a:t>
            </a:r>
            <a:r>
              <a:rPr lang="ru-RU" sz="16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r"/>
            <a:r>
              <a:rPr lang="ru-RU" sz="16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ГБОУ СО ЦПМСС «Эхо»</a:t>
            </a:r>
            <a:endParaRPr lang="ru-RU" sz="16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7554" y="5786454"/>
            <a:ext cx="2158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9 октября 2015г.</a:t>
            </a:r>
          </a:p>
          <a:p>
            <a:pPr algn="ctr"/>
            <a:r>
              <a:rPr lang="ru-RU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Екатеринбург</a:t>
            </a:r>
            <a:endParaRPr lang="ru-RU" b="1" i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46449"/>
            <a:ext cx="7772400" cy="209066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Организационная структура мониторинга качества образования детей с ОВЗ в соответствии с требованиями ФГОС НОО ОВЗ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Показатели и индикаторы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1560" y="980728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уровень качества коррекционной работы для обучающихся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 соответствие показателей качества результатов обучения и воспитания нормативным требованиям и запросам потребителей образовательных услуг.</a:t>
            </a:r>
          </a:p>
        </p:txBody>
      </p:sp>
    </p:spTree>
    <p:extLst>
      <p:ext uri="{BB962C8B-B14F-4D97-AF65-F5344CB8AC3E}">
        <p14:creationId xmlns:p14="http://schemas.microsoft.com/office/powerpoint/2010/main" val="5764575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Показатели и индикаторы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3568" y="91312"/>
            <a:ext cx="813690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Показателей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и индикаторов ресурсного обеспечения и условий реализации ФГОС НОО ОВЗ </a:t>
            </a:r>
          </a:p>
          <a:p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уровень развития материально-технической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базы; 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обеспеченность участников образовательных отношений учебно-методическими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материалам;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кадровое обеспечение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37489148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3568" y="91312"/>
            <a:ext cx="81369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Мониторинг 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качества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эффективности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реализации социально-педагогических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задач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Формирование    способности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реализации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гражданских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прав   и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гражданского долга</a:t>
            </a:r>
          </a:p>
          <a:p>
            <a:pPr marL="514350" indent="-514350">
              <a:buFont typeface="+mj-lt"/>
              <a:buAutoNum type="arabicPeriod"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37339"/>
              </p:ext>
            </p:extLst>
          </p:nvPr>
        </p:nvGraphicFramePr>
        <p:xfrm>
          <a:off x="963828" y="2780928"/>
          <a:ext cx="7416824" cy="294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396"/>
                <a:gridCol w="1792428"/>
              </a:tblGrid>
              <a:tr h="41212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Требования к деятельности педагога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ОДП</a:t>
                      </a:r>
                      <a:endParaRPr lang="ru-RU" sz="2000" dirty="0"/>
                    </a:p>
                  </a:txBody>
                  <a:tcPr/>
                </a:tc>
              </a:tr>
              <a:tr h="41212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Реализация принципов обучения: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индивидуализации и дифференциации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err="1" smtClean="0"/>
                        <a:t>проблематизации</a:t>
                      </a: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err="1" smtClean="0"/>
                        <a:t>диалогизации</a:t>
                      </a:r>
                      <a:r>
                        <a:rPr lang="ru-RU" sz="2000" dirty="0" smtClean="0"/>
                        <a:t> и персонификации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научности и доступности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систематичности и последовательности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направленности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на комплексное решение          </a:t>
                      </a:r>
                    </a:p>
                    <a:p>
                      <a:r>
                        <a:rPr lang="ru-RU" sz="2000" dirty="0" smtClean="0"/>
                        <a:t>     задач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7294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293662"/>
              </p:ext>
            </p:extLst>
          </p:nvPr>
        </p:nvGraphicFramePr>
        <p:xfrm>
          <a:off x="809287" y="1935480"/>
          <a:ext cx="7848873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9"/>
                <a:gridCol w="1440160"/>
                <a:gridCol w="1296144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Требования к деятельности обучающегося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ОДО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организованность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сознательная дисциплина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самостоятельность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ответственность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мотивация к обучению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удовлетворённость результатами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692696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1. Формирование    </a:t>
            </a:r>
            <a:r>
              <a:rPr lang="ru-RU" sz="2000" b="1" dirty="0"/>
              <a:t>способности реализации гражданских   прав   и   гражданского долга</a:t>
            </a:r>
          </a:p>
        </p:txBody>
      </p:sp>
    </p:spTree>
    <p:extLst>
      <p:ext uri="{BB962C8B-B14F-4D97-AF65-F5344CB8AC3E}">
        <p14:creationId xmlns:p14="http://schemas.microsoft.com/office/powerpoint/2010/main" val="36549674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426079"/>
              </p:ext>
            </p:extLst>
          </p:nvPr>
        </p:nvGraphicFramePr>
        <p:xfrm>
          <a:off x="738188" y="836712"/>
          <a:ext cx="8280920" cy="497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0938"/>
                <a:gridCol w="1819982"/>
              </a:tblGrid>
              <a:tr h="64846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Требования к деятельности педагога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ОДП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создание комфортного эмоционально-психологического микроклимата;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предупреждение утомления;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чередование разнообразных </a:t>
                      </a:r>
                      <a:r>
                        <a:rPr lang="ru-RU" sz="2000" smtClean="0"/>
                        <a:t>видов деятельности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соответствие содержания занятия возрастным и психологическим особенностям обучающихся;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соответствие  интенсивности   и  продолжительности   занятия  возрастным   и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психологическим особенностям обучающихся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38" y="21367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2. Формирование  </a:t>
            </a:r>
            <a:r>
              <a:rPr lang="ru-RU" sz="2400" b="1" dirty="0"/>
              <a:t>культуры </a:t>
            </a:r>
            <a:r>
              <a:rPr lang="ru-RU" sz="2400" b="1" dirty="0" err="1"/>
              <a:t>здоровьесбережения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1802469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169385"/>
              </p:ext>
            </p:extLst>
          </p:nvPr>
        </p:nvGraphicFramePr>
        <p:xfrm>
          <a:off x="899592" y="624840"/>
          <a:ext cx="7848873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855"/>
                <a:gridCol w="1152128"/>
                <a:gridCol w="1191890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Требования к деятельности обучающегося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63064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выполнение правил техники безопасности;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соблюдение    санитарно-гигиенических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требований;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аккуратность;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соблюдение правильной рабочей позы;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соблюдение режима «нагрузка - пауза»;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err="1" smtClean="0"/>
                        <a:t>мотивированность</a:t>
                      </a:r>
                      <a:r>
                        <a:rPr lang="ru-RU" sz="2000" dirty="0" smtClean="0"/>
                        <a:t> использования </a:t>
                      </a:r>
                      <a:r>
                        <a:rPr lang="ru-RU" sz="2000" dirty="0" err="1" smtClean="0"/>
                        <a:t>звуко</a:t>
                      </a:r>
                      <a:r>
                        <a:rPr lang="ru-RU" sz="2000" dirty="0" smtClean="0"/>
                        <a:t>-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     усиливающей аппаратуры</a:t>
                      </a:r>
                      <a:r>
                        <a:rPr lang="ru-RU" sz="2000" baseline="0" dirty="0" smtClean="0"/>
                        <a:t>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baseline="0" dirty="0" smtClean="0"/>
                        <a:t>     индивидуального </a:t>
                      </a:r>
                      <a:r>
                        <a:rPr lang="ru-RU" sz="2000" dirty="0" smtClean="0"/>
                        <a:t>и коллективного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     пользования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38" y="793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2. Формирование  </a:t>
            </a:r>
            <a:r>
              <a:rPr lang="ru-RU" sz="2400" b="1" dirty="0"/>
              <a:t>культуры </a:t>
            </a:r>
            <a:r>
              <a:rPr lang="ru-RU" sz="2400" b="1" dirty="0" err="1"/>
              <a:t>здоровьесбережения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19925868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521879"/>
              </p:ext>
            </p:extLst>
          </p:nvPr>
        </p:nvGraphicFramePr>
        <p:xfrm>
          <a:off x="867346" y="797044"/>
          <a:ext cx="7704856" cy="525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/>
                <a:gridCol w="115212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Требования к деятельности педагога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ОДП</a:t>
                      </a:r>
                      <a:endParaRPr lang="ru-RU" sz="2400" dirty="0"/>
                    </a:p>
                  </a:txBody>
                  <a:tcPr/>
                </a:tc>
              </a:tr>
              <a:tr h="366406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организация активных форм взаимодействия обучающихся друг с другом и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педагогом  (дискуссии,  конкурсы,  игры-драматизации,  инсценировки,  тренинги,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игровые ситуации и др.);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речевая компетентность;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формирование произносительной стороны речи на основе развития' речевого слуха;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развитие устной речи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38" y="19373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3.Формирование    коммуникативной культуры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395648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454169"/>
              </p:ext>
            </p:extLst>
          </p:nvPr>
        </p:nvGraphicFramePr>
        <p:xfrm>
          <a:off x="828812" y="874792"/>
          <a:ext cx="7848873" cy="510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1008112"/>
                <a:gridCol w="1080121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Требования к деятельности обучающегося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ИО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440737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культура взаимоотношений;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грамотность речи, внятность речи;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владение различными формами речи;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сотрудничество;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общительность;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организаторские качества;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коммуникативная активность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38" y="1886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3.Формирование    коммуникативной 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373447727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804803"/>
              </p:ext>
            </p:extLst>
          </p:nvPr>
        </p:nvGraphicFramePr>
        <p:xfrm>
          <a:off x="1335398" y="1196752"/>
          <a:ext cx="6768752" cy="3748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1008112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Требования к деятельности обучающегося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ОДП</a:t>
                      </a:r>
                      <a:endParaRPr lang="ru-RU" sz="2000" dirty="0"/>
                    </a:p>
                  </a:txBody>
                  <a:tcPr/>
                </a:tc>
              </a:tr>
              <a:tr h="324459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1" dirty="0" smtClean="0"/>
                        <a:t>организация поисковой деятельности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b="1" dirty="0" smtClean="0"/>
                        <a:t>    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обучающихся: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-	решение проблемных задач и ситуаций;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-	исследовательские творческие задания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-	мозговой штурм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000" dirty="0" smtClean="0"/>
                        <a:t>         поиск противоречий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b="1" dirty="0" smtClean="0"/>
                        <a:t>общая эрудиция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48802" y="395407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4. Формирование интеллектуальной </a:t>
            </a:r>
            <a:r>
              <a:rPr lang="ru-RU" sz="2400" b="1" dirty="0"/>
              <a:t>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205764934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825582"/>
              </p:ext>
            </p:extLst>
          </p:nvPr>
        </p:nvGraphicFramePr>
        <p:xfrm>
          <a:off x="828812" y="776064"/>
          <a:ext cx="7848873" cy="4930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436"/>
                <a:gridCol w="936104"/>
                <a:gridCol w="937333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Требования к деятельности обучающегося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ИО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422943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	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          внимание;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познавательный интерес;                           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творческая активность;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самостоятельность суждений;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выбор и работа с альтернативой;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аргументированность выводов;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логичность и </a:t>
                      </a:r>
                      <a:r>
                        <a:rPr lang="ru-RU" sz="2000" dirty="0" err="1" smtClean="0"/>
                        <a:t>аналитичность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мышления;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инициативность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38" y="1886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4. Формирование интеллектуальной 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31225670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540" y="11663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методы</a:t>
              </a:r>
              <a:endPara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67544" y="337116"/>
            <a:ext cx="8496944" cy="5734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50000"/>
              </a:lnSpc>
              <a:spcBef>
                <a:spcPts val="95"/>
              </a:spcBef>
              <a:spcAft>
                <a:spcPts val="0"/>
              </a:spcAft>
              <a:tabLst>
                <a:tab pos="900430" algn="l"/>
              </a:tabLst>
            </a:pPr>
            <a:r>
              <a:rPr lang="ru-RU" sz="2400" b="1" dirty="0">
                <a:latin typeface="Arial" pitchFamily="34" charset="0"/>
                <a:ea typeface="Times New Roman"/>
                <a:cs typeface="Arial" pitchFamily="34" charset="0"/>
              </a:rPr>
              <a:t>Основные методы сбора информации</a:t>
            </a:r>
            <a:r>
              <a:rPr lang="ru-RU" sz="2400" b="1" dirty="0" smtClean="0">
                <a:latin typeface="Arial" pitchFamily="34" charset="0"/>
                <a:ea typeface="Times New Roman"/>
                <a:cs typeface="Arial" pitchFamily="34" charset="0"/>
              </a:rPr>
              <a:t>:</a:t>
            </a:r>
          </a:p>
          <a:p>
            <a:pPr lvl="1" algn="ctr">
              <a:lnSpc>
                <a:spcPct val="150000"/>
              </a:lnSpc>
              <a:spcBef>
                <a:spcPts val="95"/>
              </a:spcBef>
              <a:spcAft>
                <a:spcPts val="0"/>
              </a:spcAft>
              <a:tabLst>
                <a:tab pos="900430" algn="l"/>
              </a:tabLst>
            </a:pPr>
            <a:endParaRPr lang="ru-RU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257300" lvl="2" indent="-342900" algn="just">
              <a:spcBef>
                <a:spcPts val="95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0260" algn="l"/>
              </a:tabLst>
            </a:pP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статистические исследования образовательного процесса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,</a:t>
            </a:r>
          </a:p>
          <a:p>
            <a:pPr marL="1257300" lvl="2" indent="-342900" algn="just">
              <a:spcBef>
                <a:spcPts val="95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0260" algn="l"/>
              </a:tabLst>
            </a:pPr>
            <a:endParaRPr lang="ru-RU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95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0260" algn="l"/>
              </a:tabLst>
            </a:pP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экспертные опросы, ранжирование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;</a:t>
            </a:r>
          </a:p>
          <a:p>
            <a:pPr marL="1257300" lvl="2" indent="-342900" algn="just">
              <a:lnSpc>
                <a:spcPct val="150000"/>
              </a:lnSpc>
              <a:spcBef>
                <a:spcPts val="95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0260" algn="l"/>
              </a:tabLst>
            </a:pPr>
            <a:endParaRPr lang="ru-RU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257300" lvl="2" indent="-342900" algn="just">
              <a:spcBef>
                <a:spcPts val="95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0260" algn="l"/>
              </a:tabLst>
            </a:pP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опросы (тестирование, анкетирование) педагогического и административного состава, обучаемых, опросы населения</a:t>
            </a:r>
            <a:r>
              <a:rPr lang="ru-RU" sz="2400" dirty="0" smtClean="0">
                <a:latin typeface="Arial" pitchFamily="34" charset="0"/>
                <a:ea typeface="Times New Roman"/>
                <a:cs typeface="Arial" pitchFamily="34" charset="0"/>
              </a:rPr>
              <a:t>;</a:t>
            </a:r>
          </a:p>
          <a:p>
            <a:pPr marL="1257300" lvl="2" indent="-342900" algn="just">
              <a:spcBef>
                <a:spcPts val="95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0260" algn="l"/>
              </a:tabLst>
            </a:pPr>
            <a:endParaRPr lang="ru-RU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257300" lvl="2" indent="-342900" algn="just">
              <a:spcBef>
                <a:spcPts val="95"/>
              </a:spcBef>
              <a:spcAft>
                <a:spcPts val="0"/>
              </a:spcAft>
              <a:buFont typeface="Arial" pitchFamily="34" charset="0"/>
              <a:buChar char="•"/>
              <a:tabLst>
                <a:tab pos="810260" algn="l"/>
              </a:tabLst>
            </a:pPr>
            <a:r>
              <a:rPr lang="ru-RU" sz="2400" dirty="0">
                <a:latin typeface="Arial" pitchFamily="34" charset="0"/>
                <a:ea typeface="Times New Roman"/>
                <a:cs typeface="Arial" pitchFamily="34" charset="0"/>
              </a:rPr>
              <a:t>проведение контрольных и других квалификационных работ.</a:t>
            </a:r>
            <a:endParaRPr lang="ru-RU" sz="2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17038"/>
              </p:ext>
            </p:extLst>
          </p:nvPr>
        </p:nvGraphicFramePr>
        <p:xfrm>
          <a:off x="1264004" y="1628800"/>
          <a:ext cx="6911540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436"/>
                <a:gridCol w="936104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Требования к деятельности педагога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ОДП</a:t>
                      </a:r>
                      <a:endParaRPr lang="ru-RU" sz="2000" dirty="0"/>
                    </a:p>
                  </a:txBody>
                  <a:tcPr/>
                </a:tc>
              </a:tr>
              <a:tr h="1656184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	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 Привлечение социального опыта обучающихся (связь с жизнью,  практикой, предполагаемой профессией)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82762" y="64910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5. Формирование политехнической </a:t>
            </a:r>
            <a:r>
              <a:rPr lang="ru-RU" sz="2400" b="1" dirty="0"/>
              <a:t>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246386962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896447"/>
              </p:ext>
            </p:extLst>
          </p:nvPr>
        </p:nvGraphicFramePr>
        <p:xfrm>
          <a:off x="971600" y="2066528"/>
          <a:ext cx="7848873" cy="27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436"/>
                <a:gridCol w="936104"/>
                <a:gridCol w="937333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Требования к деятельности обучающегося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ИО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2023904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	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культура труда;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работоспособность;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предприимчивость;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	добросовестность;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38" y="83671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5. Формирование политехнической 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11372992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814907"/>
              </p:ext>
            </p:extLst>
          </p:nvPr>
        </p:nvGraphicFramePr>
        <p:xfrm>
          <a:off x="805572" y="1484784"/>
          <a:ext cx="7847727" cy="4222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4825"/>
                <a:gridCol w="1062902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Требования к деятельности педагога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ОДП</a:t>
                      </a:r>
                      <a:endParaRPr lang="ru-RU" sz="2000" dirty="0"/>
                    </a:p>
                  </a:txBody>
                  <a:tcPr/>
                </a:tc>
              </a:tr>
              <a:tr h="2023904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организация  занятия  как  гуманного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err="1" smtClean="0"/>
                        <a:t>взаимо</a:t>
                      </a:r>
                      <a:r>
                        <a:rPr lang="ru-RU" sz="2000" dirty="0" smtClean="0"/>
                        <a:t>-действия между педагогом и обучающимися  и между самими обучающимися;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endParaRPr lang="ru-RU" sz="20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введение   психолого-педагогических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приёмов    </a:t>
                      </a:r>
                      <a:r>
                        <a:rPr lang="ru-RU" sz="2000" dirty="0" err="1" smtClean="0"/>
                        <a:t>эмо-ционального</a:t>
                      </a:r>
                      <a:r>
                        <a:rPr lang="ru-RU" sz="2000" dirty="0" smtClean="0"/>
                        <a:t>    воздействия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образов (народных героев, исторических,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литературных,     религиозных     деятелей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науки, искусства, культуры, личности самого педагога), как примеров жизни, труда,   поведения,   направляющих   процесс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развития личности обучающегося.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05572" y="446971"/>
            <a:ext cx="8025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6. Формирование социально-значимых </a:t>
            </a:r>
            <a:r>
              <a:rPr lang="ru-RU" sz="2000" b="1" dirty="0"/>
              <a:t>ценностно-целевых ориентиров</a:t>
            </a:r>
          </a:p>
        </p:txBody>
      </p:sp>
    </p:spTree>
    <p:extLst>
      <p:ext uri="{BB962C8B-B14F-4D97-AF65-F5344CB8AC3E}">
        <p14:creationId xmlns:p14="http://schemas.microsoft.com/office/powerpoint/2010/main" val="8818425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-29696"/>
            <a:ext cx="9144000" cy="6947158"/>
            <a:chOff x="0" y="54858"/>
            <a:chExt cx="9144000" cy="6947158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54858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780006"/>
              </p:ext>
            </p:extLst>
          </p:nvPr>
        </p:nvGraphicFramePr>
        <p:xfrm>
          <a:off x="971600" y="2066528"/>
          <a:ext cx="7848873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5436"/>
                <a:gridCol w="936104"/>
                <a:gridCol w="937333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Требования к деятельности обучающегося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ОДО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ИО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2023904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2000" dirty="0" smtClean="0"/>
                        <a:t>	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эмоциональная отзывчивость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терпимость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вежливость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взаимопомощь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искренность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доверие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2000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38" y="836712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</a:rPr>
              <a:t>6. Формирование социально-значимых ценностно-целевых ориентиров</a:t>
            </a:r>
            <a:endParaRPr lang="ru-RU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7153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780" y="-797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7002016"/>
            <a:chOff x="0" y="0"/>
            <a:chExt cx="9144000" cy="7002016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237312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Качество и эффективность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71292" y="83671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х1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+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х2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КЭРСПЗ=-----------	X 100% =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24</a:t>
            </a:r>
          </a:p>
          <a:p>
            <a:pPr algn="ctr"/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85% и более – «отлично»;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75% - 84,9% - «хорошо»;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65% - 74,9% - «удовлетворительно»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63343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4988" y="-14878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Tx/>
              <a:buAutoNum type="romanUcPeriod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        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0"/>
            <a:ext cx="9724668" cy="6858000"/>
            <a:chOff x="-70194" y="148420"/>
            <a:chExt cx="9724668" cy="6858000"/>
          </a:xfrm>
        </p:grpSpPr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-70194" y="14842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4" name="Заголовок 1"/>
            <p:cNvSpPr txBox="1">
              <a:spLocks/>
            </p:cNvSpPr>
            <p:nvPr/>
          </p:nvSpPr>
          <p:spPr>
            <a:xfrm>
              <a:off x="510474" y="624171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9" name="Picture 2" descr="C:\Мои документы\Эхо 2013\дети эхо 2013\шапка.t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3762" y="0"/>
            <a:ext cx="9082216" cy="140444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15616" y="1412776"/>
            <a:ext cx="80283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330" y="1212720"/>
            <a:ext cx="8624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БЛАГОДАРЮ  </a:t>
            </a:r>
            <a:r>
              <a:rPr lang="ru-RU" sz="24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СОВМЕСТНУЮ РАБОТУ!</a:t>
            </a:r>
          </a:p>
          <a:p>
            <a:pPr algn="ctr"/>
            <a:endParaRPr lang="ru-RU" sz="2400" b="1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44" y="2103408"/>
            <a:ext cx="8881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0" lvl="3" indent="-342900" algn="just">
              <a:buFont typeface="Wingdings" pitchFamily="2" charset="2"/>
              <a:buChar char="§"/>
            </a:pPr>
            <a:endParaRPr lang="ru-RU" sz="20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 rot="10800000" flipV="1">
            <a:off x="683568" y="1843663"/>
            <a:ext cx="3929063" cy="2214563"/>
          </a:xfrm>
          <a:prstGeom prst="wedgeRoundRectCallout">
            <a:avLst>
              <a:gd name="adj1" fmla="val -94772"/>
              <a:gd name="adj2" fmla="val 5910"/>
              <a:gd name="adj3" fmla="val 16667"/>
            </a:avLst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b="1" kern="0" dirty="0">
                <a:solidFill>
                  <a:prstClr val="black"/>
                </a:solidFill>
                <a:latin typeface="Calibri"/>
              </a:rPr>
              <a:t>Меня зовут МИШУТКА, </a:t>
            </a:r>
            <a:endParaRPr lang="en-US" b="1" kern="0" dirty="0">
              <a:solidFill>
                <a:prstClr val="black"/>
              </a:solidFill>
              <a:latin typeface="Calibri"/>
            </a:endParaRPr>
          </a:p>
          <a:p>
            <a:pPr algn="ctr">
              <a:defRPr/>
            </a:pPr>
            <a:r>
              <a:rPr lang="ru-RU" b="1" kern="0" dirty="0">
                <a:solidFill>
                  <a:prstClr val="black"/>
                </a:solidFill>
                <a:latin typeface="Calibri"/>
              </a:rPr>
              <a:t>я живу на сайте</a:t>
            </a:r>
          </a:p>
          <a:p>
            <a:pPr algn="ctr">
              <a:defRPr/>
            </a:pPr>
            <a:r>
              <a:rPr lang="en-US" b="1" kern="0" dirty="0">
                <a:solidFill>
                  <a:prstClr val="black"/>
                </a:solidFill>
                <a:latin typeface="Calibri"/>
              </a:rPr>
              <a:t>http://</a:t>
            </a:r>
            <a:r>
              <a:rPr lang="en-US" b="1" kern="0" dirty="0" smtClean="0">
                <a:solidFill>
                  <a:prstClr val="black"/>
                </a:solidFill>
                <a:latin typeface="Calibri"/>
              </a:rPr>
              <a:t>www.</a:t>
            </a:r>
            <a:r>
              <a:rPr lang="ru-RU" sz="2400" b="1" kern="0" dirty="0" err="1" smtClean="0">
                <a:solidFill>
                  <a:prstClr val="black"/>
                </a:solidFill>
                <a:latin typeface="Calibri"/>
              </a:rPr>
              <a:t>центрэхо.рф</a:t>
            </a:r>
            <a:r>
              <a:rPr lang="ru-RU" sz="2400" b="1" kern="0" dirty="0" smtClean="0">
                <a:solidFill>
                  <a:prstClr val="black"/>
                </a:solidFill>
                <a:latin typeface="Calibri"/>
              </a:rPr>
              <a:t> </a:t>
            </a:r>
            <a:endParaRPr lang="ru-RU" sz="2400" b="1" kern="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2" name="Picture 2" descr="D:\Мои документы\Begemot\SAIT\Эхо\bea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1625113"/>
            <a:ext cx="2646363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35679" y="4221088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620089, г Екатеринбург,</a:t>
            </a:r>
          </a:p>
          <a:p>
            <a:r>
              <a:rPr lang="ru-RU" sz="2000" b="1" dirty="0" err="1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Ул.Белинского</a:t>
            </a:r>
            <a:r>
              <a:rPr lang="ru-RU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163</a:t>
            </a:r>
          </a:p>
          <a:p>
            <a:endParaRPr lang="ru-RU" sz="2000" b="1" dirty="0">
              <a:solidFill>
                <a:prstClr val="blac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Тел./факс 8 (343) 257-37-68</a:t>
            </a:r>
          </a:p>
          <a:p>
            <a:r>
              <a:rPr lang="ru-RU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</a:t>
            </a:r>
            <a:r>
              <a:rPr lang="ru-RU" sz="2000" b="1" dirty="0" err="1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mail</a:t>
            </a:r>
            <a:r>
              <a:rPr lang="ru-RU" sz="2000" b="1" dirty="0">
                <a:solidFill>
                  <a:prstClr val="blac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centrecho@mail.ru</a:t>
            </a:r>
          </a:p>
        </p:txBody>
      </p:sp>
    </p:spTree>
    <p:extLst>
      <p:ext uri="{BB962C8B-B14F-4D97-AF65-F5344CB8AC3E}">
        <p14:creationId xmlns:p14="http://schemas.microsoft.com/office/powerpoint/2010/main" val="7827742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540" y="11663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цели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5576" y="404664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Цели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мониторинга 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регулярное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получение и обработка информации о ходе реализации ФГОС НОО ОВЗ в Центре «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Эхо»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комплексное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динамическое отслеживание результатов образовательной деятельности в соответствии с требованиями ФГОС НОО ОВЗ.</a:t>
            </a:r>
          </a:p>
        </p:txBody>
      </p:sp>
    </p:spTree>
    <p:extLst>
      <p:ext uri="{BB962C8B-B14F-4D97-AF65-F5344CB8AC3E}">
        <p14:creationId xmlns:p14="http://schemas.microsoft.com/office/powerpoint/2010/main" val="20635738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540" y="116632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задачи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5576" y="404664"/>
            <a:ext cx="81369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Задачи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мониторинга 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непрерывное наблюдение за ходом реализации ФГОС НОО ОВЗ и получение оперативной информации о нем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оценка результативности реализации ФГОС НОО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ОВЗ, принятие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управленческих решений о перспективах реализации ФГОС НОО ОВЗ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формирование ресурсной базы и обеспечение функционирования образовательной статистики и мониторинга реализации ФГОС НОО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ОВЗ; </a:t>
            </a:r>
          </a:p>
        </p:txBody>
      </p:sp>
    </p:spTree>
    <p:extLst>
      <p:ext uri="{BB962C8B-B14F-4D97-AF65-F5344CB8AC3E}">
        <p14:creationId xmlns:p14="http://schemas.microsoft.com/office/powerpoint/2010/main" val="1267287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задачи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5576" y="1452104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определение рисков при реализации ФГОС НОО ОВЗ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формирование официальных отчетов о ходе реализации ФГОС НОО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ОВЗ; </a:t>
            </a:r>
          </a:p>
          <a:p>
            <a:endParaRPr lang="ru-RU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обеспечение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информационной открытости и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прозрачности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869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Принципы мониторинга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5576" y="59274"/>
            <a:ext cx="81369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Принципы мониторинга</a:t>
            </a:r>
          </a:p>
          <a:p>
            <a:pPr algn="ctr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принцип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объективности, достоверности, полноты и системности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информации;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принцип комплексности;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принцип реалистичности требований, норм и анализируемых показателей качества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образования;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принцип открытости, прозрачности процедур оценки хода реализации ФГОС НОО ОВЗ; </a:t>
            </a:r>
          </a:p>
        </p:txBody>
      </p:sp>
    </p:spTree>
    <p:extLst>
      <p:ext uri="{BB962C8B-B14F-4D97-AF65-F5344CB8AC3E}">
        <p14:creationId xmlns:p14="http://schemas.microsoft.com/office/powerpoint/2010/main" val="87808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Принципы мониторинга</a:t>
              </a:r>
              <a:endParaRPr lang="ru-RU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36702" y="559552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принцип </a:t>
            </a:r>
            <a:r>
              <a:rPr lang="ru-RU" sz="28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рефлексивности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принцип оптимальности использования источников первичных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данных;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принцип </a:t>
            </a:r>
            <a:r>
              <a:rPr lang="ru-RU" sz="28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инструментальности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 технологичности используемых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показателей;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принцип соблюдения морально-этических норм при проведении процедур оценки эффективности реализации ФГОС НОО ОВЗ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869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структура мониторинга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5576" y="81028"/>
            <a:ext cx="813690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3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Организационная и функциональная структура мониторинга</a:t>
            </a:r>
          </a:p>
          <a:p>
            <a:endParaRPr lang="ru-RU" sz="3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администрация 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Центра «Эхо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педагогический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совет;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экспертный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совет;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ru-RU" sz="28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методические</a:t>
            </a:r>
          </a:p>
          <a:p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объединения;</a:t>
            </a:r>
          </a:p>
          <a:p>
            <a:endParaRPr lang="ru-RU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 временные </a:t>
            </a:r>
            <a:r>
              <a:rPr lang="ru-RU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структуры</a:t>
            </a:r>
            <a:endParaRPr lang="ru-RU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1869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эхо прозрачн 2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246" y="59274"/>
            <a:ext cx="8827988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0" y="0"/>
              <a:ext cx="61156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endParaRPr lang="ru-RU" sz="3600" dirty="0">
                <a:solidFill>
                  <a:prstClr val="white"/>
                </a:solidFill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0" y="6093296"/>
              <a:ext cx="9144000" cy="76470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solidFill>
                <a:schemeClr val="bg1"/>
              </a:solidFill>
            </a:ln>
          </p:spPr>
          <p:txBody>
            <a:bodyPr anchor="ctr" anchorCtr="1">
              <a:norm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ru-RU" sz="36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Показатели и индикаторы </a:t>
              </a:r>
              <a:endParaRPr lang="ru-RU" sz="3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5576" y="442430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Показатели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индикаторы для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анализа качества образовательных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результатов</a:t>
            </a: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уровень и качество учебных достижений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обучающихся;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уровень социализации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обучающихся;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уровень и качество организации внеурочной деятельности обучающихся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313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1281</TotalTime>
  <Words>583</Words>
  <Application>Microsoft Office PowerPoint</Application>
  <PresentationFormat>Экран (4:3)</PresentationFormat>
  <Paragraphs>281</Paragraphs>
  <Slides>25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Организационная структура мониторинга качества образования детей с ОВЗ в соответствии с требованиями ФГОС НОО ОВЗ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ГОУ СО "СКШИ №139"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Козлова В.П.</dc:creator>
  <cp:lastModifiedBy>Директор</cp:lastModifiedBy>
  <cp:revision>149</cp:revision>
  <dcterms:created xsi:type="dcterms:W3CDTF">2013-11-25T07:33:12Z</dcterms:created>
  <dcterms:modified xsi:type="dcterms:W3CDTF">2015-10-12T10:58:05Z</dcterms:modified>
</cp:coreProperties>
</file>