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75"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57" r:id="rId20"/>
    <p:sldId id="274" r:id="rId21"/>
    <p:sldId id="293" r:id="rId22"/>
    <p:sldId id="262"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30E4"/>
    <a:srgbClr val="4729F9"/>
    <a:srgbClr val="FF99CC"/>
    <a:srgbClr val="FF505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07" autoAdjust="0"/>
    <p:restoredTop sz="99345" autoAdjust="0"/>
  </p:normalViewPr>
  <p:slideViewPr>
    <p:cSldViewPr>
      <p:cViewPr>
        <p:scale>
          <a:sx n="75" d="100"/>
          <a:sy n="75" d="100"/>
        </p:scale>
        <p:origin x="-7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245FACE-54BA-4A6B-A7C9-0625F300514A}"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a:t>Образец заголовка</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614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6149" name="Rectangle 5"/>
          <p:cNvSpPr>
            <a:spLocks noGrp="1" noChangeArrowheads="1"/>
          </p:cNvSpPr>
          <p:nvPr>
            <p:ph type="ftr" sz="quarter" idx="3"/>
          </p:nvPr>
        </p:nvSpPr>
        <p:spPr/>
        <p:txBody>
          <a:bodyPr/>
          <a:lstStyle>
            <a:lvl1pPr>
              <a:defRPr/>
            </a:lvl1pPr>
          </a:lstStyle>
          <a:p>
            <a:endParaRPr lang="ru-RU"/>
          </a:p>
        </p:txBody>
      </p:sp>
      <p:sp>
        <p:nvSpPr>
          <p:cNvPr id="6150" name="Rectangle 6"/>
          <p:cNvSpPr>
            <a:spLocks noGrp="1" noChangeArrowheads="1"/>
          </p:cNvSpPr>
          <p:nvPr>
            <p:ph type="sldNum" sz="quarter" idx="4"/>
          </p:nvPr>
        </p:nvSpPr>
        <p:spPr/>
        <p:txBody>
          <a:bodyPr/>
          <a:lstStyle>
            <a:lvl1pPr>
              <a:defRPr/>
            </a:lvl1pPr>
          </a:lstStyle>
          <a:p>
            <a:fld id="{3A70C631-9321-452D-8D63-BA1D351CD777}" type="slidenum">
              <a:rPr lang="ru-RU"/>
              <a:pPr/>
              <a:t>‹#›</a:t>
            </a:fld>
            <a:endParaRPr lang="ru-RU"/>
          </a:p>
        </p:txBody>
      </p:sp>
      <p:sp>
        <p:nvSpPr>
          <p:cNvPr id="6151" name="Rectangle 7"/>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432D2C0-E22B-43EA-A461-53E5BE8A2059}"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4B880CF-0702-4457-8BCB-31AB29091E2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60F7CEAF-69AC-4A61-BE44-226D5114F0EC}"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AE84CECD-D499-480B-A16E-7B39B5DEF7BD}"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10B2E6A-8770-4952-BE18-53D6166B139C}"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C84A726-4ED6-4AE2-BEAD-DC3D4F60D7A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6B6A599-15B1-42D5-AE84-F122A246C198}"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AD380C6-38F9-44DD-9211-D88DB4AED37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FE2FA4E-418C-489D-8035-FE7A7C99891B}"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EF2E650-1F77-4463-9938-5394644D241A}"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88E2A18-E9C7-43BC-B05F-A84BE3F0C4E9}"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E0C0399-CC8E-425A-B72F-D29BC15F6C1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B4D2A72-4FB7-40E8-9993-266DF5C82885}"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ru-RU" sz="2000">
                <a:latin typeface="Impact" pitchFamily="34" charset="0"/>
              </a:rPr>
              <a:t>УЧЕБНО-МЕТОДИЧЕСКИЙ ЦЕНТР</a:t>
            </a:r>
            <a:r>
              <a:rPr lang="ru-RU" sz="2800">
                <a:latin typeface="Impact" pitchFamily="34" charset="0"/>
              </a:rPr>
              <a:t/>
            </a:r>
            <a:br>
              <a:rPr lang="ru-RU" sz="2800">
                <a:latin typeface="Impact" pitchFamily="34" charset="0"/>
              </a:rPr>
            </a:br>
            <a:r>
              <a:rPr lang="ru-RU" sz="2800">
                <a:latin typeface="Impact" pitchFamily="34" charset="0"/>
              </a:rPr>
              <a:t>«</a:t>
            </a:r>
            <a:r>
              <a:rPr lang="ru-RU" sz="2800" i="1">
                <a:latin typeface="Impact" pitchFamily="34" charset="0"/>
              </a:rPr>
              <a:t>СПЕЦИАЛЬНЫЕ ОБРАЗОВАТЕЛЬНЫЕ ТЕХНОЛОГИИ»</a:t>
            </a:r>
            <a:br>
              <a:rPr lang="ru-RU" sz="2800" i="1">
                <a:latin typeface="Impact" pitchFamily="34" charset="0"/>
              </a:rPr>
            </a:br>
            <a:r>
              <a:rPr lang="ru-RU" sz="2000" i="1">
                <a:latin typeface="Impact" pitchFamily="34" charset="0"/>
              </a:rPr>
              <a:t>г. Минск</a:t>
            </a:r>
            <a:r>
              <a:rPr lang="en-US" sz="2000" i="1">
                <a:latin typeface="Impact" pitchFamily="34" charset="0"/>
              </a:rPr>
              <a:t> </a:t>
            </a:r>
            <a:r>
              <a:rPr lang="ru-RU" sz="2000" i="1">
                <a:latin typeface="Impact" pitchFamily="34" charset="0"/>
              </a:rPr>
              <a:t> ООО «БелИНТ»</a:t>
            </a:r>
          </a:p>
        </p:txBody>
      </p:sp>
      <p:sp>
        <p:nvSpPr>
          <p:cNvPr id="76803" name="Rectangle 3"/>
          <p:cNvSpPr>
            <a:spLocks noGrp="1" noChangeArrowheads="1"/>
          </p:cNvSpPr>
          <p:nvPr>
            <p:ph type="body" idx="1"/>
          </p:nvPr>
        </p:nvSpPr>
        <p:spPr>
          <a:xfrm>
            <a:off x="4716463" y="1700213"/>
            <a:ext cx="4427537" cy="4321175"/>
          </a:xfrm>
        </p:spPr>
        <p:txBody>
          <a:bodyPr/>
          <a:lstStyle/>
          <a:p>
            <a:pPr>
              <a:lnSpc>
                <a:spcPct val="90000"/>
              </a:lnSpc>
              <a:buFontTx/>
              <a:buNone/>
            </a:pPr>
            <a:r>
              <a:rPr lang="ru-RU" sz="2800" b="1"/>
              <a:t>Филипович Андрей Александрович</a:t>
            </a:r>
            <a:r>
              <a:rPr lang="ru-RU" sz="2800"/>
              <a:t> - </a:t>
            </a:r>
          </a:p>
          <a:p>
            <a:pPr>
              <a:lnSpc>
                <a:spcPct val="90000"/>
              </a:lnSpc>
              <a:buFontTx/>
              <a:buNone/>
            </a:pPr>
            <a:r>
              <a:rPr lang="ru-RU" sz="2400"/>
              <a:t>	ведущий специалист центра, автор и разработчик программно-аппаратных 	комплексов визуального контроля речи</a:t>
            </a:r>
            <a:r>
              <a:rPr lang="ru-RU" sz="2800"/>
              <a:t> «Визуальный тренажер произношения»,</a:t>
            </a:r>
          </a:p>
          <a:p>
            <a:pPr>
              <a:lnSpc>
                <a:spcPct val="90000"/>
              </a:lnSpc>
              <a:buFontTx/>
              <a:buNone/>
            </a:pPr>
            <a:r>
              <a:rPr lang="ru-RU" sz="2400" b="1"/>
              <a:t>«</a:t>
            </a:r>
            <a:r>
              <a:rPr lang="en-US" sz="2400" b="1"/>
              <a:t>Special Education Tools</a:t>
            </a:r>
            <a:r>
              <a:rPr lang="ru-RU" sz="2400" b="1"/>
              <a:t>»</a:t>
            </a:r>
          </a:p>
        </p:txBody>
      </p:sp>
      <p:pic>
        <p:nvPicPr>
          <p:cNvPr id="76808" name="Picture 8" descr="AVATAR1"/>
          <p:cNvPicPr>
            <a:picLocks noChangeAspect="1" noChangeArrowheads="1"/>
          </p:cNvPicPr>
          <p:nvPr/>
        </p:nvPicPr>
        <p:blipFill>
          <a:blip r:embed="rId2"/>
          <a:srcRect/>
          <a:stretch>
            <a:fillRect/>
          </a:stretch>
        </p:blipFill>
        <p:spPr bwMode="auto">
          <a:xfrm>
            <a:off x="250825" y="1700213"/>
            <a:ext cx="4392613" cy="41640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1125538"/>
          </a:xfrm>
        </p:spPr>
        <p:txBody>
          <a:bodyPr/>
          <a:lstStyle/>
          <a:p>
            <a:r>
              <a:rPr lang="ru-RU" sz="4000" b="1" i="1"/>
              <a:t>Модуль “</a:t>
            </a:r>
            <a:r>
              <a:rPr lang="ru-RU" sz="4000" b="1" i="1">
                <a:solidFill>
                  <a:srgbClr val="FF0000"/>
                </a:solidFill>
              </a:rPr>
              <a:t>Голос во времени”</a:t>
            </a:r>
            <a:r>
              <a:rPr lang="ru-RU" sz="4000"/>
              <a:t> </a:t>
            </a:r>
          </a:p>
        </p:txBody>
      </p:sp>
      <p:sp>
        <p:nvSpPr>
          <p:cNvPr id="88067" name="Rectangle 3"/>
          <p:cNvSpPr>
            <a:spLocks noGrp="1" noChangeArrowheads="1"/>
          </p:cNvSpPr>
          <p:nvPr>
            <p:ph type="body" sz="half" idx="1"/>
          </p:nvPr>
        </p:nvSpPr>
        <p:spPr>
          <a:xfrm>
            <a:off x="0" y="1196975"/>
            <a:ext cx="3816350" cy="5661025"/>
          </a:xfrm>
        </p:spPr>
        <p:txBody>
          <a:bodyPr/>
          <a:lstStyle/>
          <a:p>
            <a:pPr>
              <a:lnSpc>
                <a:spcPct val="80000"/>
              </a:lnSpc>
              <a:buFontTx/>
              <a:buNone/>
            </a:pPr>
            <a:r>
              <a:rPr lang="ru-RU" sz="2000"/>
              <a:t>    предназначен для отработки голосовых включений в различных упражнениях, в составе слова и фразы. При записи образца упражнения логопед проводит анимационный объект (бабочка)  по экрану, который поднимается и опускается в такт голосовым включениям. Затем,  одним нажатием клавиши, записанный путь превращается в серию препятствий, ограничивающих движения бабочки. Пациенту предлагается повторить путь бабочки, управляя </a:t>
            </a:r>
            <a:r>
              <a:rPr lang="ru-RU" sz="2000" b="1"/>
              <a:t>ее полетом</a:t>
            </a:r>
            <a:r>
              <a:rPr lang="ru-RU" sz="2000"/>
              <a:t> голосовыми включениями . </a:t>
            </a:r>
          </a:p>
        </p:txBody>
      </p:sp>
      <p:pic>
        <p:nvPicPr>
          <p:cNvPr id="88068" name="Picture 4" descr="Batterfly"/>
          <p:cNvPicPr>
            <a:picLocks noChangeAspect="1" noChangeArrowheads="1"/>
          </p:cNvPicPr>
          <p:nvPr>
            <p:ph sz="quarter" idx="2"/>
          </p:nvPr>
        </p:nvPicPr>
        <p:blipFill>
          <a:blip r:embed="rId2" cstate="print"/>
          <a:srcRect/>
          <a:stretch>
            <a:fillRect/>
          </a:stretch>
        </p:blipFill>
        <p:spPr>
          <a:xfrm>
            <a:off x="4067175" y="1628775"/>
            <a:ext cx="2646363" cy="1981200"/>
          </a:xfrm>
          <a:noFill/>
          <a:ln/>
        </p:spPr>
      </p:pic>
      <p:pic>
        <p:nvPicPr>
          <p:cNvPr id="88069" name="Picture 5" descr="ostrokonech"/>
          <p:cNvPicPr>
            <a:picLocks noChangeAspect="1" noChangeArrowheads="1"/>
          </p:cNvPicPr>
          <p:nvPr>
            <p:ph sz="quarter" idx="3"/>
          </p:nvPr>
        </p:nvPicPr>
        <p:blipFill>
          <a:blip r:embed="rId3" cstate="print"/>
          <a:srcRect/>
          <a:stretch>
            <a:fillRect/>
          </a:stretch>
        </p:blipFill>
        <p:spPr>
          <a:xfrm>
            <a:off x="6300788" y="2349500"/>
            <a:ext cx="2646362" cy="1981200"/>
          </a:xfrm>
          <a:noFill/>
          <a:ln/>
        </p:spPr>
      </p:pic>
      <p:pic>
        <p:nvPicPr>
          <p:cNvPr id="88070" name="Picture 6" descr="Star1"/>
          <p:cNvPicPr>
            <a:picLocks noChangeAspect="1" noChangeArrowheads="1"/>
          </p:cNvPicPr>
          <p:nvPr/>
        </p:nvPicPr>
        <p:blipFill>
          <a:blip r:embed="rId4"/>
          <a:srcRect/>
          <a:stretch>
            <a:fillRect/>
          </a:stretch>
        </p:blipFill>
        <p:spPr bwMode="auto">
          <a:xfrm>
            <a:off x="4140200" y="3789363"/>
            <a:ext cx="2700338" cy="2020887"/>
          </a:xfrm>
          <a:prstGeom prst="rect">
            <a:avLst/>
          </a:prstGeom>
          <a:noFill/>
        </p:spPr>
      </p:pic>
      <p:pic>
        <p:nvPicPr>
          <p:cNvPr id="88071" name="Picture 7" descr="Submarin"/>
          <p:cNvPicPr>
            <a:picLocks noChangeAspect="1" noChangeArrowheads="1"/>
          </p:cNvPicPr>
          <p:nvPr/>
        </p:nvPicPr>
        <p:blipFill>
          <a:blip r:embed="rId5"/>
          <a:srcRect/>
          <a:stretch>
            <a:fillRect/>
          </a:stretch>
        </p:blipFill>
        <p:spPr bwMode="auto">
          <a:xfrm>
            <a:off x="6011863" y="4700588"/>
            <a:ext cx="2881312" cy="2157412"/>
          </a:xfrm>
          <a:prstGeom prst="rect">
            <a:avLst/>
          </a:prstGeom>
          <a:noFill/>
        </p:spPr>
      </p:pic>
      <p:sp>
        <p:nvSpPr>
          <p:cNvPr id="88072" name="Rectangle 8">
            <a:hlinkHover r:id="" action="ppaction://hlinkshowjump?jump=nextslide"/>
          </p:cNvPr>
          <p:cNvSpPr>
            <a:spLocks noChangeArrowheads="1"/>
          </p:cNvSpPr>
          <p:nvPr/>
        </p:nvSpPr>
        <p:spPr bwMode="auto">
          <a:xfrm>
            <a:off x="4356100" y="6092825"/>
            <a:ext cx="1236663"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500" fill="hold"/>
                                        <p:tgtEl>
                                          <p:spTgt spid="88069"/>
                                        </p:tgtEl>
                                        <p:attrNameLst>
                                          <p:attrName>ppt_w</p:attrName>
                                        </p:attrNameLst>
                                      </p:cBhvr>
                                      <p:tavLst>
                                        <p:tav tm="0">
                                          <p:val>
                                            <p:fltVal val="0"/>
                                          </p:val>
                                        </p:tav>
                                        <p:tav tm="100000">
                                          <p:val>
                                            <p:strVal val="#ppt_w"/>
                                          </p:val>
                                        </p:tav>
                                      </p:tavLst>
                                    </p:anim>
                                    <p:anim calcmode="lin" valueType="num">
                                      <p:cBhvr>
                                        <p:cTn id="14" dur="500" fill="hold"/>
                                        <p:tgtEl>
                                          <p:spTgt spid="88069"/>
                                        </p:tgtEl>
                                        <p:attrNameLst>
                                          <p:attrName>ppt_h</p:attrName>
                                        </p:attrNameLst>
                                      </p:cBhvr>
                                      <p:tavLst>
                                        <p:tav tm="0">
                                          <p:val>
                                            <p:fltVal val="0"/>
                                          </p:val>
                                        </p:tav>
                                        <p:tav tm="100000">
                                          <p:val>
                                            <p:strVal val="#ppt_h"/>
                                          </p:val>
                                        </p:tav>
                                      </p:tavLst>
                                    </p:anim>
                                    <p:animEffect transition="in" filter="fade">
                                      <p:cBhvr>
                                        <p:cTn id="15" dur="500"/>
                                        <p:tgtEl>
                                          <p:spTgt spid="88069"/>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8070"/>
                                        </p:tgtEl>
                                        <p:attrNameLst>
                                          <p:attrName>style.visibility</p:attrName>
                                        </p:attrNameLst>
                                      </p:cBhvr>
                                      <p:to>
                                        <p:strVal val="visible"/>
                                      </p:to>
                                    </p:set>
                                    <p:anim calcmode="lin" valueType="num">
                                      <p:cBhvr>
                                        <p:cTn id="19" dur="500" fill="hold"/>
                                        <p:tgtEl>
                                          <p:spTgt spid="88070"/>
                                        </p:tgtEl>
                                        <p:attrNameLst>
                                          <p:attrName>ppt_w</p:attrName>
                                        </p:attrNameLst>
                                      </p:cBhvr>
                                      <p:tavLst>
                                        <p:tav tm="0">
                                          <p:val>
                                            <p:fltVal val="0"/>
                                          </p:val>
                                        </p:tav>
                                        <p:tav tm="100000">
                                          <p:val>
                                            <p:strVal val="#ppt_w"/>
                                          </p:val>
                                        </p:tav>
                                      </p:tavLst>
                                    </p:anim>
                                    <p:anim calcmode="lin" valueType="num">
                                      <p:cBhvr>
                                        <p:cTn id="20" dur="500" fill="hold"/>
                                        <p:tgtEl>
                                          <p:spTgt spid="88070"/>
                                        </p:tgtEl>
                                        <p:attrNameLst>
                                          <p:attrName>ppt_h</p:attrName>
                                        </p:attrNameLst>
                                      </p:cBhvr>
                                      <p:tavLst>
                                        <p:tav tm="0">
                                          <p:val>
                                            <p:fltVal val="0"/>
                                          </p:val>
                                        </p:tav>
                                        <p:tav tm="100000">
                                          <p:val>
                                            <p:strVal val="#ppt_h"/>
                                          </p:val>
                                        </p:tav>
                                      </p:tavLst>
                                    </p:anim>
                                    <p:animEffect transition="in" filter="fade">
                                      <p:cBhvr>
                                        <p:cTn id="21" dur="500"/>
                                        <p:tgtEl>
                                          <p:spTgt spid="88070"/>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8071"/>
                                        </p:tgtEl>
                                        <p:attrNameLst>
                                          <p:attrName>style.visibility</p:attrName>
                                        </p:attrNameLst>
                                      </p:cBhvr>
                                      <p:to>
                                        <p:strVal val="visible"/>
                                      </p:to>
                                    </p:set>
                                    <p:anim calcmode="lin" valueType="num">
                                      <p:cBhvr>
                                        <p:cTn id="25" dur="500" fill="hold"/>
                                        <p:tgtEl>
                                          <p:spTgt spid="88071"/>
                                        </p:tgtEl>
                                        <p:attrNameLst>
                                          <p:attrName>ppt_w</p:attrName>
                                        </p:attrNameLst>
                                      </p:cBhvr>
                                      <p:tavLst>
                                        <p:tav tm="0">
                                          <p:val>
                                            <p:fltVal val="0"/>
                                          </p:val>
                                        </p:tav>
                                        <p:tav tm="100000">
                                          <p:val>
                                            <p:strVal val="#ppt_w"/>
                                          </p:val>
                                        </p:tav>
                                      </p:tavLst>
                                    </p:anim>
                                    <p:anim calcmode="lin" valueType="num">
                                      <p:cBhvr>
                                        <p:cTn id="26" dur="500" fill="hold"/>
                                        <p:tgtEl>
                                          <p:spTgt spid="88071"/>
                                        </p:tgtEl>
                                        <p:attrNameLst>
                                          <p:attrName>ppt_h</p:attrName>
                                        </p:attrNameLst>
                                      </p:cBhvr>
                                      <p:tavLst>
                                        <p:tav tm="0">
                                          <p:val>
                                            <p:fltVal val="0"/>
                                          </p:val>
                                        </p:tav>
                                        <p:tav tm="100000">
                                          <p:val>
                                            <p:strVal val="#ppt_h"/>
                                          </p:val>
                                        </p:tav>
                                      </p:tavLst>
                                    </p:anim>
                                    <p:animEffect transition="in" filter="fade">
                                      <p:cBhvr>
                                        <p:cTn id="27" dur="500"/>
                                        <p:tgtEl>
                                          <p:spTgt spid="88071"/>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8067">
                                            <p:txEl>
                                              <p:pRg st="0" end="0"/>
                                            </p:txEl>
                                          </p:spTgt>
                                        </p:tgtEl>
                                        <p:attrNameLst>
                                          <p:attrName>style.visibility</p:attrName>
                                        </p:attrNameLst>
                                      </p:cBhvr>
                                      <p:to>
                                        <p:strVal val="visible"/>
                                      </p:to>
                                    </p:set>
                                    <p:anim calcmode="lin" valueType="num">
                                      <p:cBhvr additive="base">
                                        <p:cTn id="31"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ru-RU" b="1" i="1"/>
              <a:t>Модуль</a:t>
            </a:r>
            <a:r>
              <a:rPr lang="ru-RU" b="1"/>
              <a:t> </a:t>
            </a:r>
            <a:r>
              <a:rPr lang="ru-RU" b="1" i="1">
                <a:solidFill>
                  <a:srgbClr val="FF0000"/>
                </a:solidFill>
              </a:rPr>
              <a:t>“Высота”</a:t>
            </a:r>
            <a:r>
              <a:rPr lang="ru-RU"/>
              <a:t> </a:t>
            </a:r>
          </a:p>
        </p:txBody>
      </p:sp>
      <p:sp>
        <p:nvSpPr>
          <p:cNvPr id="89091" name="Rectangle 3"/>
          <p:cNvSpPr>
            <a:spLocks noGrp="1" noChangeArrowheads="1"/>
          </p:cNvSpPr>
          <p:nvPr>
            <p:ph type="body" sz="half" idx="1"/>
          </p:nvPr>
        </p:nvSpPr>
        <p:spPr>
          <a:xfrm>
            <a:off x="0" y="1484313"/>
            <a:ext cx="4495800" cy="5373687"/>
          </a:xfrm>
        </p:spPr>
        <p:txBody>
          <a:bodyPr/>
          <a:lstStyle/>
          <a:p>
            <a:pPr>
              <a:lnSpc>
                <a:spcPct val="80000"/>
              </a:lnSpc>
              <a:buFontTx/>
              <a:buNone/>
            </a:pPr>
            <a:r>
              <a:rPr lang="ru-RU" sz="2400"/>
              <a:t>    позволяет визуально контролировать частотные характеристики речи, в частности измерить тембральный диапазон с целью использования в других модулях программы. Помогает сориентировать пациента в тембральных характеристиках голоса, выбрать приемлимый тембральный диапазон. Эффективен при работе с ринолалией, дефектах связок,  в работе со слабослышащими, дисфониях.  </a:t>
            </a:r>
          </a:p>
        </p:txBody>
      </p:sp>
      <p:pic>
        <p:nvPicPr>
          <p:cNvPr id="89092" name="Picture 4" descr="VisotShkala"/>
          <p:cNvPicPr>
            <a:picLocks noChangeAspect="1" noChangeArrowheads="1"/>
          </p:cNvPicPr>
          <p:nvPr>
            <p:ph sz="quarter" idx="2"/>
          </p:nvPr>
        </p:nvPicPr>
        <p:blipFill>
          <a:blip r:embed="rId2" cstate="print"/>
          <a:srcRect/>
          <a:stretch>
            <a:fillRect/>
          </a:stretch>
        </p:blipFill>
        <p:spPr>
          <a:xfrm>
            <a:off x="4356100" y="2349500"/>
            <a:ext cx="2646363" cy="1981200"/>
          </a:xfrm>
          <a:noFill/>
          <a:ln/>
        </p:spPr>
      </p:pic>
      <p:pic>
        <p:nvPicPr>
          <p:cNvPr id="89093" name="Picture 5" descr="ВысотаКлавиши"/>
          <p:cNvPicPr>
            <a:picLocks noChangeAspect="1" noChangeArrowheads="1"/>
          </p:cNvPicPr>
          <p:nvPr>
            <p:ph sz="quarter" idx="3"/>
          </p:nvPr>
        </p:nvPicPr>
        <p:blipFill>
          <a:blip r:embed="rId3" cstate="print"/>
          <a:srcRect/>
          <a:stretch>
            <a:fillRect/>
          </a:stretch>
        </p:blipFill>
        <p:spPr>
          <a:xfrm>
            <a:off x="6300788" y="3789363"/>
            <a:ext cx="2592387" cy="1871662"/>
          </a:xfrm>
          <a:noFill/>
          <a:ln/>
        </p:spPr>
      </p:pic>
      <p:pic>
        <p:nvPicPr>
          <p:cNvPr id="89094" name="Picture 6" descr="ВысотаКонек"/>
          <p:cNvPicPr>
            <a:picLocks noChangeAspect="1" noChangeArrowheads="1"/>
          </p:cNvPicPr>
          <p:nvPr/>
        </p:nvPicPr>
        <p:blipFill>
          <a:blip r:embed="rId4"/>
          <a:srcRect/>
          <a:stretch>
            <a:fillRect/>
          </a:stretch>
        </p:blipFill>
        <p:spPr bwMode="auto">
          <a:xfrm>
            <a:off x="6046788" y="836613"/>
            <a:ext cx="2846387" cy="2087562"/>
          </a:xfrm>
          <a:prstGeom prst="rect">
            <a:avLst/>
          </a:prstGeom>
          <a:noFill/>
        </p:spPr>
      </p:pic>
      <p:pic>
        <p:nvPicPr>
          <p:cNvPr id="89095" name="Picture 7" descr="Вертолет"/>
          <p:cNvPicPr>
            <a:picLocks noChangeAspect="1" noChangeArrowheads="1"/>
          </p:cNvPicPr>
          <p:nvPr/>
        </p:nvPicPr>
        <p:blipFill>
          <a:blip r:embed="rId5" cstate="print"/>
          <a:srcRect/>
          <a:stretch>
            <a:fillRect/>
          </a:stretch>
        </p:blipFill>
        <p:spPr bwMode="auto">
          <a:xfrm>
            <a:off x="4140200" y="4652963"/>
            <a:ext cx="2649538" cy="1982787"/>
          </a:xfrm>
          <a:prstGeom prst="rect">
            <a:avLst/>
          </a:prstGeom>
          <a:noFill/>
        </p:spPr>
      </p:pic>
      <p:sp>
        <p:nvSpPr>
          <p:cNvPr id="89096" name="Rectangle 8">
            <a:hlinkHover r:id="" action="ppaction://hlinkshowjump?jump=nextslide"/>
          </p:cNvPr>
          <p:cNvSpPr>
            <a:spLocks noChangeArrowheads="1"/>
          </p:cNvSpPr>
          <p:nvPr/>
        </p:nvSpPr>
        <p:spPr bwMode="auto">
          <a:xfrm>
            <a:off x="7164388" y="612140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9094"/>
                                        </p:tgtEl>
                                        <p:attrNameLst>
                                          <p:attrName>style.visibility</p:attrName>
                                        </p:attrNameLst>
                                      </p:cBhvr>
                                      <p:to>
                                        <p:strVal val="visible"/>
                                      </p:to>
                                    </p:set>
                                    <p:anim calcmode="lin" valueType="num">
                                      <p:cBhvr>
                                        <p:cTn id="7" dur="500" fill="hold"/>
                                        <p:tgtEl>
                                          <p:spTgt spid="89094"/>
                                        </p:tgtEl>
                                        <p:attrNameLst>
                                          <p:attrName>ppt_w</p:attrName>
                                        </p:attrNameLst>
                                      </p:cBhvr>
                                      <p:tavLst>
                                        <p:tav tm="0">
                                          <p:val>
                                            <p:fltVal val="0"/>
                                          </p:val>
                                        </p:tav>
                                        <p:tav tm="100000">
                                          <p:val>
                                            <p:strVal val="#ppt_w"/>
                                          </p:val>
                                        </p:tav>
                                      </p:tavLst>
                                    </p:anim>
                                    <p:anim calcmode="lin" valueType="num">
                                      <p:cBhvr>
                                        <p:cTn id="8" dur="500" fill="hold"/>
                                        <p:tgtEl>
                                          <p:spTgt spid="89094"/>
                                        </p:tgtEl>
                                        <p:attrNameLst>
                                          <p:attrName>ppt_h</p:attrName>
                                        </p:attrNameLst>
                                      </p:cBhvr>
                                      <p:tavLst>
                                        <p:tav tm="0">
                                          <p:val>
                                            <p:fltVal val="0"/>
                                          </p:val>
                                        </p:tav>
                                        <p:tav tm="100000">
                                          <p:val>
                                            <p:strVal val="#ppt_h"/>
                                          </p:val>
                                        </p:tav>
                                      </p:tavLst>
                                    </p:anim>
                                    <p:animEffect transition="in" filter="fade">
                                      <p:cBhvr>
                                        <p:cTn id="9" dur="500"/>
                                        <p:tgtEl>
                                          <p:spTgt spid="8909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9092"/>
                                        </p:tgtEl>
                                        <p:attrNameLst>
                                          <p:attrName>style.visibility</p:attrName>
                                        </p:attrNameLst>
                                      </p:cBhvr>
                                      <p:to>
                                        <p:strVal val="visible"/>
                                      </p:to>
                                    </p:set>
                                    <p:anim calcmode="lin" valueType="num">
                                      <p:cBhvr>
                                        <p:cTn id="13" dur="500" fill="hold"/>
                                        <p:tgtEl>
                                          <p:spTgt spid="89092"/>
                                        </p:tgtEl>
                                        <p:attrNameLst>
                                          <p:attrName>ppt_w</p:attrName>
                                        </p:attrNameLst>
                                      </p:cBhvr>
                                      <p:tavLst>
                                        <p:tav tm="0">
                                          <p:val>
                                            <p:fltVal val="0"/>
                                          </p:val>
                                        </p:tav>
                                        <p:tav tm="100000">
                                          <p:val>
                                            <p:strVal val="#ppt_w"/>
                                          </p:val>
                                        </p:tav>
                                      </p:tavLst>
                                    </p:anim>
                                    <p:anim calcmode="lin" valueType="num">
                                      <p:cBhvr>
                                        <p:cTn id="14" dur="500" fill="hold"/>
                                        <p:tgtEl>
                                          <p:spTgt spid="89092"/>
                                        </p:tgtEl>
                                        <p:attrNameLst>
                                          <p:attrName>ppt_h</p:attrName>
                                        </p:attrNameLst>
                                      </p:cBhvr>
                                      <p:tavLst>
                                        <p:tav tm="0">
                                          <p:val>
                                            <p:fltVal val="0"/>
                                          </p:val>
                                        </p:tav>
                                        <p:tav tm="100000">
                                          <p:val>
                                            <p:strVal val="#ppt_h"/>
                                          </p:val>
                                        </p:tav>
                                      </p:tavLst>
                                    </p:anim>
                                    <p:animEffect transition="in" filter="fade">
                                      <p:cBhvr>
                                        <p:cTn id="15" dur="500"/>
                                        <p:tgtEl>
                                          <p:spTgt spid="89092"/>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9093"/>
                                        </p:tgtEl>
                                        <p:attrNameLst>
                                          <p:attrName>style.visibility</p:attrName>
                                        </p:attrNameLst>
                                      </p:cBhvr>
                                      <p:to>
                                        <p:strVal val="visible"/>
                                      </p:to>
                                    </p:set>
                                    <p:anim calcmode="lin" valueType="num">
                                      <p:cBhvr>
                                        <p:cTn id="19" dur="500" fill="hold"/>
                                        <p:tgtEl>
                                          <p:spTgt spid="89093"/>
                                        </p:tgtEl>
                                        <p:attrNameLst>
                                          <p:attrName>ppt_w</p:attrName>
                                        </p:attrNameLst>
                                      </p:cBhvr>
                                      <p:tavLst>
                                        <p:tav tm="0">
                                          <p:val>
                                            <p:fltVal val="0"/>
                                          </p:val>
                                        </p:tav>
                                        <p:tav tm="100000">
                                          <p:val>
                                            <p:strVal val="#ppt_w"/>
                                          </p:val>
                                        </p:tav>
                                      </p:tavLst>
                                    </p:anim>
                                    <p:anim calcmode="lin" valueType="num">
                                      <p:cBhvr>
                                        <p:cTn id="20" dur="500" fill="hold"/>
                                        <p:tgtEl>
                                          <p:spTgt spid="89093"/>
                                        </p:tgtEl>
                                        <p:attrNameLst>
                                          <p:attrName>ppt_h</p:attrName>
                                        </p:attrNameLst>
                                      </p:cBhvr>
                                      <p:tavLst>
                                        <p:tav tm="0">
                                          <p:val>
                                            <p:fltVal val="0"/>
                                          </p:val>
                                        </p:tav>
                                        <p:tav tm="100000">
                                          <p:val>
                                            <p:strVal val="#ppt_h"/>
                                          </p:val>
                                        </p:tav>
                                      </p:tavLst>
                                    </p:anim>
                                    <p:animEffect transition="in" filter="fade">
                                      <p:cBhvr>
                                        <p:cTn id="21" dur="500"/>
                                        <p:tgtEl>
                                          <p:spTgt spid="89093"/>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9095"/>
                                        </p:tgtEl>
                                        <p:attrNameLst>
                                          <p:attrName>style.visibility</p:attrName>
                                        </p:attrNameLst>
                                      </p:cBhvr>
                                      <p:to>
                                        <p:strVal val="visible"/>
                                      </p:to>
                                    </p:set>
                                    <p:anim calcmode="lin" valueType="num">
                                      <p:cBhvr>
                                        <p:cTn id="25" dur="500" fill="hold"/>
                                        <p:tgtEl>
                                          <p:spTgt spid="89095"/>
                                        </p:tgtEl>
                                        <p:attrNameLst>
                                          <p:attrName>ppt_w</p:attrName>
                                        </p:attrNameLst>
                                      </p:cBhvr>
                                      <p:tavLst>
                                        <p:tav tm="0">
                                          <p:val>
                                            <p:fltVal val="0"/>
                                          </p:val>
                                        </p:tav>
                                        <p:tav tm="100000">
                                          <p:val>
                                            <p:strVal val="#ppt_w"/>
                                          </p:val>
                                        </p:tav>
                                      </p:tavLst>
                                    </p:anim>
                                    <p:anim calcmode="lin" valueType="num">
                                      <p:cBhvr>
                                        <p:cTn id="26" dur="500" fill="hold"/>
                                        <p:tgtEl>
                                          <p:spTgt spid="89095"/>
                                        </p:tgtEl>
                                        <p:attrNameLst>
                                          <p:attrName>ppt_h</p:attrName>
                                        </p:attrNameLst>
                                      </p:cBhvr>
                                      <p:tavLst>
                                        <p:tav tm="0">
                                          <p:val>
                                            <p:fltVal val="0"/>
                                          </p:val>
                                        </p:tav>
                                        <p:tav tm="100000">
                                          <p:val>
                                            <p:strVal val="#ppt_h"/>
                                          </p:val>
                                        </p:tav>
                                      </p:tavLst>
                                    </p:anim>
                                    <p:animEffect transition="in" filter="fade">
                                      <p:cBhvr>
                                        <p:cTn id="27" dur="500"/>
                                        <p:tgtEl>
                                          <p:spTgt spid="89095"/>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9091">
                                            <p:txEl>
                                              <p:pRg st="0" end="0"/>
                                            </p:txEl>
                                          </p:spTgt>
                                        </p:tgtEl>
                                        <p:attrNameLst>
                                          <p:attrName>style.visibility</p:attrName>
                                        </p:attrNameLst>
                                      </p:cBhvr>
                                      <p:to>
                                        <p:strVal val="visible"/>
                                      </p:to>
                                    </p:set>
                                    <p:anim calcmode="lin" valueType="num">
                                      <p:cBhvr additive="base">
                                        <p:cTn id="31"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92100"/>
            <a:ext cx="9144000" cy="833438"/>
          </a:xfrm>
        </p:spPr>
        <p:txBody>
          <a:bodyPr/>
          <a:lstStyle/>
          <a:p>
            <a:r>
              <a:rPr lang="ru-RU" sz="4000" b="1" i="1"/>
              <a:t>Модуль</a:t>
            </a:r>
            <a:r>
              <a:rPr lang="ru-RU" sz="4000" b="1"/>
              <a:t> </a:t>
            </a:r>
            <a:r>
              <a:rPr lang="ru-RU" sz="4000" b="1" i="1">
                <a:solidFill>
                  <a:srgbClr val="FF0000"/>
                </a:solidFill>
              </a:rPr>
              <a:t>“Высотные пражнения”</a:t>
            </a:r>
            <a:r>
              <a:rPr lang="ru-RU" sz="4000"/>
              <a:t> </a:t>
            </a:r>
          </a:p>
        </p:txBody>
      </p:sp>
      <p:sp>
        <p:nvSpPr>
          <p:cNvPr id="90115" name="Rectangle 3"/>
          <p:cNvSpPr>
            <a:spLocks noGrp="1" noChangeArrowheads="1"/>
          </p:cNvSpPr>
          <p:nvPr>
            <p:ph type="body" sz="half" idx="1"/>
          </p:nvPr>
        </p:nvSpPr>
        <p:spPr>
          <a:xfrm>
            <a:off x="0" y="1268413"/>
            <a:ext cx="4427538" cy="5832475"/>
          </a:xfrm>
        </p:spPr>
        <p:txBody>
          <a:bodyPr/>
          <a:lstStyle/>
          <a:p>
            <a:pPr>
              <a:lnSpc>
                <a:spcPct val="90000"/>
              </a:lnSpc>
              <a:buFontTx/>
              <a:buNone/>
            </a:pPr>
            <a:r>
              <a:rPr lang="ru-RU" sz="2000"/>
              <a:t>    позволяет организовать вокальные упражнения, развивающие связочный аппарат, упражнения в координации модуляций голоса. В модуле выстраиваются упражнения в которых необходимо провести анимационный объект, в данном случае это младенец, из левой части экрана в правую, используя при этом вокальные характеристики голоса. По ходу движения необходимо собирать мишени и огибать препятствия, которые можно расставлять произвольно, тем самым усложняя или упрощая задание.  </a:t>
            </a:r>
          </a:p>
        </p:txBody>
      </p:sp>
      <p:pic>
        <p:nvPicPr>
          <p:cNvPr id="90116" name="Picture 4" descr="ВысУпр_АВТО"/>
          <p:cNvPicPr>
            <a:picLocks noChangeAspect="1" noChangeArrowheads="1"/>
          </p:cNvPicPr>
          <p:nvPr>
            <p:ph sz="quarter" idx="2"/>
          </p:nvPr>
        </p:nvPicPr>
        <p:blipFill>
          <a:blip r:embed="rId2" cstate="print"/>
          <a:srcRect/>
          <a:stretch>
            <a:fillRect/>
          </a:stretch>
        </p:blipFill>
        <p:spPr>
          <a:xfrm>
            <a:off x="4787900" y="1844675"/>
            <a:ext cx="2646363" cy="1981200"/>
          </a:xfrm>
          <a:noFill/>
          <a:ln/>
        </p:spPr>
      </p:pic>
      <p:pic>
        <p:nvPicPr>
          <p:cNvPr id="90117" name="Picture 5" descr="Ноты"/>
          <p:cNvPicPr>
            <a:picLocks noChangeAspect="1" noChangeArrowheads="1"/>
          </p:cNvPicPr>
          <p:nvPr>
            <p:ph sz="quarter" idx="3"/>
          </p:nvPr>
        </p:nvPicPr>
        <p:blipFill>
          <a:blip r:embed="rId3" cstate="print"/>
          <a:srcRect/>
          <a:stretch>
            <a:fillRect/>
          </a:stretch>
        </p:blipFill>
        <p:spPr>
          <a:xfrm>
            <a:off x="4787900" y="4581525"/>
            <a:ext cx="2646363" cy="1981200"/>
          </a:xfrm>
          <a:noFill/>
          <a:ln/>
        </p:spPr>
      </p:pic>
      <p:pic>
        <p:nvPicPr>
          <p:cNvPr id="90118" name="Picture 6" descr="Baby"/>
          <p:cNvPicPr>
            <a:picLocks noChangeAspect="1" noChangeArrowheads="1"/>
          </p:cNvPicPr>
          <p:nvPr/>
        </p:nvPicPr>
        <p:blipFill>
          <a:blip r:embed="rId4" cstate="print"/>
          <a:srcRect/>
          <a:stretch>
            <a:fillRect/>
          </a:stretch>
        </p:blipFill>
        <p:spPr bwMode="auto">
          <a:xfrm>
            <a:off x="6084888" y="1196975"/>
            <a:ext cx="2649537" cy="1984375"/>
          </a:xfrm>
          <a:prstGeom prst="rect">
            <a:avLst/>
          </a:prstGeom>
          <a:noFill/>
        </p:spPr>
      </p:pic>
      <p:pic>
        <p:nvPicPr>
          <p:cNvPr id="90119" name="Picture 7" descr="Аква"/>
          <p:cNvPicPr>
            <a:picLocks noChangeAspect="1" noChangeArrowheads="1"/>
          </p:cNvPicPr>
          <p:nvPr/>
        </p:nvPicPr>
        <p:blipFill>
          <a:blip r:embed="rId5"/>
          <a:srcRect/>
          <a:stretch>
            <a:fillRect/>
          </a:stretch>
        </p:blipFill>
        <p:spPr bwMode="auto">
          <a:xfrm>
            <a:off x="5940425" y="3716338"/>
            <a:ext cx="2663825" cy="2155825"/>
          </a:xfrm>
          <a:prstGeom prst="rect">
            <a:avLst/>
          </a:prstGeom>
          <a:noFill/>
        </p:spPr>
      </p:pic>
      <p:sp>
        <p:nvSpPr>
          <p:cNvPr id="90120" name="Rectangle 8">
            <a:hlinkHover r:id="" action="ppaction://hlinkshowjump?jump=nextslide"/>
          </p:cNvPr>
          <p:cNvSpPr>
            <a:spLocks noChangeArrowheads="1"/>
          </p:cNvSpPr>
          <p:nvPr/>
        </p:nvSpPr>
        <p:spPr bwMode="auto">
          <a:xfrm>
            <a:off x="7596188" y="616585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0118"/>
                                        </p:tgtEl>
                                        <p:attrNameLst>
                                          <p:attrName>style.visibility</p:attrName>
                                        </p:attrNameLst>
                                      </p:cBhvr>
                                      <p:to>
                                        <p:strVal val="visible"/>
                                      </p:to>
                                    </p:set>
                                    <p:anim calcmode="lin" valueType="num">
                                      <p:cBhvr>
                                        <p:cTn id="12" dur="500" fill="hold"/>
                                        <p:tgtEl>
                                          <p:spTgt spid="90118"/>
                                        </p:tgtEl>
                                        <p:attrNameLst>
                                          <p:attrName>ppt_w</p:attrName>
                                        </p:attrNameLst>
                                      </p:cBhvr>
                                      <p:tavLst>
                                        <p:tav tm="0">
                                          <p:val>
                                            <p:fltVal val="0"/>
                                          </p:val>
                                        </p:tav>
                                        <p:tav tm="100000">
                                          <p:val>
                                            <p:strVal val="#ppt_w"/>
                                          </p:val>
                                        </p:tav>
                                      </p:tavLst>
                                    </p:anim>
                                    <p:anim calcmode="lin" valueType="num">
                                      <p:cBhvr>
                                        <p:cTn id="13" dur="500" fill="hold"/>
                                        <p:tgtEl>
                                          <p:spTgt spid="90118"/>
                                        </p:tgtEl>
                                        <p:attrNameLst>
                                          <p:attrName>ppt_h</p:attrName>
                                        </p:attrNameLst>
                                      </p:cBhvr>
                                      <p:tavLst>
                                        <p:tav tm="0">
                                          <p:val>
                                            <p:fltVal val="0"/>
                                          </p:val>
                                        </p:tav>
                                        <p:tav tm="100000">
                                          <p:val>
                                            <p:strVal val="#ppt_h"/>
                                          </p:val>
                                        </p:tav>
                                      </p:tavLst>
                                    </p:anim>
                                    <p:animEffect transition="in" filter="fade">
                                      <p:cBhvr>
                                        <p:cTn id="14" dur="500"/>
                                        <p:tgtEl>
                                          <p:spTgt spid="90118"/>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0116"/>
                                        </p:tgtEl>
                                        <p:attrNameLst>
                                          <p:attrName>style.visibility</p:attrName>
                                        </p:attrNameLst>
                                      </p:cBhvr>
                                      <p:to>
                                        <p:strVal val="visible"/>
                                      </p:to>
                                    </p:set>
                                    <p:anim calcmode="lin" valueType="num">
                                      <p:cBhvr>
                                        <p:cTn id="18" dur="500" fill="hold"/>
                                        <p:tgtEl>
                                          <p:spTgt spid="90116"/>
                                        </p:tgtEl>
                                        <p:attrNameLst>
                                          <p:attrName>ppt_w</p:attrName>
                                        </p:attrNameLst>
                                      </p:cBhvr>
                                      <p:tavLst>
                                        <p:tav tm="0">
                                          <p:val>
                                            <p:fltVal val="0"/>
                                          </p:val>
                                        </p:tav>
                                        <p:tav tm="100000">
                                          <p:val>
                                            <p:strVal val="#ppt_w"/>
                                          </p:val>
                                        </p:tav>
                                      </p:tavLst>
                                    </p:anim>
                                    <p:anim calcmode="lin" valueType="num">
                                      <p:cBhvr>
                                        <p:cTn id="19" dur="500" fill="hold"/>
                                        <p:tgtEl>
                                          <p:spTgt spid="90116"/>
                                        </p:tgtEl>
                                        <p:attrNameLst>
                                          <p:attrName>ppt_h</p:attrName>
                                        </p:attrNameLst>
                                      </p:cBhvr>
                                      <p:tavLst>
                                        <p:tav tm="0">
                                          <p:val>
                                            <p:fltVal val="0"/>
                                          </p:val>
                                        </p:tav>
                                        <p:tav tm="100000">
                                          <p:val>
                                            <p:strVal val="#ppt_h"/>
                                          </p:val>
                                        </p:tav>
                                      </p:tavLst>
                                    </p:anim>
                                    <p:animEffect transition="in" filter="fade">
                                      <p:cBhvr>
                                        <p:cTn id="20" dur="500"/>
                                        <p:tgtEl>
                                          <p:spTgt spid="90116"/>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90119"/>
                                        </p:tgtEl>
                                        <p:attrNameLst>
                                          <p:attrName>style.visibility</p:attrName>
                                        </p:attrNameLst>
                                      </p:cBhvr>
                                      <p:to>
                                        <p:strVal val="visible"/>
                                      </p:to>
                                    </p:set>
                                    <p:anim calcmode="lin" valueType="num">
                                      <p:cBhvr>
                                        <p:cTn id="24" dur="500" fill="hold"/>
                                        <p:tgtEl>
                                          <p:spTgt spid="90119"/>
                                        </p:tgtEl>
                                        <p:attrNameLst>
                                          <p:attrName>ppt_w</p:attrName>
                                        </p:attrNameLst>
                                      </p:cBhvr>
                                      <p:tavLst>
                                        <p:tav tm="0">
                                          <p:val>
                                            <p:fltVal val="0"/>
                                          </p:val>
                                        </p:tav>
                                        <p:tav tm="100000">
                                          <p:val>
                                            <p:strVal val="#ppt_w"/>
                                          </p:val>
                                        </p:tav>
                                      </p:tavLst>
                                    </p:anim>
                                    <p:anim calcmode="lin" valueType="num">
                                      <p:cBhvr>
                                        <p:cTn id="25" dur="500" fill="hold"/>
                                        <p:tgtEl>
                                          <p:spTgt spid="90119"/>
                                        </p:tgtEl>
                                        <p:attrNameLst>
                                          <p:attrName>ppt_h</p:attrName>
                                        </p:attrNameLst>
                                      </p:cBhvr>
                                      <p:tavLst>
                                        <p:tav tm="0">
                                          <p:val>
                                            <p:fltVal val="0"/>
                                          </p:val>
                                        </p:tav>
                                        <p:tav tm="100000">
                                          <p:val>
                                            <p:strVal val="#ppt_h"/>
                                          </p:val>
                                        </p:tav>
                                      </p:tavLst>
                                    </p:anim>
                                    <p:animEffect transition="in" filter="fade">
                                      <p:cBhvr>
                                        <p:cTn id="26" dur="500"/>
                                        <p:tgtEl>
                                          <p:spTgt spid="90119"/>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90117"/>
                                        </p:tgtEl>
                                        <p:attrNameLst>
                                          <p:attrName>style.visibility</p:attrName>
                                        </p:attrNameLst>
                                      </p:cBhvr>
                                      <p:to>
                                        <p:strVal val="visible"/>
                                      </p:to>
                                    </p:set>
                                    <p:anim calcmode="lin" valueType="num">
                                      <p:cBhvr>
                                        <p:cTn id="30" dur="500" fill="hold"/>
                                        <p:tgtEl>
                                          <p:spTgt spid="90117"/>
                                        </p:tgtEl>
                                        <p:attrNameLst>
                                          <p:attrName>ppt_w</p:attrName>
                                        </p:attrNameLst>
                                      </p:cBhvr>
                                      <p:tavLst>
                                        <p:tav tm="0">
                                          <p:val>
                                            <p:fltVal val="0"/>
                                          </p:val>
                                        </p:tav>
                                        <p:tav tm="100000">
                                          <p:val>
                                            <p:strVal val="#ppt_w"/>
                                          </p:val>
                                        </p:tav>
                                      </p:tavLst>
                                    </p:anim>
                                    <p:anim calcmode="lin" valueType="num">
                                      <p:cBhvr>
                                        <p:cTn id="31" dur="500" fill="hold"/>
                                        <p:tgtEl>
                                          <p:spTgt spid="90117"/>
                                        </p:tgtEl>
                                        <p:attrNameLst>
                                          <p:attrName>ppt_h</p:attrName>
                                        </p:attrNameLst>
                                      </p:cBhvr>
                                      <p:tavLst>
                                        <p:tav tm="0">
                                          <p:val>
                                            <p:fltVal val="0"/>
                                          </p:val>
                                        </p:tav>
                                        <p:tav tm="100000">
                                          <p:val>
                                            <p:strVal val="#ppt_h"/>
                                          </p:val>
                                        </p:tav>
                                      </p:tavLst>
                                    </p:anim>
                                    <p:animEffect transition="in" filter="fade">
                                      <p:cBhvr>
                                        <p:cTn id="32"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0"/>
            <a:ext cx="9144000" cy="863600"/>
          </a:xfrm>
        </p:spPr>
        <p:txBody>
          <a:bodyPr/>
          <a:lstStyle/>
          <a:p>
            <a:r>
              <a:rPr lang="ru-RU" sz="4000" b="1" i="1"/>
              <a:t>Модуль</a:t>
            </a:r>
            <a:r>
              <a:rPr lang="ru-RU" sz="4000" b="1" i="1">
                <a:solidFill>
                  <a:srgbClr val="FF0000"/>
                </a:solidFill>
              </a:rPr>
              <a:t>“Автоматизация фонемы”</a:t>
            </a:r>
            <a:r>
              <a:rPr lang="ru-RU" sz="4000"/>
              <a:t> </a:t>
            </a:r>
          </a:p>
        </p:txBody>
      </p:sp>
      <p:sp>
        <p:nvSpPr>
          <p:cNvPr id="91139" name="Rectangle 3"/>
          <p:cNvSpPr>
            <a:spLocks noGrp="1" noChangeArrowheads="1"/>
          </p:cNvSpPr>
          <p:nvPr>
            <p:ph type="body" sz="half" idx="1"/>
          </p:nvPr>
        </p:nvSpPr>
        <p:spPr>
          <a:xfrm>
            <a:off x="0" y="1052513"/>
            <a:ext cx="4495800" cy="5805487"/>
          </a:xfrm>
        </p:spPr>
        <p:txBody>
          <a:bodyPr/>
          <a:lstStyle/>
          <a:p>
            <a:pPr>
              <a:lnSpc>
                <a:spcPct val="90000"/>
              </a:lnSpc>
              <a:buFontTx/>
              <a:buNone/>
            </a:pPr>
            <a:r>
              <a:rPr lang="ru-RU" sz="2000"/>
              <a:t>    позволяет отработать фонему по принципу достижения качества произношения. Записанная заранее как образец фонема предлагается ребенку для отработки способом “повтори так же”. При этом организуется игровая ситуация в которой “фермер” взбирается по лестнице и сбрасывает апельсин только в том случае, если звук произносимый пациентом совпадает с образцом. Как и в других модулях, имеется четыре варианта анимационной заставки. Модуль очень эффективен при постановке звуков в сочетании работы у зеркала с работой в этом модуле.  </a:t>
            </a:r>
          </a:p>
        </p:txBody>
      </p:sp>
      <p:pic>
        <p:nvPicPr>
          <p:cNvPr id="91140" name="Picture 4" descr="СОК"/>
          <p:cNvPicPr>
            <a:picLocks noChangeAspect="1" noChangeArrowheads="1"/>
          </p:cNvPicPr>
          <p:nvPr>
            <p:ph sz="quarter" idx="2"/>
          </p:nvPr>
        </p:nvPicPr>
        <p:blipFill>
          <a:blip r:embed="rId2" cstate="print"/>
          <a:srcRect/>
          <a:stretch>
            <a:fillRect/>
          </a:stretch>
        </p:blipFill>
        <p:spPr>
          <a:xfrm>
            <a:off x="4500563" y="3573463"/>
            <a:ext cx="2646362" cy="1981200"/>
          </a:xfrm>
          <a:noFill/>
          <a:ln/>
        </p:spPr>
      </p:pic>
      <p:pic>
        <p:nvPicPr>
          <p:cNvPr id="91141" name="Picture 5" descr="Точный_Шар"/>
          <p:cNvPicPr>
            <a:picLocks noChangeAspect="1" noChangeArrowheads="1"/>
          </p:cNvPicPr>
          <p:nvPr>
            <p:ph sz="quarter" idx="3"/>
          </p:nvPr>
        </p:nvPicPr>
        <p:blipFill>
          <a:blip r:embed="rId3" cstate="print"/>
          <a:srcRect/>
          <a:stretch>
            <a:fillRect/>
          </a:stretch>
        </p:blipFill>
        <p:spPr>
          <a:xfrm>
            <a:off x="6227763" y="4581525"/>
            <a:ext cx="2646362" cy="1981200"/>
          </a:xfrm>
          <a:noFill/>
          <a:ln/>
        </p:spPr>
      </p:pic>
      <p:pic>
        <p:nvPicPr>
          <p:cNvPr id="91142" name="Picture 6" descr="Улитка"/>
          <p:cNvPicPr>
            <a:picLocks noChangeAspect="1" noChangeArrowheads="1"/>
          </p:cNvPicPr>
          <p:nvPr/>
        </p:nvPicPr>
        <p:blipFill>
          <a:blip r:embed="rId4"/>
          <a:srcRect/>
          <a:stretch>
            <a:fillRect/>
          </a:stretch>
        </p:blipFill>
        <p:spPr bwMode="auto">
          <a:xfrm>
            <a:off x="6156325" y="2205038"/>
            <a:ext cx="2686050" cy="2009775"/>
          </a:xfrm>
          <a:prstGeom prst="rect">
            <a:avLst/>
          </a:prstGeom>
          <a:noFill/>
        </p:spPr>
      </p:pic>
      <p:pic>
        <p:nvPicPr>
          <p:cNvPr id="91143" name="Picture 7" descr="Фермер"/>
          <p:cNvPicPr>
            <a:picLocks noChangeAspect="1" noChangeArrowheads="1"/>
          </p:cNvPicPr>
          <p:nvPr/>
        </p:nvPicPr>
        <p:blipFill>
          <a:blip r:embed="rId5" cstate="print"/>
          <a:srcRect/>
          <a:stretch>
            <a:fillRect/>
          </a:stretch>
        </p:blipFill>
        <p:spPr bwMode="auto">
          <a:xfrm>
            <a:off x="4356100" y="1125538"/>
            <a:ext cx="2576513" cy="1928812"/>
          </a:xfrm>
          <a:prstGeom prst="rect">
            <a:avLst/>
          </a:prstGeom>
          <a:noFill/>
        </p:spPr>
      </p:pic>
      <p:sp>
        <p:nvSpPr>
          <p:cNvPr id="91144" name="Rectangle 8">
            <a:hlinkHover r:id="" action="ppaction://hlinkshowjump?jump=nextslide"/>
          </p:cNvPr>
          <p:cNvSpPr>
            <a:spLocks noChangeArrowheads="1"/>
          </p:cNvSpPr>
          <p:nvPr/>
        </p:nvSpPr>
        <p:spPr bwMode="auto">
          <a:xfrm>
            <a:off x="4787900" y="6092825"/>
            <a:ext cx="1236663"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1143"/>
                                        </p:tgtEl>
                                        <p:attrNameLst>
                                          <p:attrName>style.visibility</p:attrName>
                                        </p:attrNameLst>
                                      </p:cBhvr>
                                      <p:to>
                                        <p:strVal val="visible"/>
                                      </p:to>
                                    </p:set>
                                    <p:anim calcmode="lin" valueType="num">
                                      <p:cBhvr>
                                        <p:cTn id="12" dur="500" fill="hold"/>
                                        <p:tgtEl>
                                          <p:spTgt spid="91143"/>
                                        </p:tgtEl>
                                        <p:attrNameLst>
                                          <p:attrName>ppt_w</p:attrName>
                                        </p:attrNameLst>
                                      </p:cBhvr>
                                      <p:tavLst>
                                        <p:tav tm="0">
                                          <p:val>
                                            <p:fltVal val="0"/>
                                          </p:val>
                                        </p:tav>
                                        <p:tav tm="100000">
                                          <p:val>
                                            <p:strVal val="#ppt_w"/>
                                          </p:val>
                                        </p:tav>
                                      </p:tavLst>
                                    </p:anim>
                                    <p:anim calcmode="lin" valueType="num">
                                      <p:cBhvr>
                                        <p:cTn id="13" dur="500" fill="hold"/>
                                        <p:tgtEl>
                                          <p:spTgt spid="91143"/>
                                        </p:tgtEl>
                                        <p:attrNameLst>
                                          <p:attrName>ppt_h</p:attrName>
                                        </p:attrNameLst>
                                      </p:cBhvr>
                                      <p:tavLst>
                                        <p:tav tm="0">
                                          <p:val>
                                            <p:fltVal val="0"/>
                                          </p:val>
                                        </p:tav>
                                        <p:tav tm="100000">
                                          <p:val>
                                            <p:strVal val="#ppt_h"/>
                                          </p:val>
                                        </p:tav>
                                      </p:tavLst>
                                    </p:anim>
                                    <p:animEffect transition="in" filter="fade">
                                      <p:cBhvr>
                                        <p:cTn id="14" dur="500"/>
                                        <p:tgtEl>
                                          <p:spTgt spid="91143"/>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1142"/>
                                        </p:tgtEl>
                                        <p:attrNameLst>
                                          <p:attrName>style.visibility</p:attrName>
                                        </p:attrNameLst>
                                      </p:cBhvr>
                                      <p:to>
                                        <p:strVal val="visible"/>
                                      </p:to>
                                    </p:set>
                                    <p:anim calcmode="lin" valueType="num">
                                      <p:cBhvr>
                                        <p:cTn id="18" dur="500" fill="hold"/>
                                        <p:tgtEl>
                                          <p:spTgt spid="91142"/>
                                        </p:tgtEl>
                                        <p:attrNameLst>
                                          <p:attrName>ppt_w</p:attrName>
                                        </p:attrNameLst>
                                      </p:cBhvr>
                                      <p:tavLst>
                                        <p:tav tm="0">
                                          <p:val>
                                            <p:fltVal val="0"/>
                                          </p:val>
                                        </p:tav>
                                        <p:tav tm="100000">
                                          <p:val>
                                            <p:strVal val="#ppt_w"/>
                                          </p:val>
                                        </p:tav>
                                      </p:tavLst>
                                    </p:anim>
                                    <p:anim calcmode="lin" valueType="num">
                                      <p:cBhvr>
                                        <p:cTn id="19" dur="500" fill="hold"/>
                                        <p:tgtEl>
                                          <p:spTgt spid="91142"/>
                                        </p:tgtEl>
                                        <p:attrNameLst>
                                          <p:attrName>ppt_h</p:attrName>
                                        </p:attrNameLst>
                                      </p:cBhvr>
                                      <p:tavLst>
                                        <p:tav tm="0">
                                          <p:val>
                                            <p:fltVal val="0"/>
                                          </p:val>
                                        </p:tav>
                                        <p:tav tm="100000">
                                          <p:val>
                                            <p:strVal val="#ppt_h"/>
                                          </p:val>
                                        </p:tav>
                                      </p:tavLst>
                                    </p:anim>
                                    <p:animEffect transition="in" filter="fade">
                                      <p:cBhvr>
                                        <p:cTn id="20" dur="500"/>
                                        <p:tgtEl>
                                          <p:spTgt spid="91142"/>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91140"/>
                                        </p:tgtEl>
                                        <p:attrNameLst>
                                          <p:attrName>style.visibility</p:attrName>
                                        </p:attrNameLst>
                                      </p:cBhvr>
                                      <p:to>
                                        <p:strVal val="visible"/>
                                      </p:to>
                                    </p:set>
                                    <p:anim calcmode="lin" valueType="num">
                                      <p:cBhvr>
                                        <p:cTn id="24" dur="500" fill="hold"/>
                                        <p:tgtEl>
                                          <p:spTgt spid="91140"/>
                                        </p:tgtEl>
                                        <p:attrNameLst>
                                          <p:attrName>ppt_w</p:attrName>
                                        </p:attrNameLst>
                                      </p:cBhvr>
                                      <p:tavLst>
                                        <p:tav tm="0">
                                          <p:val>
                                            <p:fltVal val="0"/>
                                          </p:val>
                                        </p:tav>
                                        <p:tav tm="100000">
                                          <p:val>
                                            <p:strVal val="#ppt_w"/>
                                          </p:val>
                                        </p:tav>
                                      </p:tavLst>
                                    </p:anim>
                                    <p:anim calcmode="lin" valueType="num">
                                      <p:cBhvr>
                                        <p:cTn id="25" dur="500" fill="hold"/>
                                        <p:tgtEl>
                                          <p:spTgt spid="91140"/>
                                        </p:tgtEl>
                                        <p:attrNameLst>
                                          <p:attrName>ppt_h</p:attrName>
                                        </p:attrNameLst>
                                      </p:cBhvr>
                                      <p:tavLst>
                                        <p:tav tm="0">
                                          <p:val>
                                            <p:fltVal val="0"/>
                                          </p:val>
                                        </p:tav>
                                        <p:tav tm="100000">
                                          <p:val>
                                            <p:strVal val="#ppt_h"/>
                                          </p:val>
                                        </p:tav>
                                      </p:tavLst>
                                    </p:anim>
                                    <p:animEffect transition="in" filter="fade">
                                      <p:cBhvr>
                                        <p:cTn id="26" dur="500"/>
                                        <p:tgtEl>
                                          <p:spTgt spid="91140"/>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91141"/>
                                        </p:tgtEl>
                                        <p:attrNameLst>
                                          <p:attrName>style.visibility</p:attrName>
                                        </p:attrNameLst>
                                      </p:cBhvr>
                                      <p:to>
                                        <p:strVal val="visible"/>
                                      </p:to>
                                    </p:set>
                                    <p:anim calcmode="lin" valueType="num">
                                      <p:cBhvr>
                                        <p:cTn id="30" dur="500" fill="hold"/>
                                        <p:tgtEl>
                                          <p:spTgt spid="91141"/>
                                        </p:tgtEl>
                                        <p:attrNameLst>
                                          <p:attrName>ppt_w</p:attrName>
                                        </p:attrNameLst>
                                      </p:cBhvr>
                                      <p:tavLst>
                                        <p:tav tm="0">
                                          <p:val>
                                            <p:fltVal val="0"/>
                                          </p:val>
                                        </p:tav>
                                        <p:tav tm="100000">
                                          <p:val>
                                            <p:strVal val="#ppt_w"/>
                                          </p:val>
                                        </p:tav>
                                      </p:tavLst>
                                    </p:anim>
                                    <p:anim calcmode="lin" valueType="num">
                                      <p:cBhvr>
                                        <p:cTn id="31" dur="500" fill="hold"/>
                                        <p:tgtEl>
                                          <p:spTgt spid="91141"/>
                                        </p:tgtEl>
                                        <p:attrNameLst>
                                          <p:attrName>ppt_h</p:attrName>
                                        </p:attrNameLst>
                                      </p:cBhvr>
                                      <p:tavLst>
                                        <p:tav tm="0">
                                          <p:val>
                                            <p:fltVal val="0"/>
                                          </p:val>
                                        </p:tav>
                                        <p:tav tm="100000">
                                          <p:val>
                                            <p:strVal val="#ppt_h"/>
                                          </p:val>
                                        </p:tav>
                                      </p:tavLst>
                                    </p:anim>
                                    <p:animEffect transition="in" filter="fade">
                                      <p:cBhvr>
                                        <p:cTn id="32"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ru-RU" b="1" i="1"/>
              <a:t>Модуль “</a:t>
            </a:r>
            <a:r>
              <a:rPr lang="ru-RU" b="1" i="1">
                <a:solidFill>
                  <a:srgbClr val="FF0000"/>
                </a:solidFill>
              </a:rPr>
              <a:t>Цепочки фонем”</a:t>
            </a:r>
            <a:r>
              <a:rPr lang="ru-RU"/>
              <a:t> </a:t>
            </a:r>
          </a:p>
        </p:txBody>
      </p:sp>
      <p:sp>
        <p:nvSpPr>
          <p:cNvPr id="92163" name="Rectangle 3"/>
          <p:cNvSpPr>
            <a:spLocks noGrp="1" noChangeArrowheads="1"/>
          </p:cNvSpPr>
          <p:nvPr>
            <p:ph type="body" sz="half" idx="1"/>
          </p:nvPr>
        </p:nvSpPr>
        <p:spPr>
          <a:xfrm>
            <a:off x="0" y="1557338"/>
            <a:ext cx="4284663" cy="5616575"/>
          </a:xfrm>
        </p:spPr>
        <p:txBody>
          <a:bodyPr/>
          <a:lstStyle/>
          <a:p>
            <a:pPr>
              <a:lnSpc>
                <a:spcPct val="90000"/>
              </a:lnSpc>
              <a:buFontTx/>
              <a:buNone/>
            </a:pPr>
            <a:r>
              <a:rPr lang="ru-RU" sz="2000"/>
              <a:t>    как и предыдущий модуль позволяет работать с фонемой, но не с одной, а целой цепочкой из четырех фонем. Принцип организации игрового задания заключается в следующем: проговаривая фонему за фонемой, необходимо провести пеликана к ведерку с рыбой. Пеликан перелетает со столба на столб только при правильном звуке пациента. Т.о. модуль позволяет составлять и отрабатывать короткие слова из четырех фонем: -С-А-Ш-А-, -Л-У-Ж- А- и др. </a:t>
            </a:r>
          </a:p>
        </p:txBody>
      </p:sp>
      <p:pic>
        <p:nvPicPr>
          <p:cNvPr id="92164" name="Picture 4" descr="Пеликан"/>
          <p:cNvPicPr>
            <a:picLocks noChangeAspect="1" noChangeArrowheads="1"/>
          </p:cNvPicPr>
          <p:nvPr>
            <p:ph sz="quarter" idx="2"/>
          </p:nvPr>
        </p:nvPicPr>
        <p:blipFill>
          <a:blip r:embed="rId2" cstate="print"/>
          <a:srcRect/>
          <a:stretch>
            <a:fillRect/>
          </a:stretch>
        </p:blipFill>
        <p:spPr>
          <a:xfrm>
            <a:off x="4500563" y="1557338"/>
            <a:ext cx="2646362" cy="1981200"/>
          </a:xfrm>
          <a:noFill/>
          <a:ln/>
        </p:spPr>
      </p:pic>
      <p:pic>
        <p:nvPicPr>
          <p:cNvPr id="92165" name="Picture 5" descr="Стрела"/>
          <p:cNvPicPr>
            <a:picLocks noChangeAspect="1" noChangeArrowheads="1"/>
          </p:cNvPicPr>
          <p:nvPr>
            <p:ph sz="quarter" idx="3"/>
          </p:nvPr>
        </p:nvPicPr>
        <p:blipFill>
          <a:blip r:embed="rId3" cstate="print"/>
          <a:srcRect/>
          <a:stretch>
            <a:fillRect/>
          </a:stretch>
        </p:blipFill>
        <p:spPr>
          <a:xfrm>
            <a:off x="4427538" y="4005263"/>
            <a:ext cx="2646362" cy="1981200"/>
          </a:xfrm>
          <a:noFill/>
          <a:ln/>
        </p:spPr>
      </p:pic>
      <p:pic>
        <p:nvPicPr>
          <p:cNvPr id="92166" name="Picture 6" descr="Эквилибр"/>
          <p:cNvPicPr>
            <a:picLocks noChangeAspect="1" noChangeArrowheads="1"/>
          </p:cNvPicPr>
          <p:nvPr/>
        </p:nvPicPr>
        <p:blipFill>
          <a:blip r:embed="rId4" cstate="print"/>
          <a:srcRect/>
          <a:stretch>
            <a:fillRect/>
          </a:stretch>
        </p:blipFill>
        <p:spPr bwMode="auto">
          <a:xfrm>
            <a:off x="6372225" y="2565400"/>
            <a:ext cx="2541588" cy="1901825"/>
          </a:xfrm>
          <a:prstGeom prst="rect">
            <a:avLst/>
          </a:prstGeom>
          <a:noFill/>
        </p:spPr>
      </p:pic>
      <p:pic>
        <p:nvPicPr>
          <p:cNvPr id="92167" name="Picture 7" descr="Пингвин"/>
          <p:cNvPicPr>
            <a:picLocks noChangeAspect="1" noChangeArrowheads="1"/>
          </p:cNvPicPr>
          <p:nvPr/>
        </p:nvPicPr>
        <p:blipFill>
          <a:blip r:embed="rId5" cstate="print"/>
          <a:srcRect/>
          <a:stretch>
            <a:fillRect/>
          </a:stretch>
        </p:blipFill>
        <p:spPr bwMode="auto">
          <a:xfrm>
            <a:off x="6227763" y="4652963"/>
            <a:ext cx="2649537" cy="1982787"/>
          </a:xfrm>
          <a:prstGeom prst="rect">
            <a:avLst/>
          </a:prstGeom>
          <a:noFill/>
        </p:spPr>
      </p:pic>
      <p:sp>
        <p:nvSpPr>
          <p:cNvPr id="92168" name="Rectangle 8">
            <a:hlinkHover r:id="" action="ppaction://hlinkshowjump?jump=nextslide"/>
          </p:cNvPr>
          <p:cNvSpPr>
            <a:spLocks noChangeArrowheads="1"/>
          </p:cNvSpPr>
          <p:nvPr/>
        </p:nvSpPr>
        <p:spPr bwMode="auto">
          <a:xfrm>
            <a:off x="4500563" y="616585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p:cTn id="12" dur="500" fill="hold"/>
                                        <p:tgtEl>
                                          <p:spTgt spid="92164"/>
                                        </p:tgtEl>
                                        <p:attrNameLst>
                                          <p:attrName>ppt_w</p:attrName>
                                        </p:attrNameLst>
                                      </p:cBhvr>
                                      <p:tavLst>
                                        <p:tav tm="0">
                                          <p:val>
                                            <p:fltVal val="0"/>
                                          </p:val>
                                        </p:tav>
                                        <p:tav tm="100000">
                                          <p:val>
                                            <p:strVal val="#ppt_w"/>
                                          </p:val>
                                        </p:tav>
                                      </p:tavLst>
                                    </p:anim>
                                    <p:anim calcmode="lin" valueType="num">
                                      <p:cBhvr>
                                        <p:cTn id="13" dur="500" fill="hold"/>
                                        <p:tgtEl>
                                          <p:spTgt spid="92164"/>
                                        </p:tgtEl>
                                        <p:attrNameLst>
                                          <p:attrName>ppt_h</p:attrName>
                                        </p:attrNameLst>
                                      </p:cBhvr>
                                      <p:tavLst>
                                        <p:tav tm="0">
                                          <p:val>
                                            <p:fltVal val="0"/>
                                          </p:val>
                                        </p:tav>
                                        <p:tav tm="100000">
                                          <p:val>
                                            <p:strVal val="#ppt_h"/>
                                          </p:val>
                                        </p:tav>
                                      </p:tavLst>
                                    </p:anim>
                                    <p:animEffect transition="in" filter="fade">
                                      <p:cBhvr>
                                        <p:cTn id="14" dur="500"/>
                                        <p:tgtEl>
                                          <p:spTgt spid="92164"/>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2166"/>
                                        </p:tgtEl>
                                        <p:attrNameLst>
                                          <p:attrName>style.visibility</p:attrName>
                                        </p:attrNameLst>
                                      </p:cBhvr>
                                      <p:to>
                                        <p:strVal val="visible"/>
                                      </p:to>
                                    </p:set>
                                    <p:anim calcmode="lin" valueType="num">
                                      <p:cBhvr>
                                        <p:cTn id="18" dur="500" fill="hold"/>
                                        <p:tgtEl>
                                          <p:spTgt spid="92166"/>
                                        </p:tgtEl>
                                        <p:attrNameLst>
                                          <p:attrName>ppt_w</p:attrName>
                                        </p:attrNameLst>
                                      </p:cBhvr>
                                      <p:tavLst>
                                        <p:tav tm="0">
                                          <p:val>
                                            <p:fltVal val="0"/>
                                          </p:val>
                                        </p:tav>
                                        <p:tav tm="100000">
                                          <p:val>
                                            <p:strVal val="#ppt_w"/>
                                          </p:val>
                                        </p:tav>
                                      </p:tavLst>
                                    </p:anim>
                                    <p:anim calcmode="lin" valueType="num">
                                      <p:cBhvr>
                                        <p:cTn id="19" dur="500" fill="hold"/>
                                        <p:tgtEl>
                                          <p:spTgt spid="92166"/>
                                        </p:tgtEl>
                                        <p:attrNameLst>
                                          <p:attrName>ppt_h</p:attrName>
                                        </p:attrNameLst>
                                      </p:cBhvr>
                                      <p:tavLst>
                                        <p:tav tm="0">
                                          <p:val>
                                            <p:fltVal val="0"/>
                                          </p:val>
                                        </p:tav>
                                        <p:tav tm="100000">
                                          <p:val>
                                            <p:strVal val="#ppt_h"/>
                                          </p:val>
                                        </p:tav>
                                      </p:tavLst>
                                    </p:anim>
                                    <p:animEffect transition="in" filter="fade">
                                      <p:cBhvr>
                                        <p:cTn id="20" dur="500"/>
                                        <p:tgtEl>
                                          <p:spTgt spid="92166"/>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92165"/>
                                        </p:tgtEl>
                                        <p:attrNameLst>
                                          <p:attrName>style.visibility</p:attrName>
                                        </p:attrNameLst>
                                      </p:cBhvr>
                                      <p:to>
                                        <p:strVal val="visible"/>
                                      </p:to>
                                    </p:set>
                                    <p:anim calcmode="lin" valueType="num">
                                      <p:cBhvr>
                                        <p:cTn id="24" dur="500" fill="hold"/>
                                        <p:tgtEl>
                                          <p:spTgt spid="92165"/>
                                        </p:tgtEl>
                                        <p:attrNameLst>
                                          <p:attrName>ppt_w</p:attrName>
                                        </p:attrNameLst>
                                      </p:cBhvr>
                                      <p:tavLst>
                                        <p:tav tm="0">
                                          <p:val>
                                            <p:fltVal val="0"/>
                                          </p:val>
                                        </p:tav>
                                        <p:tav tm="100000">
                                          <p:val>
                                            <p:strVal val="#ppt_w"/>
                                          </p:val>
                                        </p:tav>
                                      </p:tavLst>
                                    </p:anim>
                                    <p:anim calcmode="lin" valueType="num">
                                      <p:cBhvr>
                                        <p:cTn id="25" dur="500" fill="hold"/>
                                        <p:tgtEl>
                                          <p:spTgt spid="92165"/>
                                        </p:tgtEl>
                                        <p:attrNameLst>
                                          <p:attrName>ppt_h</p:attrName>
                                        </p:attrNameLst>
                                      </p:cBhvr>
                                      <p:tavLst>
                                        <p:tav tm="0">
                                          <p:val>
                                            <p:fltVal val="0"/>
                                          </p:val>
                                        </p:tav>
                                        <p:tav tm="100000">
                                          <p:val>
                                            <p:strVal val="#ppt_h"/>
                                          </p:val>
                                        </p:tav>
                                      </p:tavLst>
                                    </p:anim>
                                    <p:animEffect transition="in" filter="fade">
                                      <p:cBhvr>
                                        <p:cTn id="26" dur="500"/>
                                        <p:tgtEl>
                                          <p:spTgt spid="92165"/>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92167"/>
                                        </p:tgtEl>
                                        <p:attrNameLst>
                                          <p:attrName>style.visibility</p:attrName>
                                        </p:attrNameLst>
                                      </p:cBhvr>
                                      <p:to>
                                        <p:strVal val="visible"/>
                                      </p:to>
                                    </p:set>
                                    <p:anim calcmode="lin" valueType="num">
                                      <p:cBhvr>
                                        <p:cTn id="30" dur="500" fill="hold"/>
                                        <p:tgtEl>
                                          <p:spTgt spid="92167"/>
                                        </p:tgtEl>
                                        <p:attrNameLst>
                                          <p:attrName>ppt_w</p:attrName>
                                        </p:attrNameLst>
                                      </p:cBhvr>
                                      <p:tavLst>
                                        <p:tav tm="0">
                                          <p:val>
                                            <p:fltVal val="0"/>
                                          </p:val>
                                        </p:tav>
                                        <p:tav tm="100000">
                                          <p:val>
                                            <p:strVal val="#ppt_w"/>
                                          </p:val>
                                        </p:tav>
                                      </p:tavLst>
                                    </p:anim>
                                    <p:anim calcmode="lin" valueType="num">
                                      <p:cBhvr>
                                        <p:cTn id="31" dur="500" fill="hold"/>
                                        <p:tgtEl>
                                          <p:spTgt spid="92167"/>
                                        </p:tgtEl>
                                        <p:attrNameLst>
                                          <p:attrName>ppt_h</p:attrName>
                                        </p:attrNameLst>
                                      </p:cBhvr>
                                      <p:tavLst>
                                        <p:tav tm="0">
                                          <p:val>
                                            <p:fltVal val="0"/>
                                          </p:val>
                                        </p:tav>
                                        <p:tav tm="100000">
                                          <p:val>
                                            <p:strVal val="#ppt_h"/>
                                          </p:val>
                                        </p:tav>
                                      </p:tavLst>
                                    </p:anim>
                                    <p:animEffect transition="in" filter="fade">
                                      <p:cBhvr>
                                        <p:cTn id="32"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396413" cy="1412875"/>
          </a:xfrm>
        </p:spPr>
        <p:txBody>
          <a:bodyPr/>
          <a:lstStyle/>
          <a:p>
            <a:r>
              <a:rPr lang="ru-RU" sz="3600" b="1" i="1"/>
              <a:t>Модуль </a:t>
            </a:r>
            <a:br>
              <a:rPr lang="ru-RU" sz="3600" b="1" i="1"/>
            </a:br>
            <a:r>
              <a:rPr lang="ru-RU" sz="3600" b="1" i="1"/>
              <a:t>      </a:t>
            </a:r>
            <a:r>
              <a:rPr lang="ru-RU" sz="3600" b="1" i="1">
                <a:solidFill>
                  <a:srgbClr val="FF0000"/>
                </a:solidFill>
              </a:rPr>
              <a:t>«Дифференциация двух фонем»</a:t>
            </a:r>
            <a:r>
              <a:rPr lang="ru-RU" sz="4000"/>
              <a:t> </a:t>
            </a:r>
          </a:p>
        </p:txBody>
      </p:sp>
      <p:sp>
        <p:nvSpPr>
          <p:cNvPr id="93187" name="Rectangle 3"/>
          <p:cNvSpPr>
            <a:spLocks noGrp="1" noChangeArrowheads="1"/>
          </p:cNvSpPr>
          <p:nvPr>
            <p:ph type="body" sz="half" idx="1"/>
          </p:nvPr>
        </p:nvSpPr>
        <p:spPr>
          <a:xfrm>
            <a:off x="0" y="1341438"/>
            <a:ext cx="4495800" cy="5975350"/>
          </a:xfrm>
        </p:spPr>
        <p:txBody>
          <a:bodyPr/>
          <a:lstStyle/>
          <a:p>
            <a:pPr>
              <a:lnSpc>
                <a:spcPct val="80000"/>
              </a:lnSpc>
              <a:buFontTx/>
              <a:buNone/>
            </a:pPr>
            <a:r>
              <a:rPr lang="ru-RU" sz="2400"/>
              <a:t>   позволяет вести работу по дифференциации смешиваемых в произношении фонем с помощью игрового задания, в котором пациенту необходимо корректировать голосом направление движения велосипедиста. Необходимо объезжать препятствия по пути следования, проговаривая заданные фонемы. При этом велосипедист меняет направление движения в сторону проговариваемой фонемы.  </a:t>
            </a:r>
          </a:p>
        </p:txBody>
      </p:sp>
      <p:pic>
        <p:nvPicPr>
          <p:cNvPr id="93188" name="Picture 4" descr="Джип_Различия"/>
          <p:cNvPicPr>
            <a:picLocks noChangeAspect="1" noChangeArrowheads="1"/>
          </p:cNvPicPr>
          <p:nvPr>
            <p:ph sz="quarter" idx="2"/>
          </p:nvPr>
        </p:nvPicPr>
        <p:blipFill>
          <a:blip r:embed="rId2" cstate="print"/>
          <a:srcRect/>
          <a:stretch>
            <a:fillRect/>
          </a:stretch>
        </p:blipFill>
        <p:spPr>
          <a:xfrm>
            <a:off x="6156325" y="2205038"/>
            <a:ext cx="2646363" cy="1981200"/>
          </a:xfrm>
          <a:noFill/>
          <a:ln/>
        </p:spPr>
      </p:pic>
      <p:pic>
        <p:nvPicPr>
          <p:cNvPr id="93189" name="Picture 5" descr="СтрелаРазличия"/>
          <p:cNvPicPr>
            <a:picLocks noChangeAspect="1" noChangeArrowheads="1"/>
          </p:cNvPicPr>
          <p:nvPr>
            <p:ph sz="quarter" idx="3"/>
          </p:nvPr>
        </p:nvPicPr>
        <p:blipFill>
          <a:blip r:embed="rId3"/>
          <a:srcRect/>
          <a:stretch>
            <a:fillRect/>
          </a:stretch>
        </p:blipFill>
        <p:spPr>
          <a:xfrm>
            <a:off x="4284663" y="3933825"/>
            <a:ext cx="2862262" cy="2141538"/>
          </a:xfrm>
          <a:noFill/>
          <a:ln/>
        </p:spPr>
      </p:pic>
      <p:pic>
        <p:nvPicPr>
          <p:cNvPr id="93190" name="Picture 6" descr="Велосипедист"/>
          <p:cNvPicPr>
            <a:picLocks noChangeAspect="1" noChangeArrowheads="1"/>
          </p:cNvPicPr>
          <p:nvPr/>
        </p:nvPicPr>
        <p:blipFill>
          <a:blip r:embed="rId4"/>
          <a:srcRect/>
          <a:stretch>
            <a:fillRect/>
          </a:stretch>
        </p:blipFill>
        <p:spPr bwMode="auto">
          <a:xfrm>
            <a:off x="4356100" y="1412875"/>
            <a:ext cx="2808288" cy="2101850"/>
          </a:xfrm>
          <a:prstGeom prst="rect">
            <a:avLst/>
          </a:prstGeom>
          <a:noFill/>
        </p:spPr>
      </p:pic>
      <p:pic>
        <p:nvPicPr>
          <p:cNvPr id="93191" name="Picture 7" descr="АВТО_Различия2"/>
          <p:cNvPicPr>
            <a:picLocks noChangeAspect="1" noChangeArrowheads="1"/>
          </p:cNvPicPr>
          <p:nvPr/>
        </p:nvPicPr>
        <p:blipFill>
          <a:blip r:embed="rId5"/>
          <a:srcRect/>
          <a:stretch>
            <a:fillRect/>
          </a:stretch>
        </p:blipFill>
        <p:spPr bwMode="auto">
          <a:xfrm>
            <a:off x="6011863" y="4437063"/>
            <a:ext cx="2808287" cy="2101850"/>
          </a:xfrm>
          <a:prstGeom prst="rect">
            <a:avLst/>
          </a:prstGeom>
          <a:noFill/>
        </p:spPr>
      </p:pic>
      <p:sp>
        <p:nvSpPr>
          <p:cNvPr id="93192" name="Rectangle 8">
            <a:hlinkHover r:id="" action="ppaction://hlinkshowjump?jump=nextslide"/>
          </p:cNvPr>
          <p:cNvSpPr>
            <a:spLocks noChangeArrowheads="1"/>
          </p:cNvSpPr>
          <p:nvPr/>
        </p:nvSpPr>
        <p:spPr bwMode="auto">
          <a:xfrm>
            <a:off x="4572000" y="6165850"/>
            <a:ext cx="1236663"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3190"/>
                                        </p:tgtEl>
                                        <p:attrNameLst>
                                          <p:attrName>style.visibility</p:attrName>
                                        </p:attrNameLst>
                                      </p:cBhvr>
                                      <p:to>
                                        <p:strVal val="visible"/>
                                      </p:to>
                                    </p:set>
                                    <p:anim calcmode="lin" valueType="num">
                                      <p:cBhvr>
                                        <p:cTn id="12" dur="500" fill="hold"/>
                                        <p:tgtEl>
                                          <p:spTgt spid="93190"/>
                                        </p:tgtEl>
                                        <p:attrNameLst>
                                          <p:attrName>ppt_w</p:attrName>
                                        </p:attrNameLst>
                                      </p:cBhvr>
                                      <p:tavLst>
                                        <p:tav tm="0">
                                          <p:val>
                                            <p:fltVal val="0"/>
                                          </p:val>
                                        </p:tav>
                                        <p:tav tm="100000">
                                          <p:val>
                                            <p:strVal val="#ppt_w"/>
                                          </p:val>
                                        </p:tav>
                                      </p:tavLst>
                                    </p:anim>
                                    <p:anim calcmode="lin" valueType="num">
                                      <p:cBhvr>
                                        <p:cTn id="13" dur="500" fill="hold"/>
                                        <p:tgtEl>
                                          <p:spTgt spid="93190"/>
                                        </p:tgtEl>
                                        <p:attrNameLst>
                                          <p:attrName>ppt_h</p:attrName>
                                        </p:attrNameLst>
                                      </p:cBhvr>
                                      <p:tavLst>
                                        <p:tav tm="0">
                                          <p:val>
                                            <p:fltVal val="0"/>
                                          </p:val>
                                        </p:tav>
                                        <p:tav tm="100000">
                                          <p:val>
                                            <p:strVal val="#ppt_h"/>
                                          </p:val>
                                        </p:tav>
                                      </p:tavLst>
                                    </p:anim>
                                    <p:animEffect transition="in" filter="fade">
                                      <p:cBhvr>
                                        <p:cTn id="14" dur="500"/>
                                        <p:tgtEl>
                                          <p:spTgt spid="9319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3188"/>
                                        </p:tgtEl>
                                        <p:attrNameLst>
                                          <p:attrName>style.visibility</p:attrName>
                                        </p:attrNameLst>
                                      </p:cBhvr>
                                      <p:to>
                                        <p:strVal val="visible"/>
                                      </p:to>
                                    </p:set>
                                    <p:anim calcmode="lin" valueType="num">
                                      <p:cBhvr>
                                        <p:cTn id="18" dur="500" fill="hold"/>
                                        <p:tgtEl>
                                          <p:spTgt spid="93188"/>
                                        </p:tgtEl>
                                        <p:attrNameLst>
                                          <p:attrName>ppt_w</p:attrName>
                                        </p:attrNameLst>
                                      </p:cBhvr>
                                      <p:tavLst>
                                        <p:tav tm="0">
                                          <p:val>
                                            <p:fltVal val="0"/>
                                          </p:val>
                                        </p:tav>
                                        <p:tav tm="100000">
                                          <p:val>
                                            <p:strVal val="#ppt_w"/>
                                          </p:val>
                                        </p:tav>
                                      </p:tavLst>
                                    </p:anim>
                                    <p:anim calcmode="lin" valueType="num">
                                      <p:cBhvr>
                                        <p:cTn id="19" dur="500" fill="hold"/>
                                        <p:tgtEl>
                                          <p:spTgt spid="93188"/>
                                        </p:tgtEl>
                                        <p:attrNameLst>
                                          <p:attrName>ppt_h</p:attrName>
                                        </p:attrNameLst>
                                      </p:cBhvr>
                                      <p:tavLst>
                                        <p:tav tm="0">
                                          <p:val>
                                            <p:fltVal val="0"/>
                                          </p:val>
                                        </p:tav>
                                        <p:tav tm="100000">
                                          <p:val>
                                            <p:strVal val="#ppt_h"/>
                                          </p:val>
                                        </p:tav>
                                      </p:tavLst>
                                    </p:anim>
                                    <p:animEffect transition="in" filter="fade">
                                      <p:cBhvr>
                                        <p:cTn id="20" dur="500"/>
                                        <p:tgtEl>
                                          <p:spTgt spid="93188"/>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93189"/>
                                        </p:tgtEl>
                                        <p:attrNameLst>
                                          <p:attrName>style.visibility</p:attrName>
                                        </p:attrNameLst>
                                      </p:cBhvr>
                                      <p:to>
                                        <p:strVal val="visible"/>
                                      </p:to>
                                    </p:set>
                                    <p:anim calcmode="lin" valueType="num">
                                      <p:cBhvr>
                                        <p:cTn id="24" dur="500" fill="hold"/>
                                        <p:tgtEl>
                                          <p:spTgt spid="93189"/>
                                        </p:tgtEl>
                                        <p:attrNameLst>
                                          <p:attrName>ppt_w</p:attrName>
                                        </p:attrNameLst>
                                      </p:cBhvr>
                                      <p:tavLst>
                                        <p:tav tm="0">
                                          <p:val>
                                            <p:fltVal val="0"/>
                                          </p:val>
                                        </p:tav>
                                        <p:tav tm="100000">
                                          <p:val>
                                            <p:strVal val="#ppt_w"/>
                                          </p:val>
                                        </p:tav>
                                      </p:tavLst>
                                    </p:anim>
                                    <p:anim calcmode="lin" valueType="num">
                                      <p:cBhvr>
                                        <p:cTn id="25" dur="500" fill="hold"/>
                                        <p:tgtEl>
                                          <p:spTgt spid="93189"/>
                                        </p:tgtEl>
                                        <p:attrNameLst>
                                          <p:attrName>ppt_h</p:attrName>
                                        </p:attrNameLst>
                                      </p:cBhvr>
                                      <p:tavLst>
                                        <p:tav tm="0">
                                          <p:val>
                                            <p:fltVal val="0"/>
                                          </p:val>
                                        </p:tav>
                                        <p:tav tm="100000">
                                          <p:val>
                                            <p:strVal val="#ppt_h"/>
                                          </p:val>
                                        </p:tav>
                                      </p:tavLst>
                                    </p:anim>
                                    <p:animEffect transition="in" filter="fade">
                                      <p:cBhvr>
                                        <p:cTn id="26" dur="500"/>
                                        <p:tgtEl>
                                          <p:spTgt spid="93189"/>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93191"/>
                                        </p:tgtEl>
                                        <p:attrNameLst>
                                          <p:attrName>style.visibility</p:attrName>
                                        </p:attrNameLst>
                                      </p:cBhvr>
                                      <p:to>
                                        <p:strVal val="visible"/>
                                      </p:to>
                                    </p:set>
                                    <p:anim calcmode="lin" valueType="num">
                                      <p:cBhvr>
                                        <p:cTn id="30" dur="500" fill="hold"/>
                                        <p:tgtEl>
                                          <p:spTgt spid="93191"/>
                                        </p:tgtEl>
                                        <p:attrNameLst>
                                          <p:attrName>ppt_w</p:attrName>
                                        </p:attrNameLst>
                                      </p:cBhvr>
                                      <p:tavLst>
                                        <p:tav tm="0">
                                          <p:val>
                                            <p:fltVal val="0"/>
                                          </p:val>
                                        </p:tav>
                                        <p:tav tm="100000">
                                          <p:val>
                                            <p:strVal val="#ppt_w"/>
                                          </p:val>
                                        </p:tav>
                                      </p:tavLst>
                                    </p:anim>
                                    <p:anim calcmode="lin" valueType="num">
                                      <p:cBhvr>
                                        <p:cTn id="31" dur="500" fill="hold"/>
                                        <p:tgtEl>
                                          <p:spTgt spid="93191"/>
                                        </p:tgtEl>
                                        <p:attrNameLst>
                                          <p:attrName>ppt_h</p:attrName>
                                        </p:attrNameLst>
                                      </p:cBhvr>
                                      <p:tavLst>
                                        <p:tav tm="0">
                                          <p:val>
                                            <p:fltVal val="0"/>
                                          </p:val>
                                        </p:tav>
                                        <p:tav tm="100000">
                                          <p:val>
                                            <p:strVal val="#ppt_h"/>
                                          </p:val>
                                        </p:tav>
                                      </p:tavLst>
                                    </p:anim>
                                    <p:animEffect transition="in" filter="fade">
                                      <p:cBhvr>
                                        <p:cTn id="32"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10009188" cy="1384300"/>
          </a:xfrm>
        </p:spPr>
        <p:txBody>
          <a:bodyPr/>
          <a:lstStyle/>
          <a:p>
            <a:r>
              <a:rPr lang="ru-RU" sz="4000" b="1" i="1"/>
              <a:t>Модуль </a:t>
            </a:r>
            <a:r>
              <a:rPr lang="ru-RU" sz="4000" b="1" i="1">
                <a:solidFill>
                  <a:srgbClr val="FF0000"/>
                </a:solidFill>
              </a:rPr>
              <a:t>«Дифференциация          						четырех фонем»</a:t>
            </a:r>
            <a:r>
              <a:rPr lang="ru-RU" sz="4000"/>
              <a:t> </a:t>
            </a:r>
          </a:p>
        </p:txBody>
      </p:sp>
      <p:sp>
        <p:nvSpPr>
          <p:cNvPr id="94211" name="Rectangle 3"/>
          <p:cNvSpPr>
            <a:spLocks noGrp="1" noChangeArrowheads="1"/>
          </p:cNvSpPr>
          <p:nvPr>
            <p:ph type="body" sz="half" idx="1"/>
          </p:nvPr>
        </p:nvSpPr>
        <p:spPr>
          <a:xfrm>
            <a:off x="0" y="908050"/>
            <a:ext cx="4038600" cy="5545138"/>
          </a:xfrm>
        </p:spPr>
        <p:txBody>
          <a:bodyPr/>
          <a:lstStyle/>
          <a:p>
            <a:pPr>
              <a:lnSpc>
                <a:spcPct val="90000"/>
              </a:lnSpc>
              <a:buFontTx/>
              <a:buNone/>
            </a:pPr>
            <a:r>
              <a:rPr lang="ru-RU" sz="2000"/>
              <a:t>    позволяет вести аналогичную работу по дифференциации  сразу четырех фонем. Сущность игрового задания при этом следующая. Пациенту необходимо провести объект по лабиринту проговаривая заданные фонемы. Стенки лабиринта ограничивают коридор произношения. Логопед может варьировать расстояние между стенками коридора и, таким образом, постепенно добиваться точности произношения дифференцируемых звуков. </a:t>
            </a:r>
          </a:p>
        </p:txBody>
      </p:sp>
      <p:pic>
        <p:nvPicPr>
          <p:cNvPr id="94212" name="Picture 4" descr="Лабиринт_1"/>
          <p:cNvPicPr>
            <a:picLocks noChangeAspect="1" noChangeArrowheads="1"/>
          </p:cNvPicPr>
          <p:nvPr>
            <p:ph sz="quarter" idx="2"/>
          </p:nvPr>
        </p:nvPicPr>
        <p:blipFill>
          <a:blip r:embed="rId2" cstate="print"/>
          <a:srcRect/>
          <a:stretch>
            <a:fillRect/>
          </a:stretch>
        </p:blipFill>
        <p:spPr>
          <a:xfrm>
            <a:off x="4211638" y="1773238"/>
            <a:ext cx="2646362" cy="1981200"/>
          </a:xfrm>
          <a:noFill/>
          <a:ln/>
        </p:spPr>
      </p:pic>
      <p:pic>
        <p:nvPicPr>
          <p:cNvPr id="94213" name="Picture 5" descr="Лабиринт_2"/>
          <p:cNvPicPr>
            <a:picLocks noChangeAspect="1" noChangeArrowheads="1"/>
          </p:cNvPicPr>
          <p:nvPr>
            <p:ph sz="quarter" idx="3"/>
          </p:nvPr>
        </p:nvPicPr>
        <p:blipFill>
          <a:blip r:embed="rId3" cstate="print"/>
          <a:srcRect/>
          <a:stretch>
            <a:fillRect/>
          </a:stretch>
        </p:blipFill>
        <p:spPr>
          <a:xfrm>
            <a:off x="5292725" y="3141663"/>
            <a:ext cx="2646363" cy="1981200"/>
          </a:xfrm>
          <a:noFill/>
          <a:ln/>
        </p:spPr>
      </p:pic>
      <p:pic>
        <p:nvPicPr>
          <p:cNvPr id="94214" name="Picture 6" descr="Лабиринт_3"/>
          <p:cNvPicPr>
            <a:picLocks noChangeAspect="1" noChangeArrowheads="1"/>
          </p:cNvPicPr>
          <p:nvPr/>
        </p:nvPicPr>
        <p:blipFill>
          <a:blip r:embed="rId4"/>
          <a:srcRect/>
          <a:stretch>
            <a:fillRect/>
          </a:stretch>
        </p:blipFill>
        <p:spPr bwMode="auto">
          <a:xfrm>
            <a:off x="6156325" y="4508500"/>
            <a:ext cx="2700338" cy="2020888"/>
          </a:xfrm>
          <a:prstGeom prst="rect">
            <a:avLst/>
          </a:prstGeom>
          <a:noFill/>
        </p:spPr>
      </p:pic>
      <p:sp>
        <p:nvSpPr>
          <p:cNvPr id="94215" name="Rectangle 7">
            <a:hlinkHover r:id="" action="ppaction://hlinkshowjump?jump=nextslide"/>
          </p:cNvPr>
          <p:cNvSpPr>
            <a:spLocks noChangeArrowheads="1"/>
          </p:cNvSpPr>
          <p:nvPr/>
        </p:nvSpPr>
        <p:spPr bwMode="auto">
          <a:xfrm>
            <a:off x="4787900" y="6092825"/>
            <a:ext cx="1236663"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4212"/>
                                        </p:tgtEl>
                                        <p:attrNameLst>
                                          <p:attrName>style.visibility</p:attrName>
                                        </p:attrNameLst>
                                      </p:cBhvr>
                                      <p:to>
                                        <p:strVal val="visible"/>
                                      </p:to>
                                    </p:set>
                                    <p:anim calcmode="lin" valueType="num">
                                      <p:cBhvr>
                                        <p:cTn id="12" dur="500" fill="hold"/>
                                        <p:tgtEl>
                                          <p:spTgt spid="94212"/>
                                        </p:tgtEl>
                                        <p:attrNameLst>
                                          <p:attrName>ppt_w</p:attrName>
                                        </p:attrNameLst>
                                      </p:cBhvr>
                                      <p:tavLst>
                                        <p:tav tm="0">
                                          <p:val>
                                            <p:fltVal val="0"/>
                                          </p:val>
                                        </p:tav>
                                        <p:tav tm="100000">
                                          <p:val>
                                            <p:strVal val="#ppt_w"/>
                                          </p:val>
                                        </p:tav>
                                      </p:tavLst>
                                    </p:anim>
                                    <p:anim calcmode="lin" valueType="num">
                                      <p:cBhvr>
                                        <p:cTn id="13" dur="500" fill="hold"/>
                                        <p:tgtEl>
                                          <p:spTgt spid="94212"/>
                                        </p:tgtEl>
                                        <p:attrNameLst>
                                          <p:attrName>ppt_h</p:attrName>
                                        </p:attrNameLst>
                                      </p:cBhvr>
                                      <p:tavLst>
                                        <p:tav tm="0">
                                          <p:val>
                                            <p:fltVal val="0"/>
                                          </p:val>
                                        </p:tav>
                                        <p:tav tm="100000">
                                          <p:val>
                                            <p:strVal val="#ppt_h"/>
                                          </p:val>
                                        </p:tav>
                                      </p:tavLst>
                                    </p:anim>
                                    <p:animEffect transition="in" filter="fade">
                                      <p:cBhvr>
                                        <p:cTn id="14" dur="500"/>
                                        <p:tgtEl>
                                          <p:spTgt spid="94212"/>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4213"/>
                                        </p:tgtEl>
                                        <p:attrNameLst>
                                          <p:attrName>style.visibility</p:attrName>
                                        </p:attrNameLst>
                                      </p:cBhvr>
                                      <p:to>
                                        <p:strVal val="visible"/>
                                      </p:to>
                                    </p:set>
                                    <p:anim calcmode="lin" valueType="num">
                                      <p:cBhvr>
                                        <p:cTn id="18" dur="500" fill="hold"/>
                                        <p:tgtEl>
                                          <p:spTgt spid="94213"/>
                                        </p:tgtEl>
                                        <p:attrNameLst>
                                          <p:attrName>ppt_w</p:attrName>
                                        </p:attrNameLst>
                                      </p:cBhvr>
                                      <p:tavLst>
                                        <p:tav tm="0">
                                          <p:val>
                                            <p:fltVal val="0"/>
                                          </p:val>
                                        </p:tav>
                                        <p:tav tm="100000">
                                          <p:val>
                                            <p:strVal val="#ppt_w"/>
                                          </p:val>
                                        </p:tav>
                                      </p:tavLst>
                                    </p:anim>
                                    <p:anim calcmode="lin" valueType="num">
                                      <p:cBhvr>
                                        <p:cTn id="19" dur="500" fill="hold"/>
                                        <p:tgtEl>
                                          <p:spTgt spid="94213"/>
                                        </p:tgtEl>
                                        <p:attrNameLst>
                                          <p:attrName>ppt_h</p:attrName>
                                        </p:attrNameLst>
                                      </p:cBhvr>
                                      <p:tavLst>
                                        <p:tav tm="0">
                                          <p:val>
                                            <p:fltVal val="0"/>
                                          </p:val>
                                        </p:tav>
                                        <p:tav tm="100000">
                                          <p:val>
                                            <p:strVal val="#ppt_h"/>
                                          </p:val>
                                        </p:tav>
                                      </p:tavLst>
                                    </p:anim>
                                    <p:animEffect transition="in" filter="fade">
                                      <p:cBhvr>
                                        <p:cTn id="20" dur="500"/>
                                        <p:tgtEl>
                                          <p:spTgt spid="94213"/>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94214"/>
                                        </p:tgtEl>
                                        <p:attrNameLst>
                                          <p:attrName>style.visibility</p:attrName>
                                        </p:attrNameLst>
                                      </p:cBhvr>
                                      <p:to>
                                        <p:strVal val="visible"/>
                                      </p:to>
                                    </p:set>
                                    <p:anim calcmode="lin" valueType="num">
                                      <p:cBhvr>
                                        <p:cTn id="24" dur="500" fill="hold"/>
                                        <p:tgtEl>
                                          <p:spTgt spid="94214"/>
                                        </p:tgtEl>
                                        <p:attrNameLst>
                                          <p:attrName>ppt_w</p:attrName>
                                        </p:attrNameLst>
                                      </p:cBhvr>
                                      <p:tavLst>
                                        <p:tav tm="0">
                                          <p:val>
                                            <p:fltVal val="0"/>
                                          </p:val>
                                        </p:tav>
                                        <p:tav tm="100000">
                                          <p:val>
                                            <p:strVal val="#ppt_w"/>
                                          </p:val>
                                        </p:tav>
                                      </p:tavLst>
                                    </p:anim>
                                    <p:anim calcmode="lin" valueType="num">
                                      <p:cBhvr>
                                        <p:cTn id="25" dur="500" fill="hold"/>
                                        <p:tgtEl>
                                          <p:spTgt spid="94214"/>
                                        </p:tgtEl>
                                        <p:attrNameLst>
                                          <p:attrName>ppt_h</p:attrName>
                                        </p:attrNameLst>
                                      </p:cBhvr>
                                      <p:tavLst>
                                        <p:tav tm="0">
                                          <p:val>
                                            <p:fltVal val="0"/>
                                          </p:val>
                                        </p:tav>
                                        <p:tav tm="100000">
                                          <p:val>
                                            <p:strVal val="#ppt_h"/>
                                          </p:val>
                                        </p:tav>
                                      </p:tavLst>
                                    </p:anim>
                                    <p:animEffect transition="in" filter="fade">
                                      <p:cBhvr>
                                        <p:cTn id="26"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0"/>
            <a:ext cx="9144000" cy="1192213"/>
          </a:xfrm>
        </p:spPr>
        <p:txBody>
          <a:bodyPr/>
          <a:lstStyle/>
          <a:p>
            <a:r>
              <a:rPr lang="ru-RU" sz="4000" b="1" i="1"/>
              <a:t>Модуль </a:t>
            </a:r>
            <a:r>
              <a:rPr lang="ru-RU" sz="4000" b="1" i="1">
                <a:solidFill>
                  <a:srgbClr val="FF0000"/>
                </a:solidFill>
              </a:rPr>
              <a:t>“Спектр высоты и 			               громкости во фразе”</a:t>
            </a:r>
            <a:r>
              <a:rPr lang="ru-RU" sz="4000"/>
              <a:t> </a:t>
            </a:r>
          </a:p>
        </p:txBody>
      </p:sp>
      <p:sp>
        <p:nvSpPr>
          <p:cNvPr id="95235" name="Rectangle 3"/>
          <p:cNvSpPr>
            <a:spLocks noGrp="1" noChangeArrowheads="1"/>
          </p:cNvSpPr>
          <p:nvPr>
            <p:ph type="body" sz="half" idx="1"/>
          </p:nvPr>
        </p:nvSpPr>
        <p:spPr>
          <a:xfrm>
            <a:off x="0" y="1052513"/>
            <a:ext cx="4495800" cy="6264275"/>
          </a:xfrm>
        </p:spPr>
        <p:txBody>
          <a:bodyPr/>
          <a:lstStyle/>
          <a:p>
            <a:pPr>
              <a:lnSpc>
                <a:spcPct val="90000"/>
              </a:lnSpc>
              <a:buFontTx/>
              <a:buNone/>
            </a:pPr>
            <a:r>
              <a:rPr lang="ru-RU" sz="2000"/>
              <a:t>    не имеет игрового сюжета однако позволяет работать со спектром отдельных звуков, слогов, слов и фраз по принципу “повтори так же” Вы записываете образец речевого промежутка. На экране он фиксируется в виде спектра амплитуды и частоты. Задание для пациента - повторить речевой промежуток ориентируясь на образец. Так вы можете отрабатывать слова и фразы, записывая достижения пациента от занятия к занятию, сохранять лучшие попытки как образцы, представлять отдельные характеристики речи в виде разноцветных и трехмерных графиков.  </a:t>
            </a:r>
          </a:p>
        </p:txBody>
      </p:sp>
      <p:pic>
        <p:nvPicPr>
          <p:cNvPr id="95236" name="Picture 4" descr="СпектрФразы"/>
          <p:cNvPicPr>
            <a:picLocks noChangeAspect="1" noChangeArrowheads="1"/>
          </p:cNvPicPr>
          <p:nvPr>
            <p:ph sz="quarter" idx="2"/>
          </p:nvPr>
        </p:nvPicPr>
        <p:blipFill>
          <a:blip r:embed="rId2"/>
          <a:srcRect/>
          <a:stretch>
            <a:fillRect/>
          </a:stretch>
        </p:blipFill>
        <p:spPr>
          <a:xfrm>
            <a:off x="4427538" y="1916113"/>
            <a:ext cx="3097212" cy="2317750"/>
          </a:xfrm>
          <a:noFill/>
          <a:ln/>
        </p:spPr>
      </p:pic>
      <p:pic>
        <p:nvPicPr>
          <p:cNvPr id="95237" name="Picture 5" descr="СпектрФразы2"/>
          <p:cNvPicPr>
            <a:picLocks noChangeAspect="1" noChangeArrowheads="1"/>
          </p:cNvPicPr>
          <p:nvPr>
            <p:ph sz="quarter" idx="3"/>
          </p:nvPr>
        </p:nvPicPr>
        <p:blipFill>
          <a:blip r:embed="rId3"/>
          <a:srcRect/>
          <a:stretch>
            <a:fillRect/>
          </a:stretch>
        </p:blipFill>
        <p:spPr>
          <a:xfrm>
            <a:off x="5508625" y="4351338"/>
            <a:ext cx="3348038" cy="2246312"/>
          </a:xfrm>
          <a:noFill/>
          <a:ln/>
        </p:spPr>
      </p:pic>
      <p:sp>
        <p:nvSpPr>
          <p:cNvPr id="95238" name="Rectangle 6">
            <a:hlinkHover r:id="" action="ppaction://hlinkshowjump?jump=nextslide"/>
          </p:cNvPr>
          <p:cNvSpPr>
            <a:spLocks noChangeArrowheads="1"/>
          </p:cNvSpPr>
          <p:nvPr/>
        </p:nvSpPr>
        <p:spPr bwMode="auto">
          <a:xfrm>
            <a:off x="4211638" y="616585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5236"/>
                                        </p:tgtEl>
                                        <p:attrNameLst>
                                          <p:attrName>style.visibility</p:attrName>
                                        </p:attrNameLst>
                                      </p:cBhvr>
                                      <p:to>
                                        <p:strVal val="visible"/>
                                      </p:to>
                                    </p:set>
                                    <p:anim calcmode="lin" valueType="num">
                                      <p:cBhvr>
                                        <p:cTn id="12" dur="500" fill="hold"/>
                                        <p:tgtEl>
                                          <p:spTgt spid="95236"/>
                                        </p:tgtEl>
                                        <p:attrNameLst>
                                          <p:attrName>ppt_w</p:attrName>
                                        </p:attrNameLst>
                                      </p:cBhvr>
                                      <p:tavLst>
                                        <p:tav tm="0">
                                          <p:val>
                                            <p:fltVal val="0"/>
                                          </p:val>
                                        </p:tav>
                                        <p:tav tm="100000">
                                          <p:val>
                                            <p:strVal val="#ppt_w"/>
                                          </p:val>
                                        </p:tav>
                                      </p:tavLst>
                                    </p:anim>
                                    <p:anim calcmode="lin" valueType="num">
                                      <p:cBhvr>
                                        <p:cTn id="13" dur="500" fill="hold"/>
                                        <p:tgtEl>
                                          <p:spTgt spid="95236"/>
                                        </p:tgtEl>
                                        <p:attrNameLst>
                                          <p:attrName>ppt_h</p:attrName>
                                        </p:attrNameLst>
                                      </p:cBhvr>
                                      <p:tavLst>
                                        <p:tav tm="0">
                                          <p:val>
                                            <p:fltVal val="0"/>
                                          </p:val>
                                        </p:tav>
                                        <p:tav tm="100000">
                                          <p:val>
                                            <p:strVal val="#ppt_h"/>
                                          </p:val>
                                        </p:tav>
                                      </p:tavLst>
                                    </p:anim>
                                    <p:animEffect transition="in" filter="fade">
                                      <p:cBhvr>
                                        <p:cTn id="14" dur="500"/>
                                        <p:tgtEl>
                                          <p:spTgt spid="95236"/>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5237"/>
                                        </p:tgtEl>
                                        <p:attrNameLst>
                                          <p:attrName>style.visibility</p:attrName>
                                        </p:attrNameLst>
                                      </p:cBhvr>
                                      <p:to>
                                        <p:strVal val="visible"/>
                                      </p:to>
                                    </p:set>
                                    <p:anim calcmode="lin" valueType="num">
                                      <p:cBhvr>
                                        <p:cTn id="18" dur="500" fill="hold"/>
                                        <p:tgtEl>
                                          <p:spTgt spid="95237"/>
                                        </p:tgtEl>
                                        <p:attrNameLst>
                                          <p:attrName>ppt_w</p:attrName>
                                        </p:attrNameLst>
                                      </p:cBhvr>
                                      <p:tavLst>
                                        <p:tav tm="0">
                                          <p:val>
                                            <p:fltVal val="0"/>
                                          </p:val>
                                        </p:tav>
                                        <p:tav tm="100000">
                                          <p:val>
                                            <p:strVal val="#ppt_w"/>
                                          </p:val>
                                        </p:tav>
                                      </p:tavLst>
                                    </p:anim>
                                    <p:anim calcmode="lin" valueType="num">
                                      <p:cBhvr>
                                        <p:cTn id="19" dur="500" fill="hold"/>
                                        <p:tgtEl>
                                          <p:spTgt spid="95237"/>
                                        </p:tgtEl>
                                        <p:attrNameLst>
                                          <p:attrName>ppt_h</p:attrName>
                                        </p:attrNameLst>
                                      </p:cBhvr>
                                      <p:tavLst>
                                        <p:tav tm="0">
                                          <p:val>
                                            <p:fltVal val="0"/>
                                          </p:val>
                                        </p:tav>
                                        <p:tav tm="100000">
                                          <p:val>
                                            <p:strVal val="#ppt_h"/>
                                          </p:val>
                                        </p:tav>
                                      </p:tavLst>
                                    </p:anim>
                                    <p:animEffect transition="in" filter="fade">
                                      <p:cBhvr>
                                        <p:cTn id="20" dur="5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ru-RU" b="1" i="1"/>
              <a:t>Модуль “</a:t>
            </a:r>
            <a:r>
              <a:rPr lang="ru-RU" b="1" i="1">
                <a:solidFill>
                  <a:srgbClr val="FF0000"/>
                </a:solidFill>
              </a:rPr>
              <a:t>Спектр звука”</a:t>
            </a:r>
            <a:r>
              <a:rPr lang="ru-RU"/>
              <a:t> </a:t>
            </a:r>
          </a:p>
        </p:txBody>
      </p:sp>
      <p:sp>
        <p:nvSpPr>
          <p:cNvPr id="96259" name="Rectangle 3"/>
          <p:cNvSpPr>
            <a:spLocks noGrp="1" noChangeArrowheads="1"/>
          </p:cNvSpPr>
          <p:nvPr>
            <p:ph type="body" sz="half" idx="1"/>
          </p:nvPr>
        </p:nvSpPr>
        <p:spPr>
          <a:xfrm>
            <a:off x="0" y="1557338"/>
            <a:ext cx="4859338" cy="5300662"/>
          </a:xfrm>
        </p:spPr>
        <p:txBody>
          <a:bodyPr/>
          <a:lstStyle/>
          <a:p>
            <a:pPr>
              <a:lnSpc>
                <a:spcPct val="90000"/>
              </a:lnSpc>
              <a:buFontTx/>
              <a:buNone/>
            </a:pPr>
            <a:r>
              <a:rPr lang="ru-RU" sz="2000"/>
              <a:t>    позволяет работать со спектром отдельных звуков. Сочетая работу перед зеркалом и работу в этом модуле, можно очень быстро добиться результатов даже в работе с тяжелой речевой патологией. Произнося какой либо звук, можно видеть на экране его спектр,  зафиксировать разным цветом в виде плавной кривой линии и работать над произношением, совмещая образцовый график логопеда с графиком пациента. Используя разные цвета графиков, можно работать одновременно над несколькими звуками.  </a:t>
            </a:r>
          </a:p>
        </p:txBody>
      </p:sp>
      <p:pic>
        <p:nvPicPr>
          <p:cNvPr id="96260" name="Picture 4" descr="СпектрЗвука"/>
          <p:cNvPicPr>
            <a:picLocks noChangeAspect="1" noChangeArrowheads="1"/>
          </p:cNvPicPr>
          <p:nvPr>
            <p:ph sz="quarter" idx="2"/>
          </p:nvPr>
        </p:nvPicPr>
        <p:blipFill>
          <a:blip r:embed="rId2" cstate="print"/>
          <a:srcRect/>
          <a:stretch>
            <a:fillRect/>
          </a:stretch>
        </p:blipFill>
        <p:spPr>
          <a:xfrm>
            <a:off x="4859338" y="1628775"/>
            <a:ext cx="2646362" cy="1981200"/>
          </a:xfrm>
          <a:noFill/>
          <a:ln/>
        </p:spPr>
      </p:pic>
      <p:pic>
        <p:nvPicPr>
          <p:cNvPr id="96261" name="Picture 5" descr="СпектрЗвука2"/>
          <p:cNvPicPr>
            <a:picLocks noChangeAspect="1" noChangeArrowheads="1"/>
          </p:cNvPicPr>
          <p:nvPr>
            <p:ph sz="quarter" idx="3"/>
          </p:nvPr>
        </p:nvPicPr>
        <p:blipFill>
          <a:blip r:embed="rId3" cstate="print"/>
          <a:srcRect/>
          <a:stretch>
            <a:fillRect/>
          </a:stretch>
        </p:blipFill>
        <p:spPr>
          <a:xfrm>
            <a:off x="5940425" y="4076700"/>
            <a:ext cx="2646363" cy="1981200"/>
          </a:xfrm>
          <a:noFill/>
          <a:ln/>
        </p:spPr>
      </p:pic>
      <p:sp>
        <p:nvSpPr>
          <p:cNvPr id="96262" name="Rectangle 6">
            <a:hlinkHover r:id="" action="ppaction://hlinkshowjump?jump=nextslide"/>
          </p:cNvPr>
          <p:cNvSpPr>
            <a:spLocks noChangeArrowheads="1"/>
          </p:cNvSpPr>
          <p:nvPr/>
        </p:nvSpPr>
        <p:spPr bwMode="auto">
          <a:xfrm>
            <a:off x="6372225" y="6165850"/>
            <a:ext cx="1236663"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96260"/>
                                        </p:tgtEl>
                                        <p:attrNameLst>
                                          <p:attrName>style.visibility</p:attrName>
                                        </p:attrNameLst>
                                      </p:cBhvr>
                                      <p:to>
                                        <p:strVal val="visible"/>
                                      </p:to>
                                    </p:set>
                                    <p:anim calcmode="lin" valueType="num">
                                      <p:cBhvr>
                                        <p:cTn id="12" dur="500" fill="hold"/>
                                        <p:tgtEl>
                                          <p:spTgt spid="96260"/>
                                        </p:tgtEl>
                                        <p:attrNameLst>
                                          <p:attrName>ppt_w</p:attrName>
                                        </p:attrNameLst>
                                      </p:cBhvr>
                                      <p:tavLst>
                                        <p:tav tm="0">
                                          <p:val>
                                            <p:fltVal val="0"/>
                                          </p:val>
                                        </p:tav>
                                        <p:tav tm="100000">
                                          <p:val>
                                            <p:strVal val="#ppt_w"/>
                                          </p:val>
                                        </p:tav>
                                      </p:tavLst>
                                    </p:anim>
                                    <p:anim calcmode="lin" valueType="num">
                                      <p:cBhvr>
                                        <p:cTn id="13" dur="500" fill="hold"/>
                                        <p:tgtEl>
                                          <p:spTgt spid="96260"/>
                                        </p:tgtEl>
                                        <p:attrNameLst>
                                          <p:attrName>ppt_h</p:attrName>
                                        </p:attrNameLst>
                                      </p:cBhvr>
                                      <p:tavLst>
                                        <p:tav tm="0">
                                          <p:val>
                                            <p:fltVal val="0"/>
                                          </p:val>
                                        </p:tav>
                                        <p:tav tm="100000">
                                          <p:val>
                                            <p:strVal val="#ppt_h"/>
                                          </p:val>
                                        </p:tav>
                                      </p:tavLst>
                                    </p:anim>
                                    <p:animEffect transition="in" filter="fade">
                                      <p:cBhvr>
                                        <p:cTn id="14" dur="500"/>
                                        <p:tgtEl>
                                          <p:spTgt spid="9626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96261"/>
                                        </p:tgtEl>
                                        <p:attrNameLst>
                                          <p:attrName>style.visibility</p:attrName>
                                        </p:attrNameLst>
                                      </p:cBhvr>
                                      <p:to>
                                        <p:strVal val="visible"/>
                                      </p:to>
                                    </p:set>
                                    <p:anim calcmode="lin" valueType="num">
                                      <p:cBhvr>
                                        <p:cTn id="18" dur="500" fill="hold"/>
                                        <p:tgtEl>
                                          <p:spTgt spid="96261"/>
                                        </p:tgtEl>
                                        <p:attrNameLst>
                                          <p:attrName>ppt_w</p:attrName>
                                        </p:attrNameLst>
                                      </p:cBhvr>
                                      <p:tavLst>
                                        <p:tav tm="0">
                                          <p:val>
                                            <p:fltVal val="0"/>
                                          </p:val>
                                        </p:tav>
                                        <p:tav tm="100000">
                                          <p:val>
                                            <p:strVal val="#ppt_w"/>
                                          </p:val>
                                        </p:tav>
                                      </p:tavLst>
                                    </p:anim>
                                    <p:anim calcmode="lin" valueType="num">
                                      <p:cBhvr>
                                        <p:cTn id="19" dur="500" fill="hold"/>
                                        <p:tgtEl>
                                          <p:spTgt spid="96261"/>
                                        </p:tgtEl>
                                        <p:attrNameLst>
                                          <p:attrName>ppt_h</p:attrName>
                                        </p:attrNameLst>
                                      </p:cBhvr>
                                      <p:tavLst>
                                        <p:tav tm="0">
                                          <p:val>
                                            <p:fltVal val="0"/>
                                          </p:val>
                                        </p:tav>
                                        <p:tav tm="100000">
                                          <p:val>
                                            <p:strVal val="#ppt_h"/>
                                          </p:val>
                                        </p:tav>
                                      </p:tavLst>
                                    </p:anim>
                                    <p:animEffect transition="in" filter="fade">
                                      <p:cBhvr>
                                        <p:cTn id="20"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384300"/>
          </a:xfrm>
        </p:spPr>
        <p:txBody>
          <a:bodyPr/>
          <a:lstStyle/>
          <a:p>
            <a:pPr algn="ctr"/>
            <a:r>
              <a:rPr lang="ru-RU" sz="3200">
                <a:latin typeface="Impact" pitchFamily="34" charset="0"/>
              </a:rPr>
              <a:t>Программное обеспечение для моделирования з речевых учебных задач  и средства визуального контроля речи</a:t>
            </a:r>
          </a:p>
        </p:txBody>
      </p:sp>
      <p:sp>
        <p:nvSpPr>
          <p:cNvPr id="3075" name="Rectangle 3"/>
          <p:cNvSpPr>
            <a:spLocks noGrp="1" noChangeArrowheads="1"/>
          </p:cNvSpPr>
          <p:nvPr>
            <p:ph type="body" sz="half" idx="1"/>
          </p:nvPr>
        </p:nvSpPr>
        <p:spPr>
          <a:xfrm>
            <a:off x="250825" y="1916113"/>
            <a:ext cx="8569325" cy="1524000"/>
          </a:xfrm>
        </p:spPr>
        <p:txBody>
          <a:bodyPr/>
          <a:lstStyle/>
          <a:p>
            <a:pPr algn="ctr">
              <a:lnSpc>
                <a:spcPct val="80000"/>
              </a:lnSpc>
              <a:buFontTx/>
              <a:buNone/>
            </a:pPr>
            <a:endParaRPr lang="ru-RU" sz="900"/>
          </a:p>
          <a:p>
            <a:pPr algn="ctr">
              <a:lnSpc>
                <a:spcPct val="80000"/>
              </a:lnSpc>
              <a:buFontTx/>
              <a:buNone/>
            </a:pPr>
            <a:r>
              <a:rPr lang="ru-RU" sz="1000" b="1"/>
              <a:t>ПРОГРАММНЫЙ КОМПЛЕКС</a:t>
            </a:r>
          </a:p>
          <a:p>
            <a:pPr algn="ctr">
              <a:lnSpc>
                <a:spcPct val="80000"/>
              </a:lnSpc>
              <a:buFontTx/>
              <a:buNone/>
            </a:pPr>
            <a:endParaRPr lang="ru-RU" sz="700" b="1"/>
          </a:p>
          <a:p>
            <a:pPr algn="ctr">
              <a:lnSpc>
                <a:spcPct val="80000"/>
              </a:lnSpc>
              <a:buFontTx/>
              <a:buNone/>
            </a:pPr>
            <a:endParaRPr lang="ru-RU" sz="700" b="1"/>
          </a:p>
          <a:p>
            <a:pPr algn="ctr">
              <a:lnSpc>
                <a:spcPct val="80000"/>
              </a:lnSpc>
              <a:buFontTx/>
              <a:buNone/>
            </a:pPr>
            <a:r>
              <a:rPr lang="ru-RU" sz="2400" i="1">
                <a:solidFill>
                  <a:srgbClr val="FF99CC"/>
                </a:solidFill>
              </a:rPr>
              <a:t>«</a:t>
            </a:r>
            <a:r>
              <a:rPr lang="ru-RU" sz="2400" i="1">
                <a:solidFill>
                  <a:srgbClr val="FF99CC"/>
                </a:solidFill>
                <a:latin typeface="Impact" pitchFamily="34" charset="0"/>
              </a:rPr>
              <a:t>СПЕЦИАЛЬНЫЕ  ОБРАЗОВАТЕЛЬНЫЕ СРЕДСТВА</a:t>
            </a:r>
            <a:r>
              <a:rPr lang="ru-RU" sz="2400" i="1">
                <a:solidFill>
                  <a:srgbClr val="FF99CC"/>
                </a:solidFill>
              </a:rPr>
              <a:t>»</a:t>
            </a:r>
            <a:endParaRPr lang="en-US" sz="2400" i="1">
              <a:solidFill>
                <a:srgbClr val="FF99CC"/>
              </a:solidFill>
            </a:endParaRPr>
          </a:p>
          <a:p>
            <a:pPr algn="ctr">
              <a:lnSpc>
                <a:spcPct val="80000"/>
              </a:lnSpc>
              <a:buFontTx/>
              <a:buNone/>
            </a:pPr>
            <a:r>
              <a:rPr lang="ru-RU" b="1" i="1">
                <a:latin typeface="Impact" pitchFamily="34" charset="0"/>
              </a:rPr>
              <a:t>«Special Education Tools»</a:t>
            </a:r>
          </a:p>
        </p:txBody>
      </p:sp>
      <p:pic>
        <p:nvPicPr>
          <p:cNvPr id="29700" name="Picture 4" descr="ОВОЩИ"/>
          <p:cNvPicPr>
            <a:picLocks noChangeAspect="1" noChangeArrowheads="1"/>
          </p:cNvPicPr>
          <p:nvPr>
            <p:ph sz="quarter" idx="2"/>
          </p:nvPr>
        </p:nvPicPr>
        <p:blipFill>
          <a:blip r:embed="rId2"/>
          <a:srcRect/>
          <a:stretch>
            <a:fillRect/>
          </a:stretch>
        </p:blipFill>
        <p:spPr>
          <a:xfrm>
            <a:off x="3059113" y="3716338"/>
            <a:ext cx="2638425" cy="1981200"/>
          </a:xfrm>
          <a:noFill/>
          <a:ln/>
        </p:spPr>
      </p:pic>
      <p:pic>
        <p:nvPicPr>
          <p:cNvPr id="29696" name="Picture 0" descr="Zastavka"/>
          <p:cNvPicPr>
            <a:picLocks noChangeAspect="1" noChangeArrowheads="1"/>
          </p:cNvPicPr>
          <p:nvPr/>
        </p:nvPicPr>
        <p:blipFill>
          <a:blip r:embed="rId3"/>
          <a:srcRect/>
          <a:stretch>
            <a:fillRect/>
          </a:stretch>
        </p:blipFill>
        <p:spPr bwMode="auto">
          <a:xfrm>
            <a:off x="179388" y="3716338"/>
            <a:ext cx="2624137" cy="1968500"/>
          </a:xfrm>
          <a:prstGeom prst="rect">
            <a:avLst/>
          </a:prstGeom>
          <a:noFill/>
        </p:spPr>
      </p:pic>
      <p:pic>
        <p:nvPicPr>
          <p:cNvPr id="29702" name="Picture 6" descr="СюжРяд"/>
          <p:cNvPicPr>
            <a:picLocks noChangeAspect="1" noChangeArrowheads="1"/>
          </p:cNvPicPr>
          <p:nvPr>
            <p:ph sz="quarter" idx="3"/>
          </p:nvPr>
        </p:nvPicPr>
        <p:blipFill>
          <a:blip r:embed="rId4"/>
          <a:srcRect/>
          <a:stretch>
            <a:fillRect/>
          </a:stretch>
        </p:blipFill>
        <p:spPr>
          <a:xfrm>
            <a:off x="3995738" y="4221163"/>
            <a:ext cx="2641600" cy="1981200"/>
          </a:xfrm>
          <a:noFill/>
          <a:ln/>
        </p:spPr>
      </p:pic>
      <p:pic>
        <p:nvPicPr>
          <p:cNvPr id="29704" name="Picture 8" descr="Разрезн"/>
          <p:cNvPicPr>
            <a:picLocks noChangeAspect="1" noChangeArrowheads="1"/>
          </p:cNvPicPr>
          <p:nvPr/>
        </p:nvPicPr>
        <p:blipFill>
          <a:blip r:embed="rId5"/>
          <a:srcRect/>
          <a:stretch>
            <a:fillRect/>
          </a:stretch>
        </p:blipFill>
        <p:spPr bwMode="auto">
          <a:xfrm>
            <a:off x="5867400" y="4724400"/>
            <a:ext cx="2592388" cy="19446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500"/>
                                        <p:tgtEl>
                                          <p:spTgt spid="307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animEffect transition="in" filter="fade">
                                      <p:cBhvr>
                                        <p:cTn id="15" dur="500"/>
                                        <p:tgtEl>
                                          <p:spTgt spid="3075">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fade">
                                      <p:cBhvr>
                                        <p:cTn id="19" dur="500"/>
                                        <p:tgtEl>
                                          <p:spTgt spid="3075">
                                            <p:txEl>
                                              <p:pRg st="5" end="5"/>
                                            </p:txEl>
                                          </p:spTgt>
                                        </p:tgtEl>
                                      </p:cBhvr>
                                    </p:animEffect>
                                  </p:childTnLst>
                                </p:cTn>
                              </p:par>
                            </p:childTnLst>
                          </p:cTn>
                        </p:par>
                        <p:par>
                          <p:cTn id="20" fill="hold">
                            <p:stCondLst>
                              <p:cond delay="2000"/>
                            </p:stCondLst>
                            <p:childTnLst>
                              <p:par>
                                <p:cTn id="21" presetID="2" presetClass="entr" presetSubtype="6" fill="hold" nodeType="afterEffect">
                                  <p:stCondLst>
                                    <p:cond delay="0"/>
                                  </p:stCondLst>
                                  <p:childTnLst>
                                    <p:set>
                                      <p:cBhvr>
                                        <p:cTn id="22" dur="1" fill="hold">
                                          <p:stCondLst>
                                            <p:cond delay="0"/>
                                          </p:stCondLst>
                                        </p:cTn>
                                        <p:tgtEl>
                                          <p:spTgt spid="29696"/>
                                        </p:tgtEl>
                                        <p:attrNameLst>
                                          <p:attrName>style.visibility</p:attrName>
                                        </p:attrNameLst>
                                      </p:cBhvr>
                                      <p:to>
                                        <p:strVal val="visible"/>
                                      </p:to>
                                    </p:set>
                                    <p:anim calcmode="lin" valueType="num">
                                      <p:cBhvr additive="base">
                                        <p:cTn id="23" dur="500" fill="hold"/>
                                        <p:tgtEl>
                                          <p:spTgt spid="29696"/>
                                        </p:tgtEl>
                                        <p:attrNameLst>
                                          <p:attrName>ppt_x</p:attrName>
                                        </p:attrNameLst>
                                      </p:cBhvr>
                                      <p:tavLst>
                                        <p:tav tm="0">
                                          <p:val>
                                            <p:strVal val="1+#ppt_w/2"/>
                                          </p:val>
                                        </p:tav>
                                        <p:tav tm="100000">
                                          <p:val>
                                            <p:strVal val="#ppt_x"/>
                                          </p:val>
                                        </p:tav>
                                      </p:tavLst>
                                    </p:anim>
                                    <p:anim calcmode="lin" valueType="num">
                                      <p:cBhvr additive="base">
                                        <p:cTn id="24" dur="500" fill="hold"/>
                                        <p:tgtEl>
                                          <p:spTgt spid="2969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6" fill="hold" nodeType="afterEffect">
                                  <p:stCondLst>
                                    <p:cond delay="0"/>
                                  </p:stCondLst>
                                  <p:childTnLst>
                                    <p:set>
                                      <p:cBhvr>
                                        <p:cTn id="27" dur="1" fill="hold">
                                          <p:stCondLst>
                                            <p:cond delay="0"/>
                                          </p:stCondLst>
                                        </p:cTn>
                                        <p:tgtEl>
                                          <p:spTgt spid="29700"/>
                                        </p:tgtEl>
                                        <p:attrNameLst>
                                          <p:attrName>style.visibility</p:attrName>
                                        </p:attrNameLst>
                                      </p:cBhvr>
                                      <p:to>
                                        <p:strVal val="visible"/>
                                      </p:to>
                                    </p:set>
                                    <p:anim calcmode="lin" valueType="num">
                                      <p:cBhvr additive="base">
                                        <p:cTn id="28" dur="500" fill="hold"/>
                                        <p:tgtEl>
                                          <p:spTgt spid="29700"/>
                                        </p:tgtEl>
                                        <p:attrNameLst>
                                          <p:attrName>ppt_x</p:attrName>
                                        </p:attrNameLst>
                                      </p:cBhvr>
                                      <p:tavLst>
                                        <p:tav tm="0">
                                          <p:val>
                                            <p:strVal val="1+#ppt_w/2"/>
                                          </p:val>
                                        </p:tav>
                                        <p:tav tm="100000">
                                          <p:val>
                                            <p:strVal val="#ppt_x"/>
                                          </p:val>
                                        </p:tav>
                                      </p:tavLst>
                                    </p:anim>
                                    <p:anim calcmode="lin" valueType="num">
                                      <p:cBhvr additive="base">
                                        <p:cTn id="29" dur="500" fill="hold"/>
                                        <p:tgtEl>
                                          <p:spTgt spid="2970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29702"/>
                                        </p:tgtEl>
                                        <p:attrNameLst>
                                          <p:attrName>style.visibility</p:attrName>
                                        </p:attrNameLst>
                                      </p:cBhvr>
                                      <p:to>
                                        <p:strVal val="visible"/>
                                      </p:to>
                                    </p:set>
                                    <p:anim calcmode="lin" valueType="num">
                                      <p:cBhvr additive="base">
                                        <p:cTn id="33" dur="500" fill="hold"/>
                                        <p:tgtEl>
                                          <p:spTgt spid="29702"/>
                                        </p:tgtEl>
                                        <p:attrNameLst>
                                          <p:attrName>ppt_x</p:attrName>
                                        </p:attrNameLst>
                                      </p:cBhvr>
                                      <p:tavLst>
                                        <p:tav tm="0">
                                          <p:val>
                                            <p:strVal val="1+#ppt_w/2"/>
                                          </p:val>
                                        </p:tav>
                                        <p:tav tm="100000">
                                          <p:val>
                                            <p:strVal val="#ppt_x"/>
                                          </p:val>
                                        </p:tav>
                                      </p:tavLst>
                                    </p:anim>
                                    <p:anim calcmode="lin" valueType="num">
                                      <p:cBhvr additive="base">
                                        <p:cTn id="34" dur="500" fill="hold"/>
                                        <p:tgtEl>
                                          <p:spTgt spid="2970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6" fill="hold" nodeType="afterEffect">
                                  <p:stCondLst>
                                    <p:cond delay="0"/>
                                  </p:stCondLst>
                                  <p:childTnLst>
                                    <p:set>
                                      <p:cBhvr>
                                        <p:cTn id="37" dur="1" fill="hold">
                                          <p:stCondLst>
                                            <p:cond delay="0"/>
                                          </p:stCondLst>
                                        </p:cTn>
                                        <p:tgtEl>
                                          <p:spTgt spid="29704"/>
                                        </p:tgtEl>
                                        <p:attrNameLst>
                                          <p:attrName>style.visibility</p:attrName>
                                        </p:attrNameLst>
                                      </p:cBhvr>
                                      <p:to>
                                        <p:strVal val="visible"/>
                                      </p:to>
                                    </p:set>
                                    <p:anim calcmode="lin" valueType="num">
                                      <p:cBhvr additive="base">
                                        <p:cTn id="38" dur="500" fill="hold"/>
                                        <p:tgtEl>
                                          <p:spTgt spid="29704"/>
                                        </p:tgtEl>
                                        <p:attrNameLst>
                                          <p:attrName>ppt_x</p:attrName>
                                        </p:attrNameLst>
                                      </p:cBhvr>
                                      <p:tavLst>
                                        <p:tav tm="0">
                                          <p:val>
                                            <p:strVal val="1+#ppt_w/2"/>
                                          </p:val>
                                        </p:tav>
                                        <p:tav tm="100000">
                                          <p:val>
                                            <p:strVal val="#ppt_x"/>
                                          </p:val>
                                        </p:tav>
                                      </p:tavLst>
                                    </p:anim>
                                    <p:anim calcmode="lin" valueType="num">
                                      <p:cBhvr additive="base">
                                        <p:cTn id="39"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8313" y="0"/>
            <a:ext cx="8229600" cy="692150"/>
          </a:xfrm>
        </p:spPr>
        <p:txBody>
          <a:bodyPr/>
          <a:lstStyle/>
          <a:p>
            <a:pPr algn="ctr"/>
            <a:r>
              <a:rPr lang="ru-RU">
                <a:latin typeface="Impact" pitchFamily="34" charset="0"/>
              </a:rPr>
              <a:t>ПРОДУКЦИЯ</a:t>
            </a:r>
          </a:p>
        </p:txBody>
      </p:sp>
      <p:sp>
        <p:nvSpPr>
          <p:cNvPr id="77827" name="Rectangle 3"/>
          <p:cNvSpPr>
            <a:spLocks noGrp="1" noChangeArrowheads="1"/>
          </p:cNvSpPr>
          <p:nvPr>
            <p:ph type="body" idx="1"/>
          </p:nvPr>
        </p:nvSpPr>
        <p:spPr>
          <a:xfrm>
            <a:off x="179388" y="981075"/>
            <a:ext cx="8964612" cy="947738"/>
          </a:xfrm>
        </p:spPr>
        <p:txBody>
          <a:bodyPr/>
          <a:lstStyle/>
          <a:p>
            <a:pPr algn="ctr">
              <a:lnSpc>
                <a:spcPct val="90000"/>
              </a:lnSpc>
              <a:buFontTx/>
              <a:buNone/>
            </a:pPr>
            <a:r>
              <a:rPr lang="ru-RU" sz="2800">
                <a:latin typeface="Impact" pitchFamily="34" charset="0"/>
              </a:rPr>
              <a:t>Звукоусиливающее оборудование </a:t>
            </a:r>
          </a:p>
          <a:p>
            <a:pPr algn="ctr">
              <a:lnSpc>
                <a:spcPct val="90000"/>
              </a:lnSpc>
              <a:buFontTx/>
              <a:buNone/>
            </a:pPr>
            <a:r>
              <a:rPr lang="ru-RU" sz="2800">
                <a:latin typeface="Impact" pitchFamily="34" charset="0"/>
              </a:rPr>
              <a:t>коллективного пользования</a:t>
            </a:r>
          </a:p>
        </p:txBody>
      </p:sp>
      <p:pic>
        <p:nvPicPr>
          <p:cNvPr id="77828" name="Picture 4" descr="Komplekt"/>
          <p:cNvPicPr>
            <a:picLocks noChangeAspect="1" noChangeArrowheads="1"/>
          </p:cNvPicPr>
          <p:nvPr/>
        </p:nvPicPr>
        <p:blipFill>
          <a:blip r:embed="rId2"/>
          <a:srcRect/>
          <a:stretch>
            <a:fillRect/>
          </a:stretch>
        </p:blipFill>
        <p:spPr bwMode="auto">
          <a:xfrm>
            <a:off x="1331913" y="1916113"/>
            <a:ext cx="6553200" cy="46847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188913"/>
            <a:ext cx="9144000" cy="1384300"/>
          </a:xfrm>
        </p:spPr>
        <p:txBody>
          <a:bodyPr/>
          <a:lstStyle/>
          <a:p>
            <a:pPr algn="ctr"/>
            <a:r>
              <a:rPr lang="ru-RU" sz="2400" i="1">
                <a:solidFill>
                  <a:srgbClr val="FF99CC"/>
                </a:solidFill>
              </a:rPr>
              <a:t>Программный инструмент</a:t>
            </a:r>
            <a:br>
              <a:rPr lang="ru-RU" sz="2400" i="1">
                <a:solidFill>
                  <a:srgbClr val="FF99CC"/>
                </a:solidFill>
              </a:rPr>
            </a:br>
            <a:r>
              <a:rPr lang="ru-RU" sz="2400" i="1">
                <a:solidFill>
                  <a:schemeClr val="tx1"/>
                </a:solidFill>
              </a:rPr>
              <a:t>«</a:t>
            </a:r>
            <a:r>
              <a:rPr lang="ru-RU" sz="2400" i="1">
                <a:solidFill>
                  <a:schemeClr val="tx1"/>
                </a:solidFill>
                <a:latin typeface="Impact" pitchFamily="34" charset="0"/>
              </a:rPr>
              <a:t>СПЕЦИАЛЬНЫЕ  ОБРАЗОВАТЕЛЬНЫЕ СРЕДСТВА</a:t>
            </a:r>
            <a:r>
              <a:rPr lang="ru-RU" sz="2400" i="1">
                <a:solidFill>
                  <a:schemeClr val="tx1"/>
                </a:solidFill>
              </a:rPr>
              <a:t>»</a:t>
            </a:r>
            <a:r>
              <a:rPr lang="ru-RU" sz="2400" i="1">
                <a:solidFill>
                  <a:srgbClr val="FF99CC"/>
                </a:solidFill>
              </a:rPr>
              <a:t> позволяет вам быстро создавать и накапливать всевозможные наглядные материалы, подборки иллюстраций и текстов,  коллекции развивающих заданий необходимой вам тематики.</a:t>
            </a:r>
          </a:p>
        </p:txBody>
      </p:sp>
      <p:sp>
        <p:nvSpPr>
          <p:cNvPr id="64515" name="Rectangle 3"/>
          <p:cNvSpPr>
            <a:spLocks noGrp="1" noChangeArrowheads="1"/>
          </p:cNvSpPr>
          <p:nvPr>
            <p:ph type="body" sz="half" idx="1"/>
          </p:nvPr>
        </p:nvSpPr>
        <p:spPr>
          <a:xfrm>
            <a:off x="-323850" y="1905000"/>
            <a:ext cx="4679950" cy="4692650"/>
          </a:xfrm>
        </p:spPr>
        <p:txBody>
          <a:bodyPr/>
          <a:lstStyle/>
          <a:p>
            <a:pPr>
              <a:lnSpc>
                <a:spcPct val="80000"/>
              </a:lnSpc>
              <a:buFontTx/>
              <a:buNone/>
            </a:pPr>
            <a:r>
              <a:rPr lang="ru-RU" sz="1400"/>
              <a:t>	</a:t>
            </a:r>
            <a:r>
              <a:rPr lang="ru-RU" sz="2000"/>
              <a:t>Основной замысел этого программного инструмента в том, чтобы реализовать на экране компьютера привычные манипулятивные действия с учебным материалом, как если бы он лежал перед вами просто на столе. </a:t>
            </a:r>
          </a:p>
          <a:p>
            <a:pPr>
              <a:lnSpc>
                <a:spcPct val="80000"/>
              </a:lnSpc>
              <a:buFontTx/>
              <a:buNone/>
            </a:pPr>
            <a:r>
              <a:rPr lang="ru-RU" sz="2000"/>
              <a:t>	Учебные задачи в этом случае решаются обычными перемещениями картинки или текста с инструкциями </a:t>
            </a:r>
          </a:p>
          <a:p>
            <a:pPr>
              <a:lnSpc>
                <a:spcPct val="80000"/>
              </a:lnSpc>
              <a:buFontTx/>
              <a:buNone/>
            </a:pPr>
            <a:r>
              <a:rPr lang="ru-RU" sz="2000"/>
              <a:t>	ПОДБЕРИ, ПЕРЕСТАВЬ, СЛОЖИ, ПРОСЛУШАЙ И ПЕРЕМЕСТИ и т.д.</a:t>
            </a:r>
          </a:p>
          <a:p>
            <a:pPr>
              <a:lnSpc>
                <a:spcPct val="80000"/>
              </a:lnSpc>
              <a:buFontTx/>
              <a:buNone/>
            </a:pPr>
            <a:r>
              <a:rPr lang="ru-RU" sz="2000"/>
              <a:t>	 Рабочий интерфейс программы выглядит примерно так.</a:t>
            </a:r>
          </a:p>
        </p:txBody>
      </p:sp>
      <p:pic>
        <p:nvPicPr>
          <p:cNvPr id="64516" name="Picture 4"/>
          <p:cNvPicPr>
            <a:picLocks noChangeAspect="1" noChangeArrowheads="1"/>
          </p:cNvPicPr>
          <p:nvPr>
            <p:ph sz="half" idx="2"/>
          </p:nvPr>
        </p:nvPicPr>
        <p:blipFill>
          <a:blip r:embed="rId2"/>
          <a:srcRect/>
          <a:stretch>
            <a:fillRect/>
          </a:stretch>
        </p:blipFill>
        <p:spPr>
          <a:xfrm>
            <a:off x="4500563" y="1844675"/>
            <a:ext cx="4643437" cy="3744913"/>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0-#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 calcmode="lin" valueType="num">
                                      <p:cBhvr additive="base">
                                        <p:cTn id="12"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 calcmode="lin" valueType="num">
                                      <p:cBhvr additive="base">
                                        <p:cTn id="17"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 calcmode="lin" valueType="num">
                                      <p:cBhvr additive="base">
                                        <p:cTn id="22"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 calcmode="lin" valueType="num">
                                      <p:cBhvr additive="base">
                                        <p:cTn id="27"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2" fill="hold" nodeType="afterEffect">
                                  <p:stCondLst>
                                    <p:cond delay="0"/>
                                  </p:stCondLst>
                                  <p:childTnLst>
                                    <p:set>
                                      <p:cBhvr>
                                        <p:cTn id="31" dur="1" fill="hold">
                                          <p:stCondLst>
                                            <p:cond delay="0"/>
                                          </p:stCondLst>
                                        </p:cTn>
                                        <p:tgtEl>
                                          <p:spTgt spid="64516"/>
                                        </p:tgtEl>
                                        <p:attrNameLst>
                                          <p:attrName>style.visibility</p:attrName>
                                        </p:attrNameLst>
                                      </p:cBhvr>
                                      <p:to>
                                        <p:strVal val="visible"/>
                                      </p:to>
                                    </p:set>
                                    <p:anim calcmode="lin" valueType="num">
                                      <p:cBhvr additive="base">
                                        <p:cTn id="32" dur="500" fill="hold"/>
                                        <p:tgtEl>
                                          <p:spTgt spid="64516"/>
                                        </p:tgtEl>
                                        <p:attrNameLst>
                                          <p:attrName>ppt_x</p:attrName>
                                        </p:attrNameLst>
                                      </p:cBhvr>
                                      <p:tavLst>
                                        <p:tav tm="0">
                                          <p:val>
                                            <p:strVal val="1+#ppt_w/2"/>
                                          </p:val>
                                        </p:tav>
                                        <p:tav tm="100000">
                                          <p:val>
                                            <p:strVal val="#ppt_x"/>
                                          </p:val>
                                        </p:tav>
                                      </p:tavLst>
                                    </p:anim>
                                    <p:anim calcmode="lin" valueType="num">
                                      <p:cBhvr additive="base">
                                        <p:cTn id="33"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СюжРяд"/>
          <p:cNvPicPr>
            <a:picLocks noChangeAspect="1" noChangeArrowheads="1"/>
          </p:cNvPicPr>
          <p:nvPr/>
        </p:nvPicPr>
        <p:blipFill>
          <a:blip r:embed="rId2"/>
          <a:srcRect/>
          <a:stretch>
            <a:fillRect/>
          </a:stretch>
        </p:blipFill>
        <p:spPr bwMode="auto">
          <a:xfrm>
            <a:off x="0" y="0"/>
            <a:ext cx="8964613" cy="6724650"/>
          </a:xfrm>
          <a:prstGeom prst="rect">
            <a:avLst/>
          </a:prstGeom>
          <a:noFill/>
        </p:spPr>
      </p:pic>
      <p:pic>
        <p:nvPicPr>
          <p:cNvPr id="98309" name="Picture 5" descr="ПТИЦЫ"/>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98310" name="Picture 6" descr="ОВОЩИ"/>
          <p:cNvPicPr>
            <a:picLocks noChangeAspect="1" noChangeArrowheads="1"/>
          </p:cNvPicPr>
          <p:nvPr/>
        </p:nvPicPr>
        <p:blipFill>
          <a:blip r:embed="rId4"/>
          <a:srcRect/>
          <a:stretch>
            <a:fillRect/>
          </a:stretch>
        </p:blipFill>
        <p:spPr bwMode="auto">
          <a:xfrm>
            <a:off x="0" y="0"/>
            <a:ext cx="9144000" cy="6864350"/>
          </a:xfrm>
          <a:prstGeom prst="rect">
            <a:avLst/>
          </a:prstGeom>
          <a:noFill/>
        </p:spPr>
      </p:pic>
      <p:pic>
        <p:nvPicPr>
          <p:cNvPr id="98311" name="Picture 7" descr="ЗимПтицы"/>
          <p:cNvPicPr>
            <a:picLocks noChangeAspect="1" noChangeArrowheads="1"/>
          </p:cNvPicPr>
          <p:nvPr/>
        </p:nvPicPr>
        <p:blipFill>
          <a:blip r:embed="rId5"/>
          <a:srcRect/>
          <a:stretch>
            <a:fillRect/>
          </a:stretch>
        </p:blipFill>
        <p:spPr bwMode="auto">
          <a:xfrm>
            <a:off x="0" y="0"/>
            <a:ext cx="9144000" cy="6815138"/>
          </a:xfrm>
          <a:prstGeom prst="rect">
            <a:avLst/>
          </a:prstGeom>
          <a:noFill/>
        </p:spPr>
      </p:pic>
      <p:pic>
        <p:nvPicPr>
          <p:cNvPr id="98312" name="Picture 8" descr="ЛогУдарен"/>
          <p:cNvPicPr>
            <a:picLocks noChangeAspect="1" noChangeArrowheads="1"/>
          </p:cNvPicPr>
          <p:nvPr/>
        </p:nvPicPr>
        <p:blipFill>
          <a:blip r:embed="rId6"/>
          <a:srcRect/>
          <a:stretch>
            <a:fillRect/>
          </a:stretch>
        </p:blipFill>
        <p:spPr bwMode="auto">
          <a:xfrm>
            <a:off x="-192088" y="-355600"/>
            <a:ext cx="9336088" cy="7213600"/>
          </a:xfrm>
          <a:prstGeom prst="rect">
            <a:avLst/>
          </a:prstGeom>
          <a:noFill/>
        </p:spPr>
      </p:pic>
      <p:pic>
        <p:nvPicPr>
          <p:cNvPr id="98313" name="Picture 9" descr="ШАРЫ"/>
          <p:cNvPicPr>
            <a:picLocks noChangeAspect="1" noChangeArrowheads="1"/>
          </p:cNvPicPr>
          <p:nvPr/>
        </p:nvPicPr>
        <p:blipFill>
          <a:blip r:embed="rId7"/>
          <a:srcRect/>
          <a:stretch>
            <a:fillRect/>
          </a:stretch>
        </p:blipFill>
        <p:spPr bwMode="auto">
          <a:xfrm>
            <a:off x="0" y="333375"/>
            <a:ext cx="9144000" cy="6524625"/>
          </a:xfrm>
          <a:prstGeom prst="rect">
            <a:avLst/>
          </a:prstGeom>
          <a:noFill/>
        </p:spPr>
      </p:pic>
      <p:pic>
        <p:nvPicPr>
          <p:cNvPr id="98314" name="Picture 10" descr="Спектр"/>
          <p:cNvPicPr>
            <a:picLocks noChangeAspect="1" noChangeArrowheads="1"/>
          </p:cNvPicPr>
          <p:nvPr/>
        </p:nvPicPr>
        <p:blipFill>
          <a:blip r:embed="rId8"/>
          <a:srcRect/>
          <a:stretch>
            <a:fillRect/>
          </a:stretch>
        </p:blipFill>
        <p:spPr bwMode="auto">
          <a:xfrm>
            <a:off x="0" y="-315913"/>
            <a:ext cx="9144000" cy="7173913"/>
          </a:xfrm>
          <a:prstGeom prst="rect">
            <a:avLst/>
          </a:prstGeom>
          <a:noFill/>
        </p:spPr>
      </p:pic>
      <p:pic>
        <p:nvPicPr>
          <p:cNvPr id="98316" name="Picture 12" descr="РИТМ_ТЕМП_СЛИТНОСТЬ"/>
          <p:cNvPicPr>
            <a:picLocks noChangeAspect="1" noChangeArrowheads="1"/>
          </p:cNvPicPr>
          <p:nvPr/>
        </p:nvPicPr>
        <p:blipFill>
          <a:blip r:embed="rId9"/>
          <a:srcRect/>
          <a:stretch>
            <a:fillRect/>
          </a:stretch>
        </p:blipFill>
        <p:spPr bwMode="auto">
          <a:xfrm>
            <a:off x="0" y="-242888"/>
            <a:ext cx="9144000" cy="710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0-#ppt_w/2"/>
                                          </p:val>
                                        </p:tav>
                                        <p:tav tm="100000">
                                          <p:val>
                                            <p:strVal val="#ppt_x"/>
                                          </p:val>
                                        </p:tav>
                                      </p:tavLst>
                                    </p:anim>
                                    <p:anim calcmode="lin" valueType="num">
                                      <p:cBhvr additive="base">
                                        <p:cTn id="8"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500" fill="hold"/>
                                        <p:tgtEl>
                                          <p:spTgt spid="98309"/>
                                        </p:tgtEl>
                                        <p:attrNameLst>
                                          <p:attrName>ppt_x</p:attrName>
                                        </p:attrNameLst>
                                      </p:cBhvr>
                                      <p:tavLst>
                                        <p:tav tm="0">
                                          <p:val>
                                            <p:strVal val="0-#ppt_w/2"/>
                                          </p:val>
                                        </p:tav>
                                        <p:tav tm="100000">
                                          <p:val>
                                            <p:strVal val="#ppt_x"/>
                                          </p:val>
                                        </p:tav>
                                      </p:tavLst>
                                    </p:anim>
                                    <p:anim calcmode="lin" valueType="num">
                                      <p:cBhvr additive="base">
                                        <p:cTn id="14"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8310"/>
                                        </p:tgtEl>
                                        <p:attrNameLst>
                                          <p:attrName>style.visibility</p:attrName>
                                        </p:attrNameLst>
                                      </p:cBhvr>
                                      <p:to>
                                        <p:strVal val="visible"/>
                                      </p:to>
                                    </p:set>
                                    <p:anim calcmode="lin" valueType="num">
                                      <p:cBhvr additive="base">
                                        <p:cTn id="19" dur="500" fill="hold"/>
                                        <p:tgtEl>
                                          <p:spTgt spid="98310"/>
                                        </p:tgtEl>
                                        <p:attrNameLst>
                                          <p:attrName>ppt_x</p:attrName>
                                        </p:attrNameLst>
                                      </p:cBhvr>
                                      <p:tavLst>
                                        <p:tav tm="0">
                                          <p:val>
                                            <p:strVal val="0-#ppt_w/2"/>
                                          </p:val>
                                        </p:tav>
                                        <p:tav tm="100000">
                                          <p:val>
                                            <p:strVal val="#ppt_x"/>
                                          </p:val>
                                        </p:tav>
                                      </p:tavLst>
                                    </p:anim>
                                    <p:anim calcmode="lin" valueType="num">
                                      <p:cBhvr additive="base">
                                        <p:cTn id="20"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8311"/>
                                        </p:tgtEl>
                                        <p:attrNameLst>
                                          <p:attrName>style.visibility</p:attrName>
                                        </p:attrNameLst>
                                      </p:cBhvr>
                                      <p:to>
                                        <p:strVal val="visible"/>
                                      </p:to>
                                    </p:set>
                                    <p:anim calcmode="lin" valueType="num">
                                      <p:cBhvr additive="base">
                                        <p:cTn id="25" dur="500" fill="hold"/>
                                        <p:tgtEl>
                                          <p:spTgt spid="98311"/>
                                        </p:tgtEl>
                                        <p:attrNameLst>
                                          <p:attrName>ppt_x</p:attrName>
                                        </p:attrNameLst>
                                      </p:cBhvr>
                                      <p:tavLst>
                                        <p:tav tm="0">
                                          <p:val>
                                            <p:strVal val="0-#ppt_w/2"/>
                                          </p:val>
                                        </p:tav>
                                        <p:tav tm="100000">
                                          <p:val>
                                            <p:strVal val="#ppt_x"/>
                                          </p:val>
                                        </p:tav>
                                      </p:tavLst>
                                    </p:anim>
                                    <p:anim calcmode="lin" valueType="num">
                                      <p:cBhvr additive="base">
                                        <p:cTn id="26"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8312"/>
                                        </p:tgtEl>
                                        <p:attrNameLst>
                                          <p:attrName>style.visibility</p:attrName>
                                        </p:attrNameLst>
                                      </p:cBhvr>
                                      <p:to>
                                        <p:strVal val="visible"/>
                                      </p:to>
                                    </p:set>
                                    <p:anim calcmode="lin" valueType="num">
                                      <p:cBhvr additive="base">
                                        <p:cTn id="31" dur="500" fill="hold"/>
                                        <p:tgtEl>
                                          <p:spTgt spid="98312"/>
                                        </p:tgtEl>
                                        <p:attrNameLst>
                                          <p:attrName>ppt_x</p:attrName>
                                        </p:attrNameLst>
                                      </p:cBhvr>
                                      <p:tavLst>
                                        <p:tav tm="0">
                                          <p:val>
                                            <p:strVal val="0-#ppt_w/2"/>
                                          </p:val>
                                        </p:tav>
                                        <p:tav tm="100000">
                                          <p:val>
                                            <p:strVal val="#ppt_x"/>
                                          </p:val>
                                        </p:tav>
                                      </p:tavLst>
                                    </p:anim>
                                    <p:anim calcmode="lin" valueType="num">
                                      <p:cBhvr additive="base">
                                        <p:cTn id="32" dur="500" fill="hold"/>
                                        <p:tgtEl>
                                          <p:spTgt spid="983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8314"/>
                                        </p:tgtEl>
                                        <p:attrNameLst>
                                          <p:attrName>style.visibility</p:attrName>
                                        </p:attrNameLst>
                                      </p:cBhvr>
                                      <p:to>
                                        <p:strVal val="visible"/>
                                      </p:to>
                                    </p:set>
                                    <p:anim calcmode="lin" valueType="num">
                                      <p:cBhvr additive="base">
                                        <p:cTn id="37" dur="500" fill="hold"/>
                                        <p:tgtEl>
                                          <p:spTgt spid="98314"/>
                                        </p:tgtEl>
                                        <p:attrNameLst>
                                          <p:attrName>ppt_x</p:attrName>
                                        </p:attrNameLst>
                                      </p:cBhvr>
                                      <p:tavLst>
                                        <p:tav tm="0">
                                          <p:val>
                                            <p:strVal val="0-#ppt_w/2"/>
                                          </p:val>
                                        </p:tav>
                                        <p:tav tm="100000">
                                          <p:val>
                                            <p:strVal val="#ppt_x"/>
                                          </p:val>
                                        </p:tav>
                                      </p:tavLst>
                                    </p:anim>
                                    <p:anim calcmode="lin" valueType="num">
                                      <p:cBhvr additive="base">
                                        <p:cTn id="38" dur="500" fill="hold"/>
                                        <p:tgtEl>
                                          <p:spTgt spid="983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8316"/>
                                        </p:tgtEl>
                                        <p:attrNameLst>
                                          <p:attrName>style.visibility</p:attrName>
                                        </p:attrNameLst>
                                      </p:cBhvr>
                                      <p:to>
                                        <p:strVal val="visible"/>
                                      </p:to>
                                    </p:set>
                                    <p:anim calcmode="lin" valueType="num">
                                      <p:cBhvr additive="base">
                                        <p:cTn id="43" dur="500" fill="hold"/>
                                        <p:tgtEl>
                                          <p:spTgt spid="98316"/>
                                        </p:tgtEl>
                                        <p:attrNameLst>
                                          <p:attrName>ppt_x</p:attrName>
                                        </p:attrNameLst>
                                      </p:cBhvr>
                                      <p:tavLst>
                                        <p:tav tm="0">
                                          <p:val>
                                            <p:strVal val="0-#ppt_w/2"/>
                                          </p:val>
                                        </p:tav>
                                        <p:tav tm="100000">
                                          <p:val>
                                            <p:strVal val="#ppt_x"/>
                                          </p:val>
                                        </p:tav>
                                      </p:tavLst>
                                    </p:anim>
                                    <p:anim calcmode="lin" valueType="num">
                                      <p:cBhvr additive="base">
                                        <p:cTn id="44" dur="500" fill="hold"/>
                                        <p:tgtEl>
                                          <p:spTgt spid="983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8313"/>
                                        </p:tgtEl>
                                        <p:attrNameLst>
                                          <p:attrName>style.visibility</p:attrName>
                                        </p:attrNameLst>
                                      </p:cBhvr>
                                      <p:to>
                                        <p:strVal val="visible"/>
                                      </p:to>
                                    </p:set>
                                    <p:anim calcmode="lin" valueType="num">
                                      <p:cBhvr additive="base">
                                        <p:cTn id="49" dur="500" fill="hold"/>
                                        <p:tgtEl>
                                          <p:spTgt spid="98313"/>
                                        </p:tgtEl>
                                        <p:attrNameLst>
                                          <p:attrName>ppt_x</p:attrName>
                                        </p:attrNameLst>
                                      </p:cBhvr>
                                      <p:tavLst>
                                        <p:tav tm="0">
                                          <p:val>
                                            <p:strVal val="0-#ppt_w/2"/>
                                          </p:val>
                                        </p:tav>
                                        <p:tav tm="100000">
                                          <p:val>
                                            <p:strVal val="#ppt_x"/>
                                          </p:val>
                                        </p:tav>
                                      </p:tavLst>
                                    </p:anim>
                                    <p:anim calcmode="lin" valueType="num">
                                      <p:cBhvr additive="base">
                                        <p:cTn id="50" dur="500" fill="hold"/>
                                        <p:tgtEl>
                                          <p:spTgt spid="983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686800" cy="2997200"/>
          </a:xfrm>
        </p:spPr>
        <p:txBody>
          <a:bodyPr/>
          <a:lstStyle/>
          <a:p>
            <a:pPr algn="ctr"/>
            <a:r>
              <a:rPr lang="en-US" sz="1800" b="1" i="1"/>
              <a:t>“</a:t>
            </a:r>
            <a:r>
              <a:rPr lang="ru-RU" sz="1800" b="1" i="1"/>
              <a:t>Это лишь небольшая часть того, что вы можете делать в этой программе, поскольку  комбинация трех простых вещей: иллюстрации текста и звука практически никак не ограничивает возможностей вашего замысла. Программа позволяет автоматизировать,  систематизировать, сделать наглядными еще очень многие рутинные процедуры подготовки и накопления развивающих материалов педагогической деятельности.</a:t>
            </a:r>
            <a:br>
              <a:rPr lang="ru-RU" sz="1800" b="1" i="1"/>
            </a:br>
            <a:r>
              <a:rPr lang="ru-RU" sz="1800" b="1" i="1"/>
              <a:t/>
            </a:r>
            <a:br>
              <a:rPr lang="ru-RU" sz="1800" b="1" i="1"/>
            </a:br>
            <a:r>
              <a:rPr lang="ru-RU" sz="1800" b="1" i="1"/>
              <a:t>Продукт отлично себя зарекомендовал  в работе с  устройствами типа «СЕНСОРНЫЙ ЭКРАН» и «ИНТЕРАКТИВНАЯ ДОСКА»</a:t>
            </a:r>
            <a:br>
              <a:rPr lang="ru-RU" sz="1800" b="1" i="1"/>
            </a:br>
            <a:endParaRPr lang="ru-RU" sz="1800" b="1" i="1"/>
          </a:p>
        </p:txBody>
      </p:sp>
      <p:pic>
        <p:nvPicPr>
          <p:cNvPr id="73731" name="Picture 2051" descr="touch"/>
          <p:cNvPicPr>
            <a:picLocks noChangeAspect="1" noChangeArrowheads="1"/>
          </p:cNvPicPr>
          <p:nvPr>
            <p:ph sz="half" idx="1"/>
          </p:nvPr>
        </p:nvPicPr>
        <p:blipFill>
          <a:blip r:embed="rId2"/>
          <a:srcRect/>
          <a:stretch>
            <a:fillRect/>
          </a:stretch>
        </p:blipFill>
        <p:spPr>
          <a:xfrm>
            <a:off x="250825" y="2924175"/>
            <a:ext cx="4248150" cy="2938463"/>
          </a:xfrm>
          <a:noFill/>
          <a:ln/>
        </p:spPr>
      </p:pic>
      <p:pic>
        <p:nvPicPr>
          <p:cNvPr id="73732" name="Picture 2052" descr="Mimio"/>
          <p:cNvPicPr>
            <a:picLocks noChangeAspect="1" noChangeArrowheads="1"/>
          </p:cNvPicPr>
          <p:nvPr>
            <p:ph sz="half" idx="2"/>
          </p:nvPr>
        </p:nvPicPr>
        <p:blipFill>
          <a:blip r:embed="rId3"/>
          <a:srcRect/>
          <a:stretch>
            <a:fillRect/>
          </a:stretch>
        </p:blipFill>
        <p:spPr>
          <a:xfrm>
            <a:off x="4572000" y="2924175"/>
            <a:ext cx="3898900" cy="2946400"/>
          </a:xfrm>
          <a:noFill/>
          <a:ln/>
        </p:spPr>
      </p:pic>
      <p:sp>
        <p:nvSpPr>
          <p:cNvPr id="73734" name="Text Box 2054"/>
          <p:cNvSpPr txBox="1">
            <a:spLocks noChangeArrowheads="1"/>
          </p:cNvSpPr>
          <p:nvPr/>
        </p:nvSpPr>
        <p:spPr bwMode="auto">
          <a:xfrm>
            <a:off x="323850" y="5062538"/>
            <a:ext cx="8820150" cy="1795462"/>
          </a:xfrm>
          <a:prstGeom prst="rect">
            <a:avLst/>
          </a:prstGeom>
          <a:noFill/>
          <a:ln w="9525">
            <a:noFill/>
            <a:miter lim="800000"/>
            <a:headEnd/>
            <a:tailEnd/>
          </a:ln>
          <a:effectLst/>
        </p:spPr>
        <p:txBody>
          <a:bodyPr>
            <a:spAutoFit/>
          </a:bodyPr>
          <a:lstStyle/>
          <a:p>
            <a:pPr algn="ctr"/>
            <a:r>
              <a:rPr lang="ru-RU" b="1">
                <a:solidFill>
                  <a:schemeClr val="tx2"/>
                </a:solidFill>
                <a:effectLst>
                  <a:outerShdw blurRad="38100" dist="38100" dir="2700000" algn="tl">
                    <a:srgbClr val="000000"/>
                  </a:outerShdw>
                </a:effectLst>
              </a:rPr>
              <a:t>Эта разработка предлагается к внедрению </a:t>
            </a:r>
            <a:br>
              <a:rPr lang="ru-RU" b="1">
                <a:solidFill>
                  <a:schemeClr val="tx2"/>
                </a:solidFill>
                <a:effectLst>
                  <a:outerShdw blurRad="38100" dist="38100" dir="2700000" algn="tl">
                    <a:srgbClr val="000000"/>
                  </a:outerShdw>
                </a:effectLst>
              </a:rPr>
            </a:br>
            <a:r>
              <a:rPr lang="ru-RU" b="1">
                <a:solidFill>
                  <a:schemeClr val="tx2"/>
                </a:solidFill>
                <a:effectLst>
                  <a:outerShdw blurRad="38100" dist="38100" dir="2700000" algn="tl">
                    <a:srgbClr val="000000"/>
                  </a:outerShdw>
                </a:effectLst>
              </a:rPr>
              <a:t>в настоящее время центром </a:t>
            </a:r>
            <a:br>
              <a:rPr lang="ru-RU" b="1">
                <a:solidFill>
                  <a:schemeClr val="tx2"/>
                </a:solidFill>
                <a:effectLst>
                  <a:outerShdw blurRad="38100" dist="38100" dir="2700000" algn="tl">
                    <a:srgbClr val="000000"/>
                  </a:outerShdw>
                </a:effectLst>
              </a:rPr>
            </a:br>
            <a:r>
              <a:rPr lang="ru-RU" b="1">
                <a:solidFill>
                  <a:schemeClr val="tx2"/>
                </a:solidFill>
                <a:effectLst>
                  <a:outerShdw blurRad="38100" dist="38100" dir="2700000" algn="tl">
                    <a:srgbClr val="000000"/>
                  </a:outerShdw>
                </a:effectLst>
              </a:rPr>
              <a:t>«СПЕЦИАЛЬНЫЕ ОБРАЗОВАТЕЛЬНЫЕ ТЕХНОЛОГИИ»</a:t>
            </a:r>
          </a:p>
          <a:p>
            <a:pPr algn="ctr">
              <a:spcBef>
                <a:spcPct val="20000"/>
              </a:spcBef>
              <a:buClr>
                <a:schemeClr val="hlink"/>
              </a:buClr>
              <a:buSzPct val="120000"/>
            </a:pPr>
            <a:r>
              <a:rPr lang="ru-RU" b="1">
                <a:effectLst>
                  <a:outerShdw blurRad="38100" dist="38100" dir="2700000" algn="tl">
                    <a:srgbClr val="000000"/>
                  </a:outerShdw>
                </a:effectLst>
              </a:rPr>
              <a:t>ПО </a:t>
            </a:r>
            <a:r>
              <a:rPr lang="en-US" b="1">
                <a:effectLst>
                  <a:outerShdw blurRad="38100" dist="38100" dir="2700000" algn="tl">
                    <a:srgbClr val="000000"/>
                  </a:outerShdw>
                </a:effectLst>
              </a:rPr>
              <a:t> </a:t>
            </a:r>
            <a:r>
              <a:rPr lang="ru-RU" b="1">
                <a:effectLst>
                  <a:outerShdw blurRad="38100" dist="38100" dir="2700000" algn="tl">
                    <a:srgbClr val="000000"/>
                  </a:outerShdw>
                </a:effectLst>
              </a:rPr>
              <a:t>ВОПРОСАМ</a:t>
            </a:r>
            <a:r>
              <a:rPr lang="en-US" b="1">
                <a:effectLst>
                  <a:outerShdw blurRad="38100" dist="38100" dir="2700000" algn="tl">
                    <a:srgbClr val="000000"/>
                  </a:outerShdw>
                </a:effectLst>
              </a:rPr>
              <a:t> </a:t>
            </a:r>
            <a:r>
              <a:rPr lang="ru-RU" b="1">
                <a:effectLst>
                  <a:outerShdw blurRad="38100" dist="38100" dir="2700000" algn="tl">
                    <a:srgbClr val="000000"/>
                  </a:outerShdw>
                </a:effectLst>
              </a:rPr>
              <a:t> ПОСТАВКИ</a:t>
            </a:r>
            <a:r>
              <a:rPr lang="en-US" b="1">
                <a:effectLst>
                  <a:outerShdw blurRad="38100" dist="38100" dir="2700000" algn="tl">
                    <a:srgbClr val="000000"/>
                  </a:outerShdw>
                </a:effectLst>
              </a:rPr>
              <a:t> </a:t>
            </a:r>
            <a:r>
              <a:rPr lang="ru-RU" b="1">
                <a:effectLst>
                  <a:outerShdw blurRad="38100" dist="38100" dir="2700000" algn="tl">
                    <a:srgbClr val="000000"/>
                  </a:outerShdw>
                </a:effectLst>
              </a:rPr>
              <a:t> ОБРАЩАТЬСЯ </a:t>
            </a:r>
            <a:r>
              <a:rPr lang="en-US" b="1">
                <a:effectLst>
                  <a:outerShdw blurRad="38100" dist="38100" dir="2700000" algn="tl">
                    <a:srgbClr val="000000"/>
                  </a:outerShdw>
                </a:effectLst>
              </a:rPr>
              <a:t> </a:t>
            </a:r>
            <a:r>
              <a:rPr lang="ru-RU" b="1">
                <a:effectLst>
                  <a:outerShdw blurRad="38100" dist="38100" dir="2700000" algn="tl">
                    <a:srgbClr val="000000"/>
                  </a:outerShdw>
                </a:effectLst>
              </a:rPr>
              <a:t>НА </a:t>
            </a:r>
            <a:r>
              <a:rPr lang="en-US" b="1">
                <a:effectLst>
                  <a:outerShdw blurRad="38100" dist="38100" dir="2700000" algn="tl">
                    <a:srgbClr val="000000"/>
                  </a:outerShdw>
                </a:effectLst>
              </a:rPr>
              <a:t> </a:t>
            </a:r>
            <a:r>
              <a:rPr lang="ru-RU" b="1">
                <a:effectLst>
                  <a:outerShdw blurRad="38100" dist="38100" dir="2700000" algn="tl">
                    <a:srgbClr val="000000"/>
                  </a:outerShdw>
                </a:effectLst>
              </a:rPr>
              <a:t>ЭЛЕКТРОННЫЙ АДРЕС:                    </a:t>
            </a:r>
            <a:r>
              <a:rPr lang="en-US" b="1">
                <a:effectLst>
                  <a:outerShdw blurRad="38100" dist="38100" dir="2700000" algn="tl">
                    <a:srgbClr val="000000"/>
                  </a:outerShdw>
                </a:effectLst>
              </a:rPr>
              <a:t>specedu@mail.ru</a:t>
            </a:r>
            <a:endParaRPr lang="ru-RU" b="1">
              <a:effectLst>
                <a:outerShdw blurRad="38100" dist="38100" dir="2700000" algn="tl">
                  <a:srgbClr val="000000"/>
                </a:outerShdw>
              </a:effectLst>
            </a:endParaRPr>
          </a:p>
          <a:p>
            <a:endParaRPr lang="ru-RU"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1000" fill="hold"/>
                                        <p:tgtEl>
                                          <p:spTgt spid="19458"/>
                                        </p:tgtEl>
                                        <p:attrNameLst>
                                          <p:attrName>ppt_x</p:attrName>
                                        </p:attrNameLst>
                                      </p:cBhvr>
                                      <p:tavLst>
                                        <p:tav tm="0">
                                          <p:val>
                                            <p:strVal val="#ppt_x"/>
                                          </p:val>
                                        </p:tav>
                                        <p:tav tm="100000">
                                          <p:val>
                                            <p:strVal val="#ppt_x"/>
                                          </p:val>
                                        </p:tav>
                                      </p:tavLst>
                                    </p:anim>
                                    <p:anim calcmode="lin" valueType="num">
                                      <p:cBhvr additive="base">
                                        <p:cTn id="8" dur="1000" fill="hold"/>
                                        <p:tgtEl>
                                          <p:spTgt spid="1945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3731"/>
                                        </p:tgtEl>
                                        <p:attrNameLst>
                                          <p:attrName>style.visibility</p:attrName>
                                        </p:attrNameLst>
                                      </p:cBhvr>
                                      <p:to>
                                        <p:strVal val="visible"/>
                                      </p:to>
                                    </p:set>
                                    <p:anim calcmode="lin" valueType="num">
                                      <p:cBhvr additive="base">
                                        <p:cTn id="12" dur="500" fill="hold"/>
                                        <p:tgtEl>
                                          <p:spTgt spid="73731"/>
                                        </p:tgtEl>
                                        <p:attrNameLst>
                                          <p:attrName>ppt_x</p:attrName>
                                        </p:attrNameLst>
                                      </p:cBhvr>
                                      <p:tavLst>
                                        <p:tav tm="0">
                                          <p:val>
                                            <p:strVal val="#ppt_x"/>
                                          </p:val>
                                        </p:tav>
                                        <p:tav tm="100000">
                                          <p:val>
                                            <p:strVal val="#ppt_x"/>
                                          </p:val>
                                        </p:tav>
                                      </p:tavLst>
                                    </p:anim>
                                    <p:anim calcmode="lin" valueType="num">
                                      <p:cBhvr additive="base">
                                        <p:cTn id="13" dur="500" fill="hold"/>
                                        <p:tgtEl>
                                          <p:spTgt spid="73731"/>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73732"/>
                                        </p:tgtEl>
                                        <p:attrNameLst>
                                          <p:attrName>style.visibility</p:attrName>
                                        </p:attrNameLst>
                                      </p:cBhvr>
                                      <p:to>
                                        <p:strVal val="visible"/>
                                      </p:to>
                                    </p:set>
                                    <p:anim calcmode="lin" valueType="num">
                                      <p:cBhvr additive="base">
                                        <p:cTn id="17" dur="500" fill="hold"/>
                                        <p:tgtEl>
                                          <p:spTgt spid="73732"/>
                                        </p:tgtEl>
                                        <p:attrNameLst>
                                          <p:attrName>ppt_x</p:attrName>
                                        </p:attrNameLst>
                                      </p:cBhvr>
                                      <p:tavLst>
                                        <p:tav tm="0">
                                          <p:val>
                                            <p:strVal val="#ppt_x"/>
                                          </p:val>
                                        </p:tav>
                                        <p:tav tm="100000">
                                          <p:val>
                                            <p:strVal val="#ppt_x"/>
                                          </p:val>
                                        </p:tav>
                                      </p:tavLst>
                                    </p:anim>
                                    <p:anim calcmode="lin" valueType="num">
                                      <p:cBhvr additive="base">
                                        <p:cTn id="18"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3734"/>
                                        </p:tgtEl>
                                        <p:attrNameLst>
                                          <p:attrName>style.visibility</p:attrName>
                                        </p:attrNameLst>
                                      </p:cBhvr>
                                      <p:to>
                                        <p:strVal val="visible"/>
                                      </p:to>
                                    </p:set>
                                    <p:anim calcmode="lin" valueType="num">
                                      <p:cBhvr additive="base">
                                        <p:cTn id="23" dur="1000" fill="hold"/>
                                        <p:tgtEl>
                                          <p:spTgt spid="73734"/>
                                        </p:tgtEl>
                                        <p:attrNameLst>
                                          <p:attrName>ppt_x</p:attrName>
                                        </p:attrNameLst>
                                      </p:cBhvr>
                                      <p:tavLst>
                                        <p:tav tm="0">
                                          <p:val>
                                            <p:strVal val="#ppt_x"/>
                                          </p:val>
                                        </p:tav>
                                        <p:tav tm="100000">
                                          <p:val>
                                            <p:strVal val="#ppt_x"/>
                                          </p:val>
                                        </p:tav>
                                      </p:tavLst>
                                    </p:anim>
                                    <p:anim calcmode="lin" valueType="num">
                                      <p:cBhvr additive="base">
                                        <p:cTn id="24" dur="1000" fill="hold"/>
                                        <p:tgtEl>
                                          <p:spTgt spid="737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737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92100"/>
            <a:ext cx="8229600" cy="473075"/>
          </a:xfrm>
        </p:spPr>
        <p:txBody>
          <a:bodyPr/>
          <a:lstStyle/>
          <a:p>
            <a:pPr algn="ctr"/>
            <a:r>
              <a:rPr lang="ru-RU">
                <a:latin typeface="Impact" pitchFamily="34" charset="0"/>
              </a:rPr>
              <a:t>ПРОДУКЦИЯ</a:t>
            </a:r>
          </a:p>
        </p:txBody>
      </p:sp>
      <p:sp>
        <p:nvSpPr>
          <p:cNvPr id="78851" name="Rectangle 3"/>
          <p:cNvSpPr>
            <a:spLocks noGrp="1" noChangeArrowheads="1"/>
          </p:cNvSpPr>
          <p:nvPr>
            <p:ph type="body" sz="half" idx="1"/>
          </p:nvPr>
        </p:nvSpPr>
        <p:spPr>
          <a:xfrm>
            <a:off x="539750" y="1052513"/>
            <a:ext cx="8218488" cy="1152525"/>
          </a:xfrm>
        </p:spPr>
        <p:txBody>
          <a:bodyPr/>
          <a:lstStyle/>
          <a:p>
            <a:pPr algn="ctr">
              <a:buFontTx/>
              <a:buNone/>
            </a:pPr>
            <a:r>
              <a:rPr lang="ru-RU" sz="2800">
                <a:latin typeface="Impact" pitchFamily="34" charset="0"/>
              </a:rPr>
              <a:t>Звукоусиливающие приборы для </a:t>
            </a:r>
          </a:p>
          <a:p>
            <a:pPr algn="ctr">
              <a:buFontTx/>
              <a:buNone/>
            </a:pPr>
            <a:r>
              <a:rPr lang="ru-RU" sz="2800">
                <a:latin typeface="Impact" pitchFamily="34" charset="0"/>
              </a:rPr>
              <a:t>индивидуальной слуховой работы</a:t>
            </a:r>
          </a:p>
        </p:txBody>
      </p:sp>
      <p:pic>
        <p:nvPicPr>
          <p:cNvPr id="78854" name="Picture 6" descr="FBQ"/>
          <p:cNvPicPr>
            <a:picLocks noChangeAspect="1" noChangeArrowheads="1"/>
          </p:cNvPicPr>
          <p:nvPr/>
        </p:nvPicPr>
        <p:blipFill>
          <a:blip r:embed="rId2"/>
          <a:srcRect/>
          <a:stretch>
            <a:fillRect/>
          </a:stretch>
        </p:blipFill>
        <p:spPr bwMode="auto">
          <a:xfrm>
            <a:off x="215900" y="2349500"/>
            <a:ext cx="8748713" cy="39385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188913"/>
            <a:ext cx="9144000" cy="1481137"/>
          </a:xfrm>
        </p:spPr>
        <p:txBody>
          <a:bodyPr/>
          <a:lstStyle/>
          <a:p>
            <a:pPr algn="ctr"/>
            <a:r>
              <a:rPr lang="ru-RU" sz="3200">
                <a:latin typeface="Impact" pitchFamily="34" charset="0"/>
              </a:rPr>
              <a:t>Программное обеспечение для моделирования речевых учебных задач  и средства визуального контроля речи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sz="half" idx="1"/>
          </p:nvPr>
        </p:nvSpPr>
        <p:spPr>
          <a:xfrm>
            <a:off x="0" y="1700213"/>
            <a:ext cx="9144000" cy="2520950"/>
          </a:xfrm>
        </p:spPr>
        <p:txBody>
          <a:bodyPr/>
          <a:lstStyle/>
          <a:p>
            <a:pPr algn="ctr">
              <a:lnSpc>
                <a:spcPct val="90000"/>
              </a:lnSpc>
              <a:buFontTx/>
              <a:buNone/>
            </a:pPr>
            <a:endParaRPr lang="ru-RU" sz="2800"/>
          </a:p>
          <a:p>
            <a:pPr algn="ctr">
              <a:lnSpc>
                <a:spcPct val="90000"/>
              </a:lnSpc>
              <a:buFontTx/>
              <a:buNone/>
            </a:pPr>
            <a:r>
              <a:rPr lang="ru-RU" sz="2800"/>
              <a:t>ПРОГРАММНО-АППАРАТНЫЙ КОМПЛЕКС</a:t>
            </a:r>
          </a:p>
          <a:p>
            <a:pPr algn="ctr">
              <a:lnSpc>
                <a:spcPct val="90000"/>
              </a:lnSpc>
              <a:buFontTx/>
              <a:buNone/>
            </a:pPr>
            <a:endParaRPr lang="ru-RU" sz="2800"/>
          </a:p>
          <a:p>
            <a:pPr algn="ctr">
              <a:lnSpc>
                <a:spcPct val="90000"/>
              </a:lnSpc>
              <a:buFontTx/>
              <a:buNone/>
            </a:pPr>
            <a:r>
              <a:rPr lang="ru-RU" sz="4800" b="1"/>
              <a:t>ВИДИМАЯ РЕЧЬ </a:t>
            </a:r>
            <a:r>
              <a:rPr lang="en-US" sz="6000" b="1">
                <a:solidFill>
                  <a:srgbClr val="FF0000"/>
                </a:solidFill>
              </a:rPr>
              <a:t>III</a:t>
            </a:r>
            <a:endParaRPr lang="ru-RU" sz="6000" b="1">
              <a:solidFill>
                <a:srgbClr val="FF0000"/>
              </a:solidFill>
            </a:endParaRPr>
          </a:p>
        </p:txBody>
      </p:sp>
      <p:pic>
        <p:nvPicPr>
          <p:cNvPr id="82948" name="Picture 4" descr="Старт"/>
          <p:cNvPicPr>
            <a:picLocks noChangeAspect="1" noChangeArrowheads="1"/>
          </p:cNvPicPr>
          <p:nvPr>
            <p:ph sz="quarter" idx="2"/>
          </p:nvPr>
        </p:nvPicPr>
        <p:blipFill>
          <a:blip r:embed="rId2" cstate="print"/>
          <a:srcRect/>
          <a:stretch>
            <a:fillRect/>
          </a:stretch>
        </p:blipFill>
        <p:spPr>
          <a:xfrm>
            <a:off x="323850" y="4221163"/>
            <a:ext cx="2646363" cy="1981200"/>
          </a:xfrm>
          <a:noFill/>
          <a:ln/>
        </p:spPr>
      </p:pic>
      <p:pic>
        <p:nvPicPr>
          <p:cNvPr id="82949" name="Picture 5" descr="Офис"/>
          <p:cNvPicPr>
            <a:picLocks noChangeAspect="1" noChangeArrowheads="1"/>
          </p:cNvPicPr>
          <p:nvPr>
            <p:ph sz="quarter" idx="3"/>
          </p:nvPr>
        </p:nvPicPr>
        <p:blipFill>
          <a:blip r:embed="rId3" cstate="print"/>
          <a:srcRect/>
          <a:stretch>
            <a:fillRect/>
          </a:stretch>
        </p:blipFill>
        <p:spPr>
          <a:xfrm>
            <a:off x="3348038" y="4221163"/>
            <a:ext cx="2646362" cy="1981200"/>
          </a:xfrm>
          <a:noFill/>
          <a:ln/>
        </p:spPr>
      </p:pic>
      <p:pic>
        <p:nvPicPr>
          <p:cNvPr id="82950" name="Picture 6" descr="Меню_14"/>
          <p:cNvPicPr>
            <a:picLocks noChangeAspect="1" noChangeArrowheads="1"/>
          </p:cNvPicPr>
          <p:nvPr/>
        </p:nvPicPr>
        <p:blipFill>
          <a:blip r:embed="rId4"/>
          <a:srcRect/>
          <a:stretch>
            <a:fillRect/>
          </a:stretch>
        </p:blipFill>
        <p:spPr bwMode="auto">
          <a:xfrm>
            <a:off x="6227763" y="4221163"/>
            <a:ext cx="2686050" cy="19732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1000"/>
                                        <p:tgtEl>
                                          <p:spTgt spid="82947">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2947">
                                            <p:txEl>
                                              <p:pRg st="3" end="3"/>
                                            </p:txEl>
                                          </p:spTgt>
                                        </p:tgtEl>
                                        <p:attrNameLst>
                                          <p:attrName>style.visibility</p:attrName>
                                        </p:attrNameLst>
                                      </p:cBhvr>
                                      <p:to>
                                        <p:strVal val="visible"/>
                                      </p:to>
                                    </p:set>
                                    <p:animEffect transition="in" filter="fade">
                                      <p:cBhvr>
                                        <p:cTn id="11" dur="1000"/>
                                        <p:tgtEl>
                                          <p:spTgt spid="82947">
                                            <p:txEl>
                                              <p:pRg st="3" end="3"/>
                                            </p:txEl>
                                          </p:spTgt>
                                        </p:tgtEl>
                                      </p:cBhvr>
                                    </p:animEffect>
                                  </p:childTnLst>
                                </p:cTn>
                              </p:par>
                            </p:childTnLst>
                          </p:cTn>
                        </p:par>
                        <p:par>
                          <p:cTn id="12" fill="hold">
                            <p:stCondLst>
                              <p:cond delay="2000"/>
                            </p:stCondLst>
                            <p:childTnLst>
                              <p:par>
                                <p:cTn id="13" presetID="53" presetClass="entr" presetSubtype="0" fill="hold" nodeType="afterEffect">
                                  <p:stCondLst>
                                    <p:cond delay="0"/>
                                  </p:stCondLst>
                                  <p:childTnLst>
                                    <p:set>
                                      <p:cBhvr>
                                        <p:cTn id="14" dur="1" fill="hold">
                                          <p:stCondLst>
                                            <p:cond delay="0"/>
                                          </p:stCondLst>
                                        </p:cTn>
                                        <p:tgtEl>
                                          <p:spTgt spid="82948"/>
                                        </p:tgtEl>
                                        <p:attrNameLst>
                                          <p:attrName>style.visibility</p:attrName>
                                        </p:attrNameLst>
                                      </p:cBhvr>
                                      <p:to>
                                        <p:strVal val="visible"/>
                                      </p:to>
                                    </p:set>
                                    <p:anim calcmode="lin" valueType="num">
                                      <p:cBhvr>
                                        <p:cTn id="15" dur="500" fill="hold"/>
                                        <p:tgtEl>
                                          <p:spTgt spid="82948"/>
                                        </p:tgtEl>
                                        <p:attrNameLst>
                                          <p:attrName>ppt_w</p:attrName>
                                        </p:attrNameLst>
                                      </p:cBhvr>
                                      <p:tavLst>
                                        <p:tav tm="0">
                                          <p:val>
                                            <p:fltVal val="0"/>
                                          </p:val>
                                        </p:tav>
                                        <p:tav tm="100000">
                                          <p:val>
                                            <p:strVal val="#ppt_w"/>
                                          </p:val>
                                        </p:tav>
                                      </p:tavLst>
                                    </p:anim>
                                    <p:anim calcmode="lin" valueType="num">
                                      <p:cBhvr>
                                        <p:cTn id="16" dur="500" fill="hold"/>
                                        <p:tgtEl>
                                          <p:spTgt spid="82948"/>
                                        </p:tgtEl>
                                        <p:attrNameLst>
                                          <p:attrName>ppt_h</p:attrName>
                                        </p:attrNameLst>
                                      </p:cBhvr>
                                      <p:tavLst>
                                        <p:tav tm="0">
                                          <p:val>
                                            <p:fltVal val="0"/>
                                          </p:val>
                                        </p:tav>
                                        <p:tav tm="100000">
                                          <p:val>
                                            <p:strVal val="#ppt_h"/>
                                          </p:val>
                                        </p:tav>
                                      </p:tavLst>
                                    </p:anim>
                                    <p:animEffect transition="in" filter="fade">
                                      <p:cBhvr>
                                        <p:cTn id="17" dur="500"/>
                                        <p:tgtEl>
                                          <p:spTgt spid="82948"/>
                                        </p:tgtEl>
                                      </p:cBhvr>
                                    </p:animEffect>
                                  </p:childTnLst>
                                </p:cTn>
                              </p:par>
                            </p:childTnLst>
                          </p:cTn>
                        </p:par>
                        <p:par>
                          <p:cTn id="18" fill="hold">
                            <p:stCondLst>
                              <p:cond delay="2500"/>
                            </p:stCondLst>
                            <p:childTnLst>
                              <p:par>
                                <p:cTn id="19" presetID="53" presetClass="entr" presetSubtype="0" fill="hold" nodeType="afterEffect">
                                  <p:stCondLst>
                                    <p:cond delay="0"/>
                                  </p:stCondLst>
                                  <p:childTnLst>
                                    <p:set>
                                      <p:cBhvr>
                                        <p:cTn id="20" dur="1" fill="hold">
                                          <p:stCondLst>
                                            <p:cond delay="0"/>
                                          </p:stCondLst>
                                        </p:cTn>
                                        <p:tgtEl>
                                          <p:spTgt spid="82949"/>
                                        </p:tgtEl>
                                        <p:attrNameLst>
                                          <p:attrName>style.visibility</p:attrName>
                                        </p:attrNameLst>
                                      </p:cBhvr>
                                      <p:to>
                                        <p:strVal val="visible"/>
                                      </p:to>
                                    </p:set>
                                    <p:anim calcmode="lin" valueType="num">
                                      <p:cBhvr>
                                        <p:cTn id="21" dur="500" fill="hold"/>
                                        <p:tgtEl>
                                          <p:spTgt spid="82949"/>
                                        </p:tgtEl>
                                        <p:attrNameLst>
                                          <p:attrName>ppt_w</p:attrName>
                                        </p:attrNameLst>
                                      </p:cBhvr>
                                      <p:tavLst>
                                        <p:tav tm="0">
                                          <p:val>
                                            <p:fltVal val="0"/>
                                          </p:val>
                                        </p:tav>
                                        <p:tav tm="100000">
                                          <p:val>
                                            <p:strVal val="#ppt_w"/>
                                          </p:val>
                                        </p:tav>
                                      </p:tavLst>
                                    </p:anim>
                                    <p:anim calcmode="lin" valueType="num">
                                      <p:cBhvr>
                                        <p:cTn id="22" dur="500" fill="hold"/>
                                        <p:tgtEl>
                                          <p:spTgt spid="82949"/>
                                        </p:tgtEl>
                                        <p:attrNameLst>
                                          <p:attrName>ppt_h</p:attrName>
                                        </p:attrNameLst>
                                      </p:cBhvr>
                                      <p:tavLst>
                                        <p:tav tm="0">
                                          <p:val>
                                            <p:fltVal val="0"/>
                                          </p:val>
                                        </p:tav>
                                        <p:tav tm="100000">
                                          <p:val>
                                            <p:strVal val="#ppt_h"/>
                                          </p:val>
                                        </p:tav>
                                      </p:tavLst>
                                    </p:anim>
                                    <p:animEffect transition="in" filter="fade">
                                      <p:cBhvr>
                                        <p:cTn id="23" dur="500"/>
                                        <p:tgtEl>
                                          <p:spTgt spid="82949"/>
                                        </p:tgtEl>
                                      </p:cBhvr>
                                    </p:animEffect>
                                  </p:childTnLst>
                                </p:cTn>
                              </p:par>
                            </p:childTnLst>
                          </p:cTn>
                        </p:par>
                        <p:par>
                          <p:cTn id="24" fill="hold">
                            <p:stCondLst>
                              <p:cond delay="3000"/>
                            </p:stCondLst>
                            <p:childTnLst>
                              <p:par>
                                <p:cTn id="25" presetID="53" presetClass="entr" presetSubtype="0" fill="hold" nodeType="afterEffect">
                                  <p:stCondLst>
                                    <p:cond delay="0"/>
                                  </p:stCondLst>
                                  <p:childTnLst>
                                    <p:set>
                                      <p:cBhvr>
                                        <p:cTn id="26" dur="1" fill="hold">
                                          <p:stCondLst>
                                            <p:cond delay="0"/>
                                          </p:stCondLst>
                                        </p:cTn>
                                        <p:tgtEl>
                                          <p:spTgt spid="82950"/>
                                        </p:tgtEl>
                                        <p:attrNameLst>
                                          <p:attrName>style.visibility</p:attrName>
                                        </p:attrNameLst>
                                      </p:cBhvr>
                                      <p:to>
                                        <p:strVal val="visible"/>
                                      </p:to>
                                    </p:set>
                                    <p:anim calcmode="lin" valueType="num">
                                      <p:cBhvr>
                                        <p:cTn id="27" dur="500" fill="hold"/>
                                        <p:tgtEl>
                                          <p:spTgt spid="82950"/>
                                        </p:tgtEl>
                                        <p:attrNameLst>
                                          <p:attrName>ppt_w</p:attrName>
                                        </p:attrNameLst>
                                      </p:cBhvr>
                                      <p:tavLst>
                                        <p:tav tm="0">
                                          <p:val>
                                            <p:fltVal val="0"/>
                                          </p:val>
                                        </p:tav>
                                        <p:tav tm="100000">
                                          <p:val>
                                            <p:strVal val="#ppt_w"/>
                                          </p:val>
                                        </p:tav>
                                      </p:tavLst>
                                    </p:anim>
                                    <p:anim calcmode="lin" valueType="num">
                                      <p:cBhvr>
                                        <p:cTn id="28" dur="500" fill="hold"/>
                                        <p:tgtEl>
                                          <p:spTgt spid="82950"/>
                                        </p:tgtEl>
                                        <p:attrNameLst>
                                          <p:attrName>ppt_h</p:attrName>
                                        </p:attrNameLst>
                                      </p:cBhvr>
                                      <p:tavLst>
                                        <p:tav tm="0">
                                          <p:val>
                                            <p:fltVal val="0"/>
                                          </p:val>
                                        </p:tav>
                                        <p:tav tm="100000">
                                          <p:val>
                                            <p:strVal val="#ppt_h"/>
                                          </p:val>
                                        </p:tav>
                                      </p:tavLst>
                                    </p:anim>
                                    <p:animEffect transition="in" filter="fade">
                                      <p:cBhvr>
                                        <p:cTn id="29"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0"/>
            <a:ext cx="8229600" cy="473075"/>
          </a:xfrm>
        </p:spPr>
        <p:txBody>
          <a:bodyPr/>
          <a:lstStyle/>
          <a:p>
            <a:r>
              <a:rPr lang="ru-RU" sz="4000" b="1" i="1"/>
              <a:t>Модуль </a:t>
            </a:r>
            <a:r>
              <a:rPr lang="ru-RU" sz="4000" b="1" i="1">
                <a:solidFill>
                  <a:srgbClr val="FF0000"/>
                </a:solidFill>
              </a:rPr>
              <a:t>“Наличие звука”</a:t>
            </a:r>
            <a:r>
              <a:rPr lang="ru-RU" sz="4000"/>
              <a:t> </a:t>
            </a:r>
          </a:p>
        </p:txBody>
      </p:sp>
      <p:sp>
        <p:nvSpPr>
          <p:cNvPr id="83971" name="Rectangle 3"/>
          <p:cNvSpPr>
            <a:spLocks noGrp="1" noChangeArrowheads="1"/>
          </p:cNvSpPr>
          <p:nvPr>
            <p:ph type="body" sz="half" idx="1"/>
          </p:nvPr>
        </p:nvSpPr>
        <p:spPr>
          <a:xfrm>
            <a:off x="179388" y="620713"/>
            <a:ext cx="4895850" cy="2447925"/>
          </a:xfrm>
        </p:spPr>
        <p:txBody>
          <a:bodyPr/>
          <a:lstStyle/>
          <a:p>
            <a:pPr>
              <a:lnSpc>
                <a:spcPct val="80000"/>
              </a:lnSpc>
            </a:pPr>
            <a:r>
              <a:rPr lang="ru-RU" sz="1800"/>
              <a:t>- обеспечивает первоначальное знакомство пациента c принципами работы программы, а так же позволяет измерить длительность речевого выдоха в секундах. Анимационная картинка меняется при любой речевой активности в микрофон. Заставка с изображением собаки оживает при речевом выдохе, длительность которого контролируется и фиксируется визуально в виде забавной анимации.</a:t>
            </a:r>
          </a:p>
        </p:txBody>
      </p:sp>
      <p:pic>
        <p:nvPicPr>
          <p:cNvPr id="83972" name="Picture 4" descr="Alien"/>
          <p:cNvPicPr>
            <a:picLocks noChangeAspect="1" noChangeArrowheads="1"/>
          </p:cNvPicPr>
          <p:nvPr>
            <p:ph sz="quarter" idx="2"/>
          </p:nvPr>
        </p:nvPicPr>
        <p:blipFill>
          <a:blip r:embed="rId2"/>
          <a:srcRect/>
          <a:stretch>
            <a:fillRect/>
          </a:stretch>
        </p:blipFill>
        <p:spPr>
          <a:xfrm>
            <a:off x="5364163" y="692150"/>
            <a:ext cx="2646362" cy="1981200"/>
          </a:xfrm>
          <a:noFill/>
          <a:ln/>
        </p:spPr>
      </p:pic>
      <p:pic>
        <p:nvPicPr>
          <p:cNvPr id="83973" name="Picture 5" descr="Dog"/>
          <p:cNvPicPr>
            <a:picLocks noChangeAspect="1" noChangeArrowheads="1"/>
          </p:cNvPicPr>
          <p:nvPr>
            <p:ph sz="quarter" idx="3"/>
          </p:nvPr>
        </p:nvPicPr>
        <p:blipFill>
          <a:blip r:embed="rId3"/>
          <a:srcRect/>
          <a:stretch>
            <a:fillRect/>
          </a:stretch>
        </p:blipFill>
        <p:spPr>
          <a:xfrm>
            <a:off x="5364163" y="2781300"/>
            <a:ext cx="2646362" cy="1981200"/>
          </a:xfrm>
          <a:noFill/>
          <a:ln/>
        </p:spPr>
      </p:pic>
      <p:pic>
        <p:nvPicPr>
          <p:cNvPr id="83974" name="Picture 6" descr="flamingo"/>
          <p:cNvPicPr>
            <a:picLocks noChangeAspect="1" noChangeArrowheads="1"/>
          </p:cNvPicPr>
          <p:nvPr/>
        </p:nvPicPr>
        <p:blipFill>
          <a:blip r:embed="rId4"/>
          <a:srcRect/>
          <a:stretch>
            <a:fillRect/>
          </a:stretch>
        </p:blipFill>
        <p:spPr bwMode="auto">
          <a:xfrm>
            <a:off x="611188" y="3141663"/>
            <a:ext cx="2736850" cy="2049462"/>
          </a:xfrm>
          <a:prstGeom prst="rect">
            <a:avLst/>
          </a:prstGeom>
          <a:noFill/>
        </p:spPr>
      </p:pic>
      <p:pic>
        <p:nvPicPr>
          <p:cNvPr id="83975" name="Picture 7" descr="Kaleido"/>
          <p:cNvPicPr>
            <a:picLocks noChangeAspect="1" noChangeArrowheads="1"/>
          </p:cNvPicPr>
          <p:nvPr/>
        </p:nvPicPr>
        <p:blipFill>
          <a:blip r:embed="rId5"/>
          <a:srcRect/>
          <a:stretch>
            <a:fillRect/>
          </a:stretch>
        </p:blipFill>
        <p:spPr bwMode="auto">
          <a:xfrm>
            <a:off x="3276600" y="4581525"/>
            <a:ext cx="2808288" cy="2101850"/>
          </a:xfrm>
          <a:prstGeom prst="rect">
            <a:avLst/>
          </a:prstGeom>
          <a:noFill/>
        </p:spPr>
      </p:pic>
      <p:sp>
        <p:nvSpPr>
          <p:cNvPr id="83976" name="Rectangle 8">
            <a:hlinkHover r:id="" action="ppaction://hlinkshowjump?jump=nextslide"/>
          </p:cNvPr>
          <p:cNvSpPr>
            <a:spLocks noChangeArrowheads="1"/>
          </p:cNvSpPr>
          <p:nvPr/>
        </p:nvSpPr>
        <p:spPr bwMode="auto">
          <a:xfrm>
            <a:off x="7164388" y="612140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p:cTn id="7" dur="500" fill="hold"/>
                                        <p:tgtEl>
                                          <p:spTgt spid="83972"/>
                                        </p:tgtEl>
                                        <p:attrNameLst>
                                          <p:attrName>ppt_w</p:attrName>
                                        </p:attrNameLst>
                                      </p:cBhvr>
                                      <p:tavLst>
                                        <p:tav tm="0">
                                          <p:val>
                                            <p:fltVal val="0"/>
                                          </p:val>
                                        </p:tav>
                                        <p:tav tm="100000">
                                          <p:val>
                                            <p:strVal val="#ppt_w"/>
                                          </p:val>
                                        </p:tav>
                                      </p:tavLst>
                                    </p:anim>
                                    <p:anim calcmode="lin" valueType="num">
                                      <p:cBhvr>
                                        <p:cTn id="8" dur="500" fill="hold"/>
                                        <p:tgtEl>
                                          <p:spTgt spid="83972"/>
                                        </p:tgtEl>
                                        <p:attrNameLst>
                                          <p:attrName>ppt_h</p:attrName>
                                        </p:attrNameLst>
                                      </p:cBhvr>
                                      <p:tavLst>
                                        <p:tav tm="0">
                                          <p:val>
                                            <p:fltVal val="0"/>
                                          </p:val>
                                        </p:tav>
                                        <p:tav tm="100000">
                                          <p:val>
                                            <p:strVal val="#ppt_h"/>
                                          </p:val>
                                        </p:tav>
                                      </p:tavLst>
                                    </p:anim>
                                    <p:animEffect transition="in" filter="fade">
                                      <p:cBhvr>
                                        <p:cTn id="9" dur="500"/>
                                        <p:tgtEl>
                                          <p:spTgt spid="8397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p:cTn id="13" dur="500" fill="hold"/>
                                        <p:tgtEl>
                                          <p:spTgt spid="83973"/>
                                        </p:tgtEl>
                                        <p:attrNameLst>
                                          <p:attrName>ppt_w</p:attrName>
                                        </p:attrNameLst>
                                      </p:cBhvr>
                                      <p:tavLst>
                                        <p:tav tm="0">
                                          <p:val>
                                            <p:fltVal val="0"/>
                                          </p:val>
                                        </p:tav>
                                        <p:tav tm="100000">
                                          <p:val>
                                            <p:strVal val="#ppt_w"/>
                                          </p:val>
                                        </p:tav>
                                      </p:tavLst>
                                    </p:anim>
                                    <p:anim calcmode="lin" valueType="num">
                                      <p:cBhvr>
                                        <p:cTn id="14" dur="500" fill="hold"/>
                                        <p:tgtEl>
                                          <p:spTgt spid="83973"/>
                                        </p:tgtEl>
                                        <p:attrNameLst>
                                          <p:attrName>ppt_h</p:attrName>
                                        </p:attrNameLst>
                                      </p:cBhvr>
                                      <p:tavLst>
                                        <p:tav tm="0">
                                          <p:val>
                                            <p:fltVal val="0"/>
                                          </p:val>
                                        </p:tav>
                                        <p:tav tm="100000">
                                          <p:val>
                                            <p:strVal val="#ppt_h"/>
                                          </p:val>
                                        </p:tav>
                                      </p:tavLst>
                                    </p:anim>
                                    <p:animEffect transition="in" filter="fade">
                                      <p:cBhvr>
                                        <p:cTn id="15" dur="500"/>
                                        <p:tgtEl>
                                          <p:spTgt spid="8397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3974"/>
                                        </p:tgtEl>
                                        <p:attrNameLst>
                                          <p:attrName>style.visibility</p:attrName>
                                        </p:attrNameLst>
                                      </p:cBhvr>
                                      <p:to>
                                        <p:strVal val="visible"/>
                                      </p:to>
                                    </p:set>
                                    <p:anim calcmode="lin" valueType="num">
                                      <p:cBhvr>
                                        <p:cTn id="19" dur="500" fill="hold"/>
                                        <p:tgtEl>
                                          <p:spTgt spid="83974"/>
                                        </p:tgtEl>
                                        <p:attrNameLst>
                                          <p:attrName>ppt_w</p:attrName>
                                        </p:attrNameLst>
                                      </p:cBhvr>
                                      <p:tavLst>
                                        <p:tav tm="0">
                                          <p:val>
                                            <p:fltVal val="0"/>
                                          </p:val>
                                        </p:tav>
                                        <p:tav tm="100000">
                                          <p:val>
                                            <p:strVal val="#ppt_w"/>
                                          </p:val>
                                        </p:tav>
                                      </p:tavLst>
                                    </p:anim>
                                    <p:anim calcmode="lin" valueType="num">
                                      <p:cBhvr>
                                        <p:cTn id="20" dur="500" fill="hold"/>
                                        <p:tgtEl>
                                          <p:spTgt spid="83974"/>
                                        </p:tgtEl>
                                        <p:attrNameLst>
                                          <p:attrName>ppt_h</p:attrName>
                                        </p:attrNameLst>
                                      </p:cBhvr>
                                      <p:tavLst>
                                        <p:tav tm="0">
                                          <p:val>
                                            <p:fltVal val="0"/>
                                          </p:val>
                                        </p:tav>
                                        <p:tav tm="100000">
                                          <p:val>
                                            <p:strVal val="#ppt_h"/>
                                          </p:val>
                                        </p:tav>
                                      </p:tavLst>
                                    </p:anim>
                                    <p:animEffect transition="in" filter="fade">
                                      <p:cBhvr>
                                        <p:cTn id="21" dur="500"/>
                                        <p:tgtEl>
                                          <p:spTgt spid="83974"/>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3975"/>
                                        </p:tgtEl>
                                        <p:attrNameLst>
                                          <p:attrName>style.visibility</p:attrName>
                                        </p:attrNameLst>
                                      </p:cBhvr>
                                      <p:to>
                                        <p:strVal val="visible"/>
                                      </p:to>
                                    </p:set>
                                    <p:anim calcmode="lin" valueType="num">
                                      <p:cBhvr>
                                        <p:cTn id="25" dur="500" fill="hold"/>
                                        <p:tgtEl>
                                          <p:spTgt spid="83975"/>
                                        </p:tgtEl>
                                        <p:attrNameLst>
                                          <p:attrName>ppt_w</p:attrName>
                                        </p:attrNameLst>
                                      </p:cBhvr>
                                      <p:tavLst>
                                        <p:tav tm="0">
                                          <p:val>
                                            <p:fltVal val="0"/>
                                          </p:val>
                                        </p:tav>
                                        <p:tav tm="100000">
                                          <p:val>
                                            <p:strVal val="#ppt_w"/>
                                          </p:val>
                                        </p:tav>
                                      </p:tavLst>
                                    </p:anim>
                                    <p:anim calcmode="lin" valueType="num">
                                      <p:cBhvr>
                                        <p:cTn id="26" dur="500" fill="hold"/>
                                        <p:tgtEl>
                                          <p:spTgt spid="83975"/>
                                        </p:tgtEl>
                                        <p:attrNameLst>
                                          <p:attrName>ppt_h</p:attrName>
                                        </p:attrNameLst>
                                      </p:cBhvr>
                                      <p:tavLst>
                                        <p:tav tm="0">
                                          <p:val>
                                            <p:fltVal val="0"/>
                                          </p:val>
                                        </p:tav>
                                        <p:tav tm="100000">
                                          <p:val>
                                            <p:strVal val="#ppt_h"/>
                                          </p:val>
                                        </p:tav>
                                      </p:tavLst>
                                    </p:anim>
                                    <p:animEffect transition="in" filter="fade">
                                      <p:cBhvr>
                                        <p:cTn id="27" dur="500"/>
                                        <p:tgtEl>
                                          <p:spTgt spid="83975"/>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3971">
                                            <p:txEl>
                                              <p:pRg st="0" end="0"/>
                                            </p:txEl>
                                          </p:spTgt>
                                        </p:tgtEl>
                                        <p:attrNameLst>
                                          <p:attrName>style.visibility</p:attrName>
                                        </p:attrNameLst>
                                      </p:cBhvr>
                                      <p:to>
                                        <p:strVal val="visible"/>
                                      </p:to>
                                    </p:set>
                                    <p:anim calcmode="lin" valueType="num">
                                      <p:cBhvr additive="base">
                                        <p:cTn id="31"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ru-RU" i="1"/>
              <a:t>Модуль “</a:t>
            </a:r>
            <a:r>
              <a:rPr lang="ru-RU" i="1">
                <a:solidFill>
                  <a:srgbClr val="FF0000"/>
                </a:solidFill>
              </a:rPr>
              <a:t>Громкость”</a:t>
            </a:r>
            <a:r>
              <a:rPr lang="ru-RU"/>
              <a:t> </a:t>
            </a:r>
          </a:p>
        </p:txBody>
      </p:sp>
      <p:sp>
        <p:nvSpPr>
          <p:cNvPr id="84995" name="Rectangle 3"/>
          <p:cNvSpPr>
            <a:spLocks noGrp="1" noChangeArrowheads="1"/>
          </p:cNvSpPr>
          <p:nvPr>
            <p:ph type="body" sz="half" idx="1"/>
          </p:nvPr>
        </p:nvSpPr>
        <p:spPr/>
        <p:txBody>
          <a:bodyPr/>
          <a:lstStyle/>
          <a:p>
            <a:pPr>
              <a:buFontTx/>
              <a:buNone/>
            </a:pPr>
            <a:r>
              <a:rPr lang="ru-RU" sz="2000"/>
              <a:t>    предназначен для контроля и отработки громкости речевой активности. Чем громче речевая активность пациента, тем больше шар у мальчика на экране монитора. Заданный образец громкости можно визуально зафиксировать на экране и построить упражнение по принципу достижения необходимого предела интенсивности.  </a:t>
            </a:r>
          </a:p>
        </p:txBody>
      </p:sp>
      <p:pic>
        <p:nvPicPr>
          <p:cNvPr id="84996" name="Picture 4" descr="Ballon"/>
          <p:cNvPicPr>
            <a:picLocks noChangeAspect="1" noChangeArrowheads="1"/>
          </p:cNvPicPr>
          <p:nvPr>
            <p:ph sz="quarter" idx="2"/>
          </p:nvPr>
        </p:nvPicPr>
        <p:blipFill>
          <a:blip r:embed="rId2"/>
          <a:srcRect/>
          <a:stretch>
            <a:fillRect/>
          </a:stretch>
        </p:blipFill>
        <p:spPr>
          <a:xfrm>
            <a:off x="6156325" y="836613"/>
            <a:ext cx="2646363" cy="1981200"/>
          </a:xfrm>
          <a:noFill/>
          <a:ln/>
        </p:spPr>
      </p:pic>
      <p:pic>
        <p:nvPicPr>
          <p:cNvPr id="84997" name="Picture 5" descr="Ракета"/>
          <p:cNvPicPr>
            <a:picLocks noChangeAspect="1" noChangeArrowheads="1"/>
          </p:cNvPicPr>
          <p:nvPr>
            <p:ph sz="quarter" idx="3"/>
          </p:nvPr>
        </p:nvPicPr>
        <p:blipFill>
          <a:blip r:embed="rId3"/>
          <a:srcRect/>
          <a:stretch>
            <a:fillRect/>
          </a:stretch>
        </p:blipFill>
        <p:spPr>
          <a:xfrm>
            <a:off x="4859338" y="2781300"/>
            <a:ext cx="2646362" cy="1981200"/>
          </a:xfrm>
          <a:noFill/>
          <a:ln/>
        </p:spPr>
      </p:pic>
      <p:pic>
        <p:nvPicPr>
          <p:cNvPr id="84998" name="Picture 6" descr="Саксофон"/>
          <p:cNvPicPr>
            <a:picLocks noChangeAspect="1" noChangeArrowheads="1"/>
          </p:cNvPicPr>
          <p:nvPr/>
        </p:nvPicPr>
        <p:blipFill>
          <a:blip r:embed="rId4"/>
          <a:srcRect/>
          <a:stretch>
            <a:fillRect/>
          </a:stretch>
        </p:blipFill>
        <p:spPr bwMode="auto">
          <a:xfrm>
            <a:off x="4140200" y="4970463"/>
            <a:ext cx="2520950" cy="1887537"/>
          </a:xfrm>
          <a:prstGeom prst="rect">
            <a:avLst/>
          </a:prstGeom>
          <a:noFill/>
        </p:spPr>
      </p:pic>
      <p:pic>
        <p:nvPicPr>
          <p:cNvPr id="84999" name="Picture 7" descr="ШкалаГромк"/>
          <p:cNvPicPr>
            <a:picLocks noChangeAspect="1" noChangeArrowheads="1"/>
          </p:cNvPicPr>
          <p:nvPr/>
        </p:nvPicPr>
        <p:blipFill>
          <a:blip r:embed="rId5"/>
          <a:srcRect/>
          <a:stretch>
            <a:fillRect/>
          </a:stretch>
        </p:blipFill>
        <p:spPr bwMode="auto">
          <a:xfrm>
            <a:off x="6300788" y="4652963"/>
            <a:ext cx="2447925" cy="1831975"/>
          </a:xfrm>
          <a:prstGeom prst="rect">
            <a:avLst/>
          </a:prstGeom>
          <a:noFill/>
        </p:spPr>
      </p:pic>
      <p:sp>
        <p:nvSpPr>
          <p:cNvPr id="85000" name="Rectangle 8">
            <a:hlinkHover r:id="" action="ppaction://hlinkshowjump?jump=nextslide"/>
          </p:cNvPr>
          <p:cNvSpPr>
            <a:spLocks noChangeArrowheads="1"/>
          </p:cNvSpPr>
          <p:nvPr/>
        </p:nvSpPr>
        <p:spPr bwMode="auto">
          <a:xfrm>
            <a:off x="7596188" y="640080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p:cTn id="7" dur="500" fill="hold"/>
                                        <p:tgtEl>
                                          <p:spTgt spid="84996"/>
                                        </p:tgtEl>
                                        <p:attrNameLst>
                                          <p:attrName>ppt_w</p:attrName>
                                        </p:attrNameLst>
                                      </p:cBhvr>
                                      <p:tavLst>
                                        <p:tav tm="0">
                                          <p:val>
                                            <p:fltVal val="0"/>
                                          </p:val>
                                        </p:tav>
                                        <p:tav tm="100000">
                                          <p:val>
                                            <p:strVal val="#ppt_w"/>
                                          </p:val>
                                        </p:tav>
                                      </p:tavLst>
                                    </p:anim>
                                    <p:anim calcmode="lin" valueType="num">
                                      <p:cBhvr>
                                        <p:cTn id="8" dur="500" fill="hold"/>
                                        <p:tgtEl>
                                          <p:spTgt spid="84996"/>
                                        </p:tgtEl>
                                        <p:attrNameLst>
                                          <p:attrName>ppt_h</p:attrName>
                                        </p:attrNameLst>
                                      </p:cBhvr>
                                      <p:tavLst>
                                        <p:tav tm="0">
                                          <p:val>
                                            <p:fltVal val="0"/>
                                          </p:val>
                                        </p:tav>
                                        <p:tav tm="100000">
                                          <p:val>
                                            <p:strVal val="#ppt_h"/>
                                          </p:val>
                                        </p:tav>
                                      </p:tavLst>
                                    </p:anim>
                                    <p:animEffect transition="in" filter="fade">
                                      <p:cBhvr>
                                        <p:cTn id="9" dur="500"/>
                                        <p:tgtEl>
                                          <p:spTgt spid="8499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4997"/>
                                        </p:tgtEl>
                                        <p:attrNameLst>
                                          <p:attrName>style.visibility</p:attrName>
                                        </p:attrNameLst>
                                      </p:cBhvr>
                                      <p:to>
                                        <p:strVal val="visible"/>
                                      </p:to>
                                    </p:set>
                                    <p:anim calcmode="lin" valueType="num">
                                      <p:cBhvr>
                                        <p:cTn id="13" dur="500" fill="hold"/>
                                        <p:tgtEl>
                                          <p:spTgt spid="84997"/>
                                        </p:tgtEl>
                                        <p:attrNameLst>
                                          <p:attrName>ppt_w</p:attrName>
                                        </p:attrNameLst>
                                      </p:cBhvr>
                                      <p:tavLst>
                                        <p:tav tm="0">
                                          <p:val>
                                            <p:fltVal val="0"/>
                                          </p:val>
                                        </p:tav>
                                        <p:tav tm="100000">
                                          <p:val>
                                            <p:strVal val="#ppt_w"/>
                                          </p:val>
                                        </p:tav>
                                      </p:tavLst>
                                    </p:anim>
                                    <p:anim calcmode="lin" valueType="num">
                                      <p:cBhvr>
                                        <p:cTn id="14" dur="500" fill="hold"/>
                                        <p:tgtEl>
                                          <p:spTgt spid="84997"/>
                                        </p:tgtEl>
                                        <p:attrNameLst>
                                          <p:attrName>ppt_h</p:attrName>
                                        </p:attrNameLst>
                                      </p:cBhvr>
                                      <p:tavLst>
                                        <p:tav tm="0">
                                          <p:val>
                                            <p:fltVal val="0"/>
                                          </p:val>
                                        </p:tav>
                                        <p:tav tm="100000">
                                          <p:val>
                                            <p:strVal val="#ppt_h"/>
                                          </p:val>
                                        </p:tav>
                                      </p:tavLst>
                                    </p:anim>
                                    <p:animEffect transition="in" filter="fade">
                                      <p:cBhvr>
                                        <p:cTn id="15" dur="500"/>
                                        <p:tgtEl>
                                          <p:spTgt spid="8499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4999"/>
                                        </p:tgtEl>
                                        <p:attrNameLst>
                                          <p:attrName>style.visibility</p:attrName>
                                        </p:attrNameLst>
                                      </p:cBhvr>
                                      <p:to>
                                        <p:strVal val="visible"/>
                                      </p:to>
                                    </p:set>
                                    <p:anim calcmode="lin" valueType="num">
                                      <p:cBhvr>
                                        <p:cTn id="19" dur="500" fill="hold"/>
                                        <p:tgtEl>
                                          <p:spTgt spid="84999"/>
                                        </p:tgtEl>
                                        <p:attrNameLst>
                                          <p:attrName>ppt_w</p:attrName>
                                        </p:attrNameLst>
                                      </p:cBhvr>
                                      <p:tavLst>
                                        <p:tav tm="0">
                                          <p:val>
                                            <p:fltVal val="0"/>
                                          </p:val>
                                        </p:tav>
                                        <p:tav tm="100000">
                                          <p:val>
                                            <p:strVal val="#ppt_w"/>
                                          </p:val>
                                        </p:tav>
                                      </p:tavLst>
                                    </p:anim>
                                    <p:anim calcmode="lin" valueType="num">
                                      <p:cBhvr>
                                        <p:cTn id="20" dur="500" fill="hold"/>
                                        <p:tgtEl>
                                          <p:spTgt spid="84999"/>
                                        </p:tgtEl>
                                        <p:attrNameLst>
                                          <p:attrName>ppt_h</p:attrName>
                                        </p:attrNameLst>
                                      </p:cBhvr>
                                      <p:tavLst>
                                        <p:tav tm="0">
                                          <p:val>
                                            <p:fltVal val="0"/>
                                          </p:val>
                                        </p:tav>
                                        <p:tav tm="100000">
                                          <p:val>
                                            <p:strVal val="#ppt_h"/>
                                          </p:val>
                                        </p:tav>
                                      </p:tavLst>
                                    </p:anim>
                                    <p:animEffect transition="in" filter="fade">
                                      <p:cBhvr>
                                        <p:cTn id="21" dur="500"/>
                                        <p:tgtEl>
                                          <p:spTgt spid="84999"/>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4998"/>
                                        </p:tgtEl>
                                        <p:attrNameLst>
                                          <p:attrName>style.visibility</p:attrName>
                                        </p:attrNameLst>
                                      </p:cBhvr>
                                      <p:to>
                                        <p:strVal val="visible"/>
                                      </p:to>
                                    </p:set>
                                    <p:anim calcmode="lin" valueType="num">
                                      <p:cBhvr>
                                        <p:cTn id="25" dur="500" fill="hold"/>
                                        <p:tgtEl>
                                          <p:spTgt spid="84998"/>
                                        </p:tgtEl>
                                        <p:attrNameLst>
                                          <p:attrName>ppt_w</p:attrName>
                                        </p:attrNameLst>
                                      </p:cBhvr>
                                      <p:tavLst>
                                        <p:tav tm="0">
                                          <p:val>
                                            <p:fltVal val="0"/>
                                          </p:val>
                                        </p:tav>
                                        <p:tav tm="100000">
                                          <p:val>
                                            <p:strVal val="#ppt_w"/>
                                          </p:val>
                                        </p:tav>
                                      </p:tavLst>
                                    </p:anim>
                                    <p:anim calcmode="lin" valueType="num">
                                      <p:cBhvr>
                                        <p:cTn id="26" dur="500" fill="hold"/>
                                        <p:tgtEl>
                                          <p:spTgt spid="84998"/>
                                        </p:tgtEl>
                                        <p:attrNameLst>
                                          <p:attrName>ppt_h</p:attrName>
                                        </p:attrNameLst>
                                      </p:cBhvr>
                                      <p:tavLst>
                                        <p:tav tm="0">
                                          <p:val>
                                            <p:fltVal val="0"/>
                                          </p:val>
                                        </p:tav>
                                        <p:tav tm="100000">
                                          <p:val>
                                            <p:strVal val="#ppt_h"/>
                                          </p:val>
                                        </p:tav>
                                      </p:tavLst>
                                    </p:anim>
                                    <p:animEffect transition="in" filter="fade">
                                      <p:cBhvr>
                                        <p:cTn id="27" dur="500"/>
                                        <p:tgtEl>
                                          <p:spTgt spid="84998"/>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4995">
                                            <p:txEl>
                                              <p:pRg st="0" end="0"/>
                                            </p:txEl>
                                          </p:spTgt>
                                        </p:tgtEl>
                                        <p:attrNameLst>
                                          <p:attrName>style.visibility</p:attrName>
                                        </p:attrNameLst>
                                      </p:cBhvr>
                                      <p:to>
                                        <p:strVal val="visible"/>
                                      </p:to>
                                    </p:set>
                                    <p:anim calcmode="lin" valueType="num">
                                      <p:cBhvr additive="base">
                                        <p:cTn id="31"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0"/>
            <a:ext cx="8229600" cy="836613"/>
          </a:xfrm>
        </p:spPr>
        <p:txBody>
          <a:bodyPr/>
          <a:lstStyle/>
          <a:p>
            <a:r>
              <a:rPr lang="ru-RU" sz="4000" b="1" i="1"/>
              <a:t>Модуль “</a:t>
            </a:r>
            <a:r>
              <a:rPr lang="ru-RU" sz="4000" b="1" i="1">
                <a:solidFill>
                  <a:srgbClr val="FF0000"/>
                </a:solidFill>
              </a:rPr>
              <a:t>Громкость и голос”</a:t>
            </a:r>
            <a:r>
              <a:rPr lang="ru-RU" sz="4000"/>
              <a:t> </a:t>
            </a:r>
          </a:p>
        </p:txBody>
      </p:sp>
      <p:sp>
        <p:nvSpPr>
          <p:cNvPr id="86019" name="Rectangle 3"/>
          <p:cNvSpPr>
            <a:spLocks noGrp="1" noChangeArrowheads="1"/>
          </p:cNvSpPr>
          <p:nvPr>
            <p:ph type="body" sz="half" idx="1"/>
          </p:nvPr>
        </p:nvSpPr>
        <p:spPr>
          <a:xfrm>
            <a:off x="0" y="765175"/>
            <a:ext cx="4038600" cy="4114800"/>
          </a:xfrm>
        </p:spPr>
        <p:txBody>
          <a:bodyPr/>
          <a:lstStyle/>
          <a:p>
            <a:pPr>
              <a:lnSpc>
                <a:spcPct val="90000"/>
              </a:lnSpc>
              <a:buFontTx/>
              <a:buNone/>
            </a:pPr>
            <a:r>
              <a:rPr lang="ru-RU" sz="2000"/>
              <a:t>    позволяет увидеть момент включения голоса в речевом упражнении. С помощью этого модуля можно эффективно работать над дифференциацией звонких и глухих согласных. </a:t>
            </a:r>
          </a:p>
          <a:p>
            <a:pPr>
              <a:lnSpc>
                <a:spcPct val="90000"/>
              </a:lnSpc>
              <a:buFontTx/>
              <a:buNone/>
            </a:pPr>
            <a:r>
              <a:rPr lang="ru-RU" sz="2000"/>
              <a:t>    Платок на шее медвежонка окрашивается в зеленый цвет при выговоре глухих согласных, а при произнесении звонких – в красный. В программе “Видимая речь” целых три модуля посвящены отслеживанию момента включения голоса.  </a:t>
            </a:r>
          </a:p>
        </p:txBody>
      </p:sp>
      <p:pic>
        <p:nvPicPr>
          <p:cNvPr id="86020" name="Picture 4" descr="Клоун"/>
          <p:cNvPicPr>
            <a:picLocks noChangeAspect="1" noChangeArrowheads="1"/>
          </p:cNvPicPr>
          <p:nvPr>
            <p:ph sz="quarter" idx="2"/>
          </p:nvPr>
        </p:nvPicPr>
        <p:blipFill>
          <a:blip r:embed="rId2"/>
          <a:srcRect/>
          <a:stretch>
            <a:fillRect/>
          </a:stretch>
        </p:blipFill>
        <p:spPr>
          <a:xfrm>
            <a:off x="4932363" y="2565400"/>
            <a:ext cx="2646362" cy="1981200"/>
          </a:xfrm>
          <a:noFill/>
          <a:ln/>
        </p:spPr>
      </p:pic>
      <p:pic>
        <p:nvPicPr>
          <p:cNvPr id="86021" name="Picture 5" descr="Винни"/>
          <p:cNvPicPr>
            <a:picLocks noChangeAspect="1" noChangeArrowheads="1"/>
          </p:cNvPicPr>
          <p:nvPr>
            <p:ph sz="quarter" idx="3"/>
          </p:nvPr>
        </p:nvPicPr>
        <p:blipFill>
          <a:blip r:embed="rId3"/>
          <a:srcRect/>
          <a:stretch>
            <a:fillRect/>
          </a:stretch>
        </p:blipFill>
        <p:spPr>
          <a:xfrm>
            <a:off x="6227763" y="1412875"/>
            <a:ext cx="2646362" cy="1981200"/>
          </a:xfrm>
          <a:noFill/>
          <a:ln/>
        </p:spPr>
      </p:pic>
      <p:pic>
        <p:nvPicPr>
          <p:cNvPr id="86022" name="Picture 6" descr="ШкалаГолос"/>
          <p:cNvPicPr>
            <a:picLocks noChangeAspect="1" noChangeArrowheads="1"/>
          </p:cNvPicPr>
          <p:nvPr/>
        </p:nvPicPr>
        <p:blipFill>
          <a:blip r:embed="rId4"/>
          <a:srcRect/>
          <a:stretch>
            <a:fillRect/>
          </a:stretch>
        </p:blipFill>
        <p:spPr bwMode="auto">
          <a:xfrm>
            <a:off x="3708400" y="4810125"/>
            <a:ext cx="2736850" cy="2047875"/>
          </a:xfrm>
          <a:prstGeom prst="rect">
            <a:avLst/>
          </a:prstGeom>
          <a:noFill/>
        </p:spPr>
      </p:pic>
      <p:pic>
        <p:nvPicPr>
          <p:cNvPr id="86023" name="Picture 7" descr="Китаец"/>
          <p:cNvPicPr>
            <a:picLocks noChangeAspect="1" noChangeArrowheads="1"/>
          </p:cNvPicPr>
          <p:nvPr/>
        </p:nvPicPr>
        <p:blipFill>
          <a:blip r:embed="rId5"/>
          <a:srcRect/>
          <a:stretch>
            <a:fillRect/>
          </a:stretch>
        </p:blipFill>
        <p:spPr bwMode="auto">
          <a:xfrm>
            <a:off x="6516688" y="4786313"/>
            <a:ext cx="2627312" cy="2071687"/>
          </a:xfrm>
          <a:prstGeom prst="rect">
            <a:avLst/>
          </a:prstGeom>
          <a:noFill/>
        </p:spPr>
      </p:pic>
      <p:sp>
        <p:nvSpPr>
          <p:cNvPr id="86024" name="Rectangle 8">
            <a:hlinkHover r:id="" action="ppaction://hlinkshowjump?jump=nextslide"/>
          </p:cNvPr>
          <p:cNvSpPr>
            <a:spLocks noChangeArrowheads="1"/>
          </p:cNvSpPr>
          <p:nvPr/>
        </p:nvSpPr>
        <p:spPr bwMode="auto">
          <a:xfrm>
            <a:off x="1331913" y="6021388"/>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6020"/>
                                        </p:tgtEl>
                                        <p:attrNameLst>
                                          <p:attrName>style.visibility</p:attrName>
                                        </p:attrNameLst>
                                      </p:cBhvr>
                                      <p:to>
                                        <p:strVal val="visible"/>
                                      </p:to>
                                    </p:set>
                                    <p:anim calcmode="lin" valueType="num">
                                      <p:cBhvr>
                                        <p:cTn id="13" dur="500" fill="hold"/>
                                        <p:tgtEl>
                                          <p:spTgt spid="86020"/>
                                        </p:tgtEl>
                                        <p:attrNameLst>
                                          <p:attrName>ppt_w</p:attrName>
                                        </p:attrNameLst>
                                      </p:cBhvr>
                                      <p:tavLst>
                                        <p:tav tm="0">
                                          <p:val>
                                            <p:fltVal val="0"/>
                                          </p:val>
                                        </p:tav>
                                        <p:tav tm="100000">
                                          <p:val>
                                            <p:strVal val="#ppt_w"/>
                                          </p:val>
                                        </p:tav>
                                      </p:tavLst>
                                    </p:anim>
                                    <p:anim calcmode="lin" valueType="num">
                                      <p:cBhvr>
                                        <p:cTn id="14" dur="500" fill="hold"/>
                                        <p:tgtEl>
                                          <p:spTgt spid="86020"/>
                                        </p:tgtEl>
                                        <p:attrNameLst>
                                          <p:attrName>ppt_h</p:attrName>
                                        </p:attrNameLst>
                                      </p:cBhvr>
                                      <p:tavLst>
                                        <p:tav tm="0">
                                          <p:val>
                                            <p:fltVal val="0"/>
                                          </p:val>
                                        </p:tav>
                                        <p:tav tm="100000">
                                          <p:val>
                                            <p:strVal val="#ppt_h"/>
                                          </p:val>
                                        </p:tav>
                                      </p:tavLst>
                                    </p:anim>
                                    <p:animEffect transition="in" filter="fade">
                                      <p:cBhvr>
                                        <p:cTn id="15" dur="500"/>
                                        <p:tgtEl>
                                          <p:spTgt spid="86020"/>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6022"/>
                                        </p:tgtEl>
                                        <p:attrNameLst>
                                          <p:attrName>style.visibility</p:attrName>
                                        </p:attrNameLst>
                                      </p:cBhvr>
                                      <p:to>
                                        <p:strVal val="visible"/>
                                      </p:to>
                                    </p:set>
                                    <p:anim calcmode="lin" valueType="num">
                                      <p:cBhvr>
                                        <p:cTn id="19" dur="500" fill="hold"/>
                                        <p:tgtEl>
                                          <p:spTgt spid="86022"/>
                                        </p:tgtEl>
                                        <p:attrNameLst>
                                          <p:attrName>ppt_w</p:attrName>
                                        </p:attrNameLst>
                                      </p:cBhvr>
                                      <p:tavLst>
                                        <p:tav tm="0">
                                          <p:val>
                                            <p:fltVal val="0"/>
                                          </p:val>
                                        </p:tav>
                                        <p:tav tm="100000">
                                          <p:val>
                                            <p:strVal val="#ppt_w"/>
                                          </p:val>
                                        </p:tav>
                                      </p:tavLst>
                                    </p:anim>
                                    <p:anim calcmode="lin" valueType="num">
                                      <p:cBhvr>
                                        <p:cTn id="20" dur="500" fill="hold"/>
                                        <p:tgtEl>
                                          <p:spTgt spid="86022"/>
                                        </p:tgtEl>
                                        <p:attrNameLst>
                                          <p:attrName>ppt_h</p:attrName>
                                        </p:attrNameLst>
                                      </p:cBhvr>
                                      <p:tavLst>
                                        <p:tav tm="0">
                                          <p:val>
                                            <p:fltVal val="0"/>
                                          </p:val>
                                        </p:tav>
                                        <p:tav tm="100000">
                                          <p:val>
                                            <p:strVal val="#ppt_h"/>
                                          </p:val>
                                        </p:tav>
                                      </p:tavLst>
                                    </p:anim>
                                    <p:animEffect transition="in" filter="fade">
                                      <p:cBhvr>
                                        <p:cTn id="21" dur="500"/>
                                        <p:tgtEl>
                                          <p:spTgt spid="86022"/>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6023"/>
                                        </p:tgtEl>
                                        <p:attrNameLst>
                                          <p:attrName>style.visibility</p:attrName>
                                        </p:attrNameLst>
                                      </p:cBhvr>
                                      <p:to>
                                        <p:strVal val="visible"/>
                                      </p:to>
                                    </p:set>
                                    <p:anim calcmode="lin" valueType="num">
                                      <p:cBhvr>
                                        <p:cTn id="25" dur="500" fill="hold"/>
                                        <p:tgtEl>
                                          <p:spTgt spid="86023"/>
                                        </p:tgtEl>
                                        <p:attrNameLst>
                                          <p:attrName>ppt_w</p:attrName>
                                        </p:attrNameLst>
                                      </p:cBhvr>
                                      <p:tavLst>
                                        <p:tav tm="0">
                                          <p:val>
                                            <p:fltVal val="0"/>
                                          </p:val>
                                        </p:tav>
                                        <p:tav tm="100000">
                                          <p:val>
                                            <p:strVal val="#ppt_w"/>
                                          </p:val>
                                        </p:tav>
                                      </p:tavLst>
                                    </p:anim>
                                    <p:anim calcmode="lin" valueType="num">
                                      <p:cBhvr>
                                        <p:cTn id="26" dur="500" fill="hold"/>
                                        <p:tgtEl>
                                          <p:spTgt spid="86023"/>
                                        </p:tgtEl>
                                        <p:attrNameLst>
                                          <p:attrName>ppt_h</p:attrName>
                                        </p:attrNameLst>
                                      </p:cBhvr>
                                      <p:tavLst>
                                        <p:tav tm="0">
                                          <p:val>
                                            <p:fltVal val="0"/>
                                          </p:val>
                                        </p:tav>
                                        <p:tav tm="100000">
                                          <p:val>
                                            <p:strVal val="#ppt_h"/>
                                          </p:val>
                                        </p:tav>
                                      </p:tavLst>
                                    </p:anim>
                                    <p:animEffect transition="in" filter="fade">
                                      <p:cBhvr>
                                        <p:cTn id="27" dur="500"/>
                                        <p:tgtEl>
                                          <p:spTgt spid="8602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6019">
                                            <p:txEl>
                                              <p:pRg st="0" end="0"/>
                                            </p:txEl>
                                          </p:spTgt>
                                        </p:tgtEl>
                                        <p:attrNameLst>
                                          <p:attrName>style.visibility</p:attrName>
                                        </p:attrNameLst>
                                      </p:cBhvr>
                                      <p:to>
                                        <p:strVal val="visible"/>
                                      </p:to>
                                    </p:set>
                                    <p:anim calcmode="lin" valueType="num">
                                      <p:cBhvr additive="base">
                                        <p:cTn id="31"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86019">
                                            <p:txEl>
                                              <p:pRg st="1" end="1"/>
                                            </p:txEl>
                                          </p:spTgt>
                                        </p:tgtEl>
                                        <p:attrNameLst>
                                          <p:attrName>style.visibility</p:attrName>
                                        </p:attrNameLst>
                                      </p:cBhvr>
                                      <p:to>
                                        <p:strVal val="visible"/>
                                      </p:to>
                                    </p:set>
                                    <p:anim calcmode="lin" valueType="num">
                                      <p:cBhvr additive="base">
                                        <p:cTn id="36"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92100"/>
            <a:ext cx="8229600" cy="615950"/>
          </a:xfrm>
        </p:spPr>
        <p:txBody>
          <a:bodyPr/>
          <a:lstStyle/>
          <a:p>
            <a:r>
              <a:rPr lang="ru-RU" sz="4000" b="1" i="1"/>
              <a:t>Модуль </a:t>
            </a:r>
            <a:r>
              <a:rPr lang="ru-RU" sz="4000" b="1" i="1">
                <a:solidFill>
                  <a:srgbClr val="FF0000"/>
                </a:solidFill>
              </a:rPr>
              <a:t>"Включение голоса"</a:t>
            </a:r>
            <a:r>
              <a:rPr lang="ru-RU" sz="4000"/>
              <a:t> </a:t>
            </a:r>
          </a:p>
        </p:txBody>
      </p:sp>
      <p:sp>
        <p:nvSpPr>
          <p:cNvPr id="87043" name="Rectangle 3"/>
          <p:cNvSpPr>
            <a:spLocks noGrp="1" noChangeArrowheads="1"/>
          </p:cNvSpPr>
          <p:nvPr>
            <p:ph type="body" sz="half" idx="1"/>
          </p:nvPr>
        </p:nvSpPr>
        <p:spPr>
          <a:xfrm>
            <a:off x="0" y="981075"/>
            <a:ext cx="4038600" cy="5040313"/>
          </a:xfrm>
        </p:spPr>
        <p:txBody>
          <a:bodyPr/>
          <a:lstStyle/>
          <a:p>
            <a:pPr>
              <a:lnSpc>
                <a:spcPct val="80000"/>
              </a:lnSpc>
              <a:buFontTx/>
              <a:buNone/>
            </a:pPr>
            <a:r>
              <a:rPr lang="en-US" sz="1800"/>
              <a:t>    </a:t>
            </a:r>
            <a:r>
              <a:rPr lang="ru-RU" sz="1800"/>
              <a:t>предназначен для отработки слоговой структуры слова, организации ритмических упражнений тренировки произношения. Паровозик продвигается вперед только в момент включения голоса. </a:t>
            </a:r>
          </a:p>
          <a:p>
            <a:pPr>
              <a:lnSpc>
                <a:spcPct val="80000"/>
              </a:lnSpc>
              <a:buFontTx/>
              <a:buNone/>
            </a:pPr>
            <a:r>
              <a:rPr lang="ru-RU" sz="1800"/>
              <a:t>    Голосовые включения могут служить ориентиром в отработке отдельных слов, фраз, просодических компонентов. Визуально также неплохо отслеживаются взрывные и фрикативные звуки. Этот модуль хорошо себя зарекомендовал в работе над призвуками у слабослышащих пациентов, в работе над быстрыми моторными схемами при алалии.  </a:t>
            </a:r>
          </a:p>
        </p:txBody>
      </p:sp>
      <p:pic>
        <p:nvPicPr>
          <p:cNvPr id="87044" name="Picture 4" descr="Жаба"/>
          <p:cNvPicPr>
            <a:picLocks noChangeAspect="1" noChangeArrowheads="1"/>
          </p:cNvPicPr>
          <p:nvPr>
            <p:ph sz="quarter" idx="2"/>
          </p:nvPr>
        </p:nvPicPr>
        <p:blipFill>
          <a:blip r:embed="rId2"/>
          <a:srcRect/>
          <a:stretch>
            <a:fillRect/>
          </a:stretch>
        </p:blipFill>
        <p:spPr>
          <a:xfrm>
            <a:off x="4067175" y="1700213"/>
            <a:ext cx="2646363" cy="1981200"/>
          </a:xfrm>
          <a:noFill/>
          <a:ln/>
        </p:spPr>
      </p:pic>
      <p:pic>
        <p:nvPicPr>
          <p:cNvPr id="87045" name="Picture 5" descr="Паровоз"/>
          <p:cNvPicPr>
            <a:picLocks noChangeAspect="1" noChangeArrowheads="1"/>
          </p:cNvPicPr>
          <p:nvPr>
            <p:ph sz="quarter" idx="3"/>
          </p:nvPr>
        </p:nvPicPr>
        <p:blipFill>
          <a:blip r:embed="rId3"/>
          <a:srcRect/>
          <a:stretch>
            <a:fillRect/>
          </a:stretch>
        </p:blipFill>
        <p:spPr>
          <a:xfrm>
            <a:off x="6011863" y="981075"/>
            <a:ext cx="2808287" cy="2016125"/>
          </a:xfrm>
          <a:noFill/>
          <a:ln/>
        </p:spPr>
      </p:pic>
      <p:pic>
        <p:nvPicPr>
          <p:cNvPr id="87046" name="Picture 6" descr="Шар"/>
          <p:cNvPicPr>
            <a:picLocks noChangeAspect="1" noChangeArrowheads="1"/>
          </p:cNvPicPr>
          <p:nvPr/>
        </p:nvPicPr>
        <p:blipFill>
          <a:blip r:embed="rId4"/>
          <a:srcRect/>
          <a:stretch>
            <a:fillRect/>
          </a:stretch>
        </p:blipFill>
        <p:spPr bwMode="auto">
          <a:xfrm>
            <a:off x="3995738" y="4292600"/>
            <a:ext cx="2881312" cy="2157413"/>
          </a:xfrm>
          <a:prstGeom prst="rect">
            <a:avLst/>
          </a:prstGeom>
          <a:noFill/>
        </p:spPr>
      </p:pic>
      <p:pic>
        <p:nvPicPr>
          <p:cNvPr id="87047" name="Picture 7" descr="АвтоГолос"/>
          <p:cNvPicPr>
            <a:picLocks noChangeAspect="1" noChangeArrowheads="1"/>
          </p:cNvPicPr>
          <p:nvPr/>
        </p:nvPicPr>
        <p:blipFill>
          <a:blip r:embed="rId5"/>
          <a:srcRect/>
          <a:stretch>
            <a:fillRect/>
          </a:stretch>
        </p:blipFill>
        <p:spPr bwMode="auto">
          <a:xfrm>
            <a:off x="6084888" y="3716338"/>
            <a:ext cx="2808287" cy="2089150"/>
          </a:xfrm>
          <a:prstGeom prst="rect">
            <a:avLst/>
          </a:prstGeom>
          <a:noFill/>
        </p:spPr>
      </p:pic>
      <p:sp>
        <p:nvSpPr>
          <p:cNvPr id="87048" name="Rectangle 8">
            <a:hlinkHover r:id="" action="ppaction://hlinkshowjump?jump=nextslide"/>
          </p:cNvPr>
          <p:cNvSpPr>
            <a:spLocks noChangeArrowheads="1"/>
          </p:cNvSpPr>
          <p:nvPr/>
        </p:nvSpPr>
        <p:spPr bwMode="auto">
          <a:xfrm>
            <a:off x="7164388" y="6121400"/>
            <a:ext cx="1236662" cy="457200"/>
          </a:xfrm>
          <a:prstGeom prst="rect">
            <a:avLst/>
          </a:prstGeom>
          <a:noFill/>
          <a:ln w="9525">
            <a:noFill/>
            <a:miter lim="800000"/>
            <a:headEnd/>
            <a:tailEnd/>
          </a:ln>
          <a:effectLst/>
        </p:spPr>
        <p:txBody>
          <a:bodyPr wrap="none" anchor="ctr">
            <a:spAutoFit/>
          </a:bodyPr>
          <a:lstStyle/>
          <a:p>
            <a:r>
              <a:rPr lang="ru-RU" sz="2400" b="1"/>
              <a:t>ДАЛЕЕ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7044"/>
                                        </p:tgtEl>
                                        <p:attrNameLst>
                                          <p:attrName>style.visibility</p:attrName>
                                        </p:attrNameLst>
                                      </p:cBhvr>
                                      <p:to>
                                        <p:strVal val="visible"/>
                                      </p:to>
                                    </p:set>
                                    <p:anim calcmode="lin" valueType="num">
                                      <p:cBhvr>
                                        <p:cTn id="13" dur="500" fill="hold"/>
                                        <p:tgtEl>
                                          <p:spTgt spid="87044"/>
                                        </p:tgtEl>
                                        <p:attrNameLst>
                                          <p:attrName>ppt_w</p:attrName>
                                        </p:attrNameLst>
                                      </p:cBhvr>
                                      <p:tavLst>
                                        <p:tav tm="0">
                                          <p:val>
                                            <p:fltVal val="0"/>
                                          </p:val>
                                        </p:tav>
                                        <p:tav tm="100000">
                                          <p:val>
                                            <p:strVal val="#ppt_w"/>
                                          </p:val>
                                        </p:tav>
                                      </p:tavLst>
                                    </p:anim>
                                    <p:anim calcmode="lin" valueType="num">
                                      <p:cBhvr>
                                        <p:cTn id="14" dur="500" fill="hold"/>
                                        <p:tgtEl>
                                          <p:spTgt spid="87044"/>
                                        </p:tgtEl>
                                        <p:attrNameLst>
                                          <p:attrName>ppt_h</p:attrName>
                                        </p:attrNameLst>
                                      </p:cBhvr>
                                      <p:tavLst>
                                        <p:tav tm="0">
                                          <p:val>
                                            <p:fltVal val="0"/>
                                          </p:val>
                                        </p:tav>
                                        <p:tav tm="100000">
                                          <p:val>
                                            <p:strVal val="#ppt_h"/>
                                          </p:val>
                                        </p:tav>
                                      </p:tavLst>
                                    </p:anim>
                                    <p:animEffect transition="in" filter="fade">
                                      <p:cBhvr>
                                        <p:cTn id="15" dur="500"/>
                                        <p:tgtEl>
                                          <p:spTgt spid="87044"/>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7046"/>
                                        </p:tgtEl>
                                        <p:attrNameLst>
                                          <p:attrName>style.visibility</p:attrName>
                                        </p:attrNameLst>
                                      </p:cBhvr>
                                      <p:to>
                                        <p:strVal val="visible"/>
                                      </p:to>
                                    </p:set>
                                    <p:anim calcmode="lin" valueType="num">
                                      <p:cBhvr>
                                        <p:cTn id="19" dur="500" fill="hold"/>
                                        <p:tgtEl>
                                          <p:spTgt spid="87046"/>
                                        </p:tgtEl>
                                        <p:attrNameLst>
                                          <p:attrName>ppt_w</p:attrName>
                                        </p:attrNameLst>
                                      </p:cBhvr>
                                      <p:tavLst>
                                        <p:tav tm="0">
                                          <p:val>
                                            <p:fltVal val="0"/>
                                          </p:val>
                                        </p:tav>
                                        <p:tav tm="100000">
                                          <p:val>
                                            <p:strVal val="#ppt_w"/>
                                          </p:val>
                                        </p:tav>
                                      </p:tavLst>
                                    </p:anim>
                                    <p:anim calcmode="lin" valueType="num">
                                      <p:cBhvr>
                                        <p:cTn id="20" dur="500" fill="hold"/>
                                        <p:tgtEl>
                                          <p:spTgt spid="87046"/>
                                        </p:tgtEl>
                                        <p:attrNameLst>
                                          <p:attrName>ppt_h</p:attrName>
                                        </p:attrNameLst>
                                      </p:cBhvr>
                                      <p:tavLst>
                                        <p:tav tm="0">
                                          <p:val>
                                            <p:fltVal val="0"/>
                                          </p:val>
                                        </p:tav>
                                        <p:tav tm="100000">
                                          <p:val>
                                            <p:strVal val="#ppt_h"/>
                                          </p:val>
                                        </p:tav>
                                      </p:tavLst>
                                    </p:anim>
                                    <p:animEffect transition="in" filter="fade">
                                      <p:cBhvr>
                                        <p:cTn id="21" dur="500"/>
                                        <p:tgtEl>
                                          <p:spTgt spid="8704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87047"/>
                                        </p:tgtEl>
                                        <p:attrNameLst>
                                          <p:attrName>style.visibility</p:attrName>
                                        </p:attrNameLst>
                                      </p:cBhvr>
                                      <p:to>
                                        <p:strVal val="visible"/>
                                      </p:to>
                                    </p:set>
                                    <p:anim calcmode="lin" valueType="num">
                                      <p:cBhvr>
                                        <p:cTn id="25" dur="500" fill="hold"/>
                                        <p:tgtEl>
                                          <p:spTgt spid="87047"/>
                                        </p:tgtEl>
                                        <p:attrNameLst>
                                          <p:attrName>ppt_w</p:attrName>
                                        </p:attrNameLst>
                                      </p:cBhvr>
                                      <p:tavLst>
                                        <p:tav tm="0">
                                          <p:val>
                                            <p:fltVal val="0"/>
                                          </p:val>
                                        </p:tav>
                                        <p:tav tm="100000">
                                          <p:val>
                                            <p:strVal val="#ppt_w"/>
                                          </p:val>
                                        </p:tav>
                                      </p:tavLst>
                                    </p:anim>
                                    <p:anim calcmode="lin" valueType="num">
                                      <p:cBhvr>
                                        <p:cTn id="26" dur="500" fill="hold"/>
                                        <p:tgtEl>
                                          <p:spTgt spid="87047"/>
                                        </p:tgtEl>
                                        <p:attrNameLst>
                                          <p:attrName>ppt_h</p:attrName>
                                        </p:attrNameLst>
                                      </p:cBhvr>
                                      <p:tavLst>
                                        <p:tav tm="0">
                                          <p:val>
                                            <p:fltVal val="0"/>
                                          </p:val>
                                        </p:tav>
                                        <p:tav tm="100000">
                                          <p:val>
                                            <p:strVal val="#ppt_h"/>
                                          </p:val>
                                        </p:tav>
                                      </p:tavLst>
                                    </p:anim>
                                    <p:animEffect transition="in" filter="fade">
                                      <p:cBhvr>
                                        <p:cTn id="27" dur="500"/>
                                        <p:tgtEl>
                                          <p:spTgt spid="87047"/>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7043">
                                            <p:txEl>
                                              <p:pRg st="0" end="0"/>
                                            </p:txEl>
                                          </p:spTgt>
                                        </p:tgtEl>
                                        <p:attrNameLst>
                                          <p:attrName>style.visibility</p:attrName>
                                        </p:attrNameLst>
                                      </p:cBhvr>
                                      <p:to>
                                        <p:strVal val="visible"/>
                                      </p:to>
                                    </p:set>
                                    <p:anim calcmode="lin" valueType="num">
                                      <p:cBhvr additive="base">
                                        <p:cTn id="31"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87043">
                                            <p:txEl>
                                              <p:pRg st="1" end="1"/>
                                            </p:txEl>
                                          </p:spTgt>
                                        </p:tgtEl>
                                        <p:attrNameLst>
                                          <p:attrName>style.visibility</p:attrName>
                                        </p:attrNameLst>
                                      </p:cBhvr>
                                      <p:to>
                                        <p:strVal val="visible"/>
                                      </p:to>
                                    </p:set>
                                    <p:anim calcmode="lin" valueType="num">
                                      <p:cBhvr additive="base">
                                        <p:cTn id="36"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1330</TotalTime>
  <Words>905</Words>
  <Application>Microsoft PowerPoint</Application>
  <PresentationFormat>Экран (4:3)</PresentationFormat>
  <Paragraphs>71</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Tahoma</vt:lpstr>
      <vt:lpstr>Wingdings</vt:lpstr>
      <vt:lpstr>Impact</vt:lpstr>
      <vt:lpstr>Океан</vt:lpstr>
      <vt:lpstr>УЧЕБНО-МЕТОДИЧЕСКИЙ ЦЕНТР «СПЕЦИАЛЬНЫЕ ОБРАЗОВАТЕЛЬНЫЕ ТЕХНОЛОГИИ» г. Минск  ООО «БелИНТ»</vt:lpstr>
      <vt:lpstr>ПРОДУКЦИЯ</vt:lpstr>
      <vt:lpstr>ПРОДУКЦИЯ</vt:lpstr>
      <vt:lpstr>Программное обеспечение для моделирования речевых учебных задач  и средства визуального контроля речи</vt:lpstr>
      <vt:lpstr>Слайд 5</vt:lpstr>
      <vt:lpstr>Модуль “Наличие звука” </vt:lpstr>
      <vt:lpstr>Модуль “Громкость” </vt:lpstr>
      <vt:lpstr>Модуль “Громкость и голос” </vt:lpstr>
      <vt:lpstr>Модуль "Включение голоса" </vt:lpstr>
      <vt:lpstr>Модуль “Голос во времени” </vt:lpstr>
      <vt:lpstr>Модуль “Высота” </vt:lpstr>
      <vt:lpstr>Модуль “Высотные пражнения” </vt:lpstr>
      <vt:lpstr>Модуль“Автоматизация фонемы” </vt:lpstr>
      <vt:lpstr>Модуль “Цепочки фонем” </vt:lpstr>
      <vt:lpstr>Модуль        «Дифференциация двух фонем» </vt:lpstr>
      <vt:lpstr>Модуль «Дифференциация                четырех фонем» </vt:lpstr>
      <vt:lpstr>Модуль “Спектр высоты и                   громкости во фразе” </vt:lpstr>
      <vt:lpstr>Модуль “Спектр звука” </vt:lpstr>
      <vt:lpstr>Программное обеспечение для моделирования з речевых учебных задач  и средства визуального контроля речи</vt:lpstr>
      <vt:lpstr>Программный инструмент «СПЕЦИАЛЬНЫЕ  ОБРАЗОВАТЕЛЬНЫЕ СРЕДСТВА» позволяет вам быстро создавать и накапливать всевозможные наглядные материалы, подборки иллюстраций и текстов,  коллекции развивающих заданий необходимой вам тематики.</vt:lpstr>
      <vt:lpstr>Слайд 21</vt:lpstr>
      <vt:lpstr>“Это лишь небольшая часть того, что вы можете делать в этой программе, поскольку  комбинация трех простых вещей: иллюстрации текста и звука практически никак не ограничивает возможностей вашего замысла. Программа позволяет автоматизировать,  систематизировать, сделать наглядными еще очень многие рутинные процедуры подготовки и накопления развивающих материалов педагогической деятельности.  Продукт отлично себя зарекомендовал  в работе с  устройствами типа «СЕНСОРНЫЙ ЭКРАН» и «ИНТЕРАКТИВНАЯ ДОСКА» </vt:lpstr>
    </vt:vector>
  </TitlesOfParts>
  <Company>SET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Andrey</dc:creator>
  <cp:lastModifiedBy>Valued Acer Customer</cp:lastModifiedBy>
  <cp:revision>69</cp:revision>
  <dcterms:created xsi:type="dcterms:W3CDTF">2006-06-03T04:05:06Z</dcterms:created>
  <dcterms:modified xsi:type="dcterms:W3CDTF">2012-03-11T18:29:00Z</dcterms:modified>
</cp:coreProperties>
</file>