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1" r:id="rId2"/>
    <p:sldId id="489" r:id="rId3"/>
    <p:sldId id="490" r:id="rId4"/>
    <p:sldId id="491" r:id="rId5"/>
    <p:sldId id="492" r:id="rId6"/>
    <p:sldId id="493" r:id="rId7"/>
    <p:sldId id="494" r:id="rId8"/>
    <p:sldId id="495" r:id="rId9"/>
    <p:sldId id="496" r:id="rId10"/>
    <p:sldId id="497" r:id="rId11"/>
    <p:sldId id="498" r:id="rId12"/>
    <p:sldId id="374" r:id="rId13"/>
    <p:sldId id="289" r:id="rId14"/>
    <p:sldId id="290" r:id="rId15"/>
    <p:sldId id="299" r:id="rId16"/>
    <p:sldId id="515" r:id="rId17"/>
    <p:sldId id="416" r:id="rId18"/>
    <p:sldId id="388" r:id="rId19"/>
    <p:sldId id="417" r:id="rId20"/>
    <p:sldId id="449" r:id="rId21"/>
    <p:sldId id="381" r:id="rId22"/>
    <p:sldId id="501" r:id="rId23"/>
    <p:sldId id="502" r:id="rId24"/>
    <p:sldId id="503" r:id="rId25"/>
    <p:sldId id="505" r:id="rId26"/>
    <p:sldId id="507" r:id="rId27"/>
    <p:sldId id="508" r:id="rId28"/>
    <p:sldId id="509" r:id="rId29"/>
    <p:sldId id="510" r:id="rId30"/>
    <p:sldId id="511" r:id="rId31"/>
    <p:sldId id="513" r:id="rId32"/>
    <p:sldId id="514" r:id="rId33"/>
    <p:sldId id="373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09" autoAdjust="0"/>
    <p:restoredTop sz="92831" autoAdjust="0"/>
  </p:normalViewPr>
  <p:slideViewPr>
    <p:cSldViewPr>
      <p:cViewPr>
        <p:scale>
          <a:sx n="70" d="100"/>
          <a:sy n="70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8BC21A-1147-4784-AE81-6E88FE1DBDCA}" type="datetimeFigureOut">
              <a:rPr lang="ru-RU"/>
              <a:pPr>
                <a:defRPr/>
              </a:pPr>
              <a:t>11.03.2012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20FF5C3-89AB-488E-96E1-8E8E735F65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645427-5753-4B56-AECD-D381D387FA5B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8B2A07-95B5-4AFD-A1B2-909D9A58206B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B98044-F627-48FF-B905-7E71DA3B8BD5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10CF0C-C3EA-47EB-9DBC-CF1CC74956B3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FF326C-1045-4E0C-A5A0-AE6D6041F570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4908A9-0EEA-4D11-AB51-64FF6E76BF41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89CDBD-67F6-405B-B68E-1B4C9179F208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4863D8-3CD3-4477-8965-AC1ACFFF71AE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77AAFC-D853-479E-ACE9-C19C645B8580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C24339-AD1E-4B6A-B83E-CB2715D5441E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416A9D-E2E8-4BE9-9B2C-BA713F8292EB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9496A1-4530-4564-B4EC-74E9F77C3519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0B9569-1EEB-41A5-AAFE-00BE47DE74A5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2E430-EC26-40FC-A710-0AEC86D585DC}" type="datetimeFigureOut">
              <a:rPr lang="ru-RU"/>
              <a:pPr>
                <a:defRPr/>
              </a:pPr>
              <a:t>11.03.2012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EADF0-4F1F-4011-827B-0286BC7D86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F85E3-89F0-4A90-BF64-7102845730B0}" type="datetimeFigureOut">
              <a:rPr lang="ru-RU"/>
              <a:pPr>
                <a:defRPr/>
              </a:pPr>
              <a:t>11.03.2012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719B7-F4C0-415C-923F-3949D4ADDB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FDDC-82B8-4ED7-8A42-C47D1A81F9D8}" type="datetimeFigureOut">
              <a:rPr lang="ru-RU"/>
              <a:pPr>
                <a:defRPr/>
              </a:pPr>
              <a:t>11.03.2012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720DC-6621-4616-9231-C61B547168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3"/>
          </p:nvPr>
        </p:nvSpPr>
        <p:spPr>
          <a:xfrm>
            <a:off x="707119" y="35129"/>
            <a:ext cx="3714748" cy="285752"/>
          </a:xfrm>
        </p:spPr>
        <p:txBody>
          <a:bodyPr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da-DK" sz="1000" b="1" i="0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lang="da-DK" sz="1800" b="1" i="0" kern="1200" dirty="0" smtClean="0">
                <a:solidFill>
                  <a:schemeClr val="bg1"/>
                </a:solidFill>
                <a:latin typeface="Soho Std" pitchFamily="18" charset="0"/>
                <a:ea typeface="+mj-ea"/>
                <a:cs typeface="+mj-cs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lang="da-DK" sz="1800" b="1" i="0" kern="1200" dirty="0" smtClean="0">
                <a:solidFill>
                  <a:schemeClr val="bg1"/>
                </a:solidFill>
                <a:latin typeface="Soho Std" pitchFamily="18" charset="0"/>
                <a:ea typeface="+mj-ea"/>
                <a:cs typeface="+mj-cs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lang="da-DK" sz="1800" b="1" i="0" kern="1200" dirty="0" smtClean="0">
                <a:solidFill>
                  <a:schemeClr val="bg1"/>
                </a:solidFill>
                <a:latin typeface="Soho Std" pitchFamily="18" charset="0"/>
                <a:ea typeface="+mj-ea"/>
                <a:cs typeface="+mj-cs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lang="da-DK" sz="1800" b="1" i="0" kern="1200" dirty="0" smtClean="0">
                <a:solidFill>
                  <a:schemeClr val="bg1"/>
                </a:solidFill>
                <a:latin typeface="Soho Std" pitchFamily="18" charset="0"/>
                <a:ea typeface="+mj-ea"/>
                <a:cs typeface="+mj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4"/>
          </p:nvPr>
        </p:nvSpPr>
        <p:spPr>
          <a:xfrm>
            <a:off x="928688" y="6407150"/>
            <a:ext cx="7858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9FD31-0D52-41EC-887E-AD0AB46B8745}" type="datetime1">
              <a:rPr lang="da-DK"/>
              <a:pPr>
                <a:defRPr/>
              </a:pPr>
              <a:t>11-03-2012</a:t>
            </a:fld>
            <a:endParaRPr lang="da-DK" dirty="0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5"/>
          </p:nvPr>
        </p:nvSpPr>
        <p:spPr>
          <a:xfrm>
            <a:off x="1714500" y="6407150"/>
            <a:ext cx="27146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6"/>
          </p:nvPr>
        </p:nvSpPr>
        <p:spPr>
          <a:xfrm>
            <a:off x="500063" y="6407150"/>
            <a:ext cx="4286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33308-9B30-4D3D-AFA4-DC678A3FB8C1}" type="slidenum">
              <a:rPr lang="da-DK"/>
              <a:pPr>
                <a:defRPr/>
              </a:pPr>
              <a:t>‹#›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C844C-D2EF-4AB0-A7D5-E3DD6A4D5E2D}" type="datetimeFigureOut">
              <a:rPr lang="ru-RU"/>
              <a:pPr>
                <a:defRPr/>
              </a:pPr>
              <a:t>11.03.2012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31090-AFA4-4479-B3CF-6563FE9553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F1968-F948-44D6-89B4-20B1E8C60A51}" type="datetimeFigureOut">
              <a:rPr lang="ru-RU"/>
              <a:pPr>
                <a:defRPr/>
              </a:pPr>
              <a:t>11.03.2012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94CE7-F0ED-4432-95EF-9BAE4A9844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13623-0AD5-490E-8ABC-81F15E6602FC}" type="datetimeFigureOut">
              <a:rPr lang="ru-RU"/>
              <a:pPr>
                <a:defRPr/>
              </a:pPr>
              <a:t>11.03.2012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8D9A5-8203-4DF6-8238-FA36B1DD2D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F72A0-023B-4492-BB95-4F6C88061FA9}" type="datetimeFigureOut">
              <a:rPr lang="ru-RU"/>
              <a:pPr>
                <a:defRPr/>
              </a:pPr>
              <a:t>11.03.2012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3F8D4-4E81-4954-8040-DAA3F12F13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D173E-6BD3-4CC0-8435-82E6696AB045}" type="datetimeFigureOut">
              <a:rPr lang="ru-RU"/>
              <a:pPr>
                <a:defRPr/>
              </a:pPr>
              <a:t>11.03.2012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18DB4-CDBC-4DAA-9ECA-83C3ABEA3E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C9766-FB52-4F22-87E8-4A49025B38AA}" type="datetimeFigureOut">
              <a:rPr lang="ru-RU"/>
              <a:pPr>
                <a:defRPr/>
              </a:pPr>
              <a:t>11.03.2012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FCF74-481A-45D2-9B54-F5EE2C8D27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7DB3F-C3AD-431A-8559-ED6480895D28}" type="datetimeFigureOut">
              <a:rPr lang="ru-RU"/>
              <a:pPr>
                <a:defRPr/>
              </a:pPr>
              <a:t>11.03.2012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7A575-4FBD-4B56-BBFB-DF039BAAE0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C49BC-8FE0-465A-ACD3-CB5A9F06BB43}" type="datetimeFigureOut">
              <a:rPr lang="ru-RU"/>
              <a:pPr>
                <a:defRPr/>
              </a:pPr>
              <a:t>11.03.2012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CDAB4-F54B-418B-8987-B17151494F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6BE664-ACD1-496E-A2D5-7E1AC5F6F398}" type="datetimeFigureOut">
              <a:rPr lang="ru-RU"/>
              <a:pPr>
                <a:defRPr/>
              </a:pPr>
              <a:t>11.03.2012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8BB76E-C3F2-4A00-8873-273D7D31C5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video%2004%20How%20to%20attach%20Sumo%20to%20Safari.wmv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video%2031B%20Using%20AUX%20out%20on%20Amigo%20Arc%20reveiver.wmv" TargetMode="Externa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raduga@istok-audio.co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istok-cochlear.r/" TargetMode="External"/><Relationship Id="rId5" Type="http://schemas.openxmlformats.org/officeDocument/2006/relationships/hyperlink" Target="mailto:electron@istok-audio.com" TargetMode="External"/><Relationship Id="rId4" Type="http://schemas.openxmlformats.org/officeDocument/2006/relationships/hyperlink" Target="http://www.istok-audio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76250"/>
            <a:ext cx="9144000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latin typeface="+mj-lt"/>
                <a:cs typeface="Arial" pitchFamily="34" charset="0"/>
              </a:rPr>
              <a:t>БЕСПРОВОДНЫЕ </a:t>
            </a:r>
            <a:br>
              <a:rPr lang="ru-RU" sz="3200" dirty="0">
                <a:latin typeface="+mj-lt"/>
                <a:cs typeface="Arial" pitchFamily="34" charset="0"/>
              </a:rPr>
            </a:br>
            <a:r>
              <a:rPr lang="ru-RU" sz="3200" dirty="0">
                <a:latin typeface="+mj-lt"/>
                <a:cs typeface="Arial" pitchFamily="34" charset="0"/>
              </a:rPr>
              <a:t>ЗВУКОУСИЛИВАЮЩИЕ УСТРОЙСТВА  </a:t>
            </a:r>
          </a:p>
          <a:p>
            <a:pPr algn="ctr">
              <a:defRPr/>
            </a:pPr>
            <a:r>
              <a:rPr lang="en-US" sz="3200" b="1" dirty="0">
                <a:latin typeface="+mj-lt"/>
                <a:cs typeface="Arial" pitchFamily="34" charset="0"/>
              </a:rPr>
              <a:t>FM-</a:t>
            </a:r>
            <a:r>
              <a:rPr lang="ru-RU" sz="3200" b="1" dirty="0">
                <a:latin typeface="+mj-lt"/>
                <a:cs typeface="Arial" pitchFamily="34" charset="0"/>
              </a:rPr>
              <a:t>СИСТЕМЫ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1050" y="3068638"/>
            <a:ext cx="5822950" cy="324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1"/>
          <p:cNvSpPr>
            <a:spLocks noChangeArrowheads="1"/>
          </p:cNvSpPr>
          <p:nvPr/>
        </p:nvSpPr>
        <p:spPr bwMode="auto">
          <a:xfrm>
            <a:off x="395288" y="1628775"/>
            <a:ext cx="403225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Ребенок слышит только голос говорящего, без какого-либо отвлекающего шума, и может без каких-либо затруднений принимать полноценное участие в общении.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35375" y="836613"/>
            <a:ext cx="2014538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atin typeface="+mj-lt"/>
                <a:cs typeface="Arial" pitchFamily="34" charset="0"/>
              </a:rPr>
              <a:t>Что это дает? </a:t>
            </a:r>
            <a:endParaRPr lang="ru-RU" sz="2400" b="1" dirty="0">
              <a:latin typeface="+mj-lt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196752"/>
            <a:ext cx="3316213" cy="4417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AutoShape 17"/>
          <p:cNvSpPr>
            <a:spLocks noChangeArrowheads="1"/>
          </p:cNvSpPr>
          <p:nvPr/>
        </p:nvSpPr>
        <p:spPr bwMode="auto">
          <a:xfrm rot="19473222">
            <a:off x="6091238" y="3509963"/>
            <a:ext cx="130175" cy="314325"/>
          </a:xfrm>
          <a:prstGeom prst="moon">
            <a:avLst>
              <a:gd name="adj" fmla="val 24864"/>
            </a:avLst>
          </a:prstGeom>
          <a:solidFill>
            <a:schemeClr val="bg2"/>
          </a:solid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+mj-lt"/>
              <a:cs typeface="Arial" pitchFamily="34" charset="0"/>
            </a:endParaRPr>
          </a:p>
        </p:txBody>
      </p:sp>
      <p:sp>
        <p:nvSpPr>
          <p:cNvPr id="27" name="AutoShape 17"/>
          <p:cNvSpPr>
            <a:spLocks noChangeArrowheads="1"/>
          </p:cNvSpPr>
          <p:nvPr/>
        </p:nvSpPr>
        <p:spPr bwMode="auto">
          <a:xfrm rot="19473222">
            <a:off x="6307138" y="3365500"/>
            <a:ext cx="130175" cy="314325"/>
          </a:xfrm>
          <a:prstGeom prst="moon">
            <a:avLst>
              <a:gd name="adj" fmla="val 24864"/>
            </a:avLst>
          </a:prstGeom>
          <a:solidFill>
            <a:schemeClr val="bg2"/>
          </a:solid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+mj-lt"/>
              <a:cs typeface="Arial" pitchFamily="34" charset="0"/>
            </a:endParaRPr>
          </a:p>
        </p:txBody>
      </p:sp>
      <p:sp>
        <p:nvSpPr>
          <p:cNvPr id="28" name="AutoShape 17"/>
          <p:cNvSpPr>
            <a:spLocks noChangeArrowheads="1"/>
          </p:cNvSpPr>
          <p:nvPr/>
        </p:nvSpPr>
        <p:spPr bwMode="auto">
          <a:xfrm rot="19473222">
            <a:off x="6523038" y="3221038"/>
            <a:ext cx="130175" cy="315912"/>
          </a:xfrm>
          <a:prstGeom prst="moon">
            <a:avLst>
              <a:gd name="adj" fmla="val 24864"/>
            </a:avLst>
          </a:prstGeom>
          <a:solidFill>
            <a:schemeClr val="bg2"/>
          </a:solid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+mj-lt"/>
              <a:cs typeface="Arial" pitchFamily="34" charset="0"/>
            </a:endParaRPr>
          </a:p>
        </p:txBody>
      </p:sp>
      <p:sp>
        <p:nvSpPr>
          <p:cNvPr id="29" name="AutoShape 17"/>
          <p:cNvSpPr>
            <a:spLocks noChangeArrowheads="1"/>
          </p:cNvSpPr>
          <p:nvPr/>
        </p:nvSpPr>
        <p:spPr bwMode="auto">
          <a:xfrm rot="19473222">
            <a:off x="6738938" y="3076575"/>
            <a:ext cx="130175" cy="315913"/>
          </a:xfrm>
          <a:prstGeom prst="moon">
            <a:avLst>
              <a:gd name="adj" fmla="val 24864"/>
            </a:avLst>
          </a:prstGeom>
          <a:solidFill>
            <a:schemeClr val="bg2"/>
          </a:solid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+mj-lt"/>
              <a:cs typeface="Arial" pitchFamily="34" charset="0"/>
            </a:endParaRPr>
          </a:p>
        </p:txBody>
      </p:sp>
      <p:sp>
        <p:nvSpPr>
          <p:cNvPr id="30" name="AutoShape 17"/>
          <p:cNvSpPr>
            <a:spLocks noChangeArrowheads="1"/>
          </p:cNvSpPr>
          <p:nvPr/>
        </p:nvSpPr>
        <p:spPr bwMode="auto">
          <a:xfrm rot="19473222">
            <a:off x="6956425" y="2933700"/>
            <a:ext cx="128588" cy="314325"/>
          </a:xfrm>
          <a:prstGeom prst="moon">
            <a:avLst>
              <a:gd name="adj" fmla="val 24864"/>
            </a:avLst>
          </a:prstGeom>
          <a:solidFill>
            <a:schemeClr val="bg2"/>
          </a:solid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+mj-lt"/>
              <a:cs typeface="Arial" pitchFamily="34" charset="0"/>
            </a:endParaRPr>
          </a:p>
        </p:txBody>
      </p:sp>
      <p:sp>
        <p:nvSpPr>
          <p:cNvPr id="31" name="AutoShape 17"/>
          <p:cNvSpPr>
            <a:spLocks noChangeArrowheads="1"/>
          </p:cNvSpPr>
          <p:nvPr/>
        </p:nvSpPr>
        <p:spPr bwMode="auto">
          <a:xfrm rot="19473222">
            <a:off x="7172325" y="2717800"/>
            <a:ext cx="128588" cy="314325"/>
          </a:xfrm>
          <a:prstGeom prst="moon">
            <a:avLst>
              <a:gd name="adj" fmla="val 24864"/>
            </a:avLst>
          </a:prstGeom>
          <a:solidFill>
            <a:schemeClr val="bg2"/>
          </a:solid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+mj-lt"/>
              <a:cs typeface="Arial" pitchFamily="34" charset="0"/>
            </a:endParaRP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 rot="19473222">
            <a:off x="7388225" y="2573338"/>
            <a:ext cx="128588" cy="314325"/>
          </a:xfrm>
          <a:prstGeom prst="moon">
            <a:avLst>
              <a:gd name="adj" fmla="val 24864"/>
            </a:avLst>
          </a:prstGeom>
          <a:solidFill>
            <a:schemeClr val="bg2"/>
          </a:solid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+mj-lt"/>
              <a:cs typeface="Arial" pitchFamily="34" charset="0"/>
            </a:endParaRPr>
          </a:p>
        </p:txBody>
      </p:sp>
      <p:sp>
        <p:nvSpPr>
          <p:cNvPr id="34" name="AutoShape 17"/>
          <p:cNvSpPr>
            <a:spLocks noChangeArrowheads="1"/>
          </p:cNvSpPr>
          <p:nvPr/>
        </p:nvSpPr>
        <p:spPr bwMode="auto">
          <a:xfrm rot="19473222">
            <a:off x="7531100" y="2428875"/>
            <a:ext cx="130175" cy="315913"/>
          </a:xfrm>
          <a:prstGeom prst="moon">
            <a:avLst>
              <a:gd name="adj" fmla="val 24864"/>
            </a:avLst>
          </a:prstGeom>
          <a:solidFill>
            <a:schemeClr val="bg2"/>
          </a:solid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+mj-lt"/>
              <a:cs typeface="Arial" pitchFamily="34" charset="0"/>
            </a:endParaRPr>
          </a:p>
        </p:txBody>
      </p:sp>
      <p:sp>
        <p:nvSpPr>
          <p:cNvPr id="35" name="AutoShape 17"/>
          <p:cNvSpPr>
            <a:spLocks noChangeArrowheads="1"/>
          </p:cNvSpPr>
          <p:nvPr/>
        </p:nvSpPr>
        <p:spPr bwMode="auto">
          <a:xfrm rot="19473222">
            <a:off x="7748588" y="2212975"/>
            <a:ext cx="128587" cy="315913"/>
          </a:xfrm>
          <a:prstGeom prst="moon">
            <a:avLst>
              <a:gd name="adj" fmla="val 24864"/>
            </a:avLst>
          </a:prstGeom>
          <a:solidFill>
            <a:schemeClr val="bg2"/>
          </a:solid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685800" y="685800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400" b="1" dirty="0">
                <a:latin typeface="+mj-lt"/>
                <a:ea typeface="+mj-ea"/>
                <a:cs typeface="+mj-cs"/>
              </a:rPr>
              <a:t>Преимущества </a:t>
            </a:r>
            <a:r>
              <a:rPr lang="en-US" sz="2400" b="1" dirty="0">
                <a:latin typeface="+mj-lt"/>
                <a:ea typeface="+mj-ea"/>
                <a:cs typeface="+mj-cs"/>
              </a:rPr>
              <a:t>FM </a:t>
            </a:r>
            <a:r>
              <a:rPr lang="ru-RU" sz="2400" b="1" dirty="0">
                <a:latin typeface="+mj-lt"/>
                <a:ea typeface="+mj-ea"/>
                <a:cs typeface="+mj-cs"/>
              </a:rPr>
              <a:t>очевидны</a:t>
            </a:r>
            <a:endParaRPr lang="de-CH" sz="24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 rot="16686334">
            <a:off x="2392363" y="4887912"/>
            <a:ext cx="1295400" cy="1044575"/>
          </a:xfrm>
          <a:prstGeom prst="rtTriangle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+mj-lt"/>
              <a:cs typeface="Arial" pitchFamily="34" charset="0"/>
            </a:endParaRPr>
          </a:p>
        </p:txBody>
      </p:sp>
      <p:pic>
        <p:nvPicPr>
          <p:cNvPr id="15364" name="Picture 2" descr="Circle"/>
          <p:cNvPicPr>
            <a:picLocks noChangeAspect="1" noChangeArrowheads="1"/>
          </p:cNvPicPr>
          <p:nvPr/>
        </p:nvPicPr>
        <p:blipFill>
          <a:blip r:embed="rId2"/>
          <a:srcRect l="16983" r="-241" b="55115"/>
          <a:stretch>
            <a:fillRect/>
          </a:stretch>
        </p:blipFill>
        <p:spPr bwMode="auto">
          <a:xfrm rot="1062883">
            <a:off x="2551113" y="2097088"/>
            <a:ext cx="6594475" cy="431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148263" y="3213100"/>
            <a:ext cx="316865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2100" indent="-292100">
              <a:lnSpc>
                <a:spcPct val="90000"/>
              </a:lnSpc>
              <a:spcBef>
                <a:spcPct val="50000"/>
              </a:spcBef>
              <a:buClr>
                <a:srgbClr val="003300"/>
              </a:buClr>
              <a:buFont typeface="Wingdings" pitchFamily="2" charset="2"/>
              <a:buChar char="n"/>
              <a:defRPr/>
            </a:pPr>
            <a:r>
              <a:rPr lang="ru-RU" dirty="0">
                <a:latin typeface="+mj-lt"/>
                <a:cs typeface="Arial" pitchFamily="34" charset="0"/>
              </a:rPr>
              <a:t>Лучшее использование динамического диапазона</a:t>
            </a:r>
            <a:endParaRPr lang="en-US" dirty="0">
              <a:latin typeface="+mj-lt"/>
              <a:cs typeface="Arial" pitchFamily="34" charset="0"/>
            </a:endParaRPr>
          </a:p>
          <a:p>
            <a:pPr marL="292100" indent="-292100">
              <a:lnSpc>
                <a:spcPct val="90000"/>
              </a:lnSpc>
              <a:spcBef>
                <a:spcPct val="50000"/>
              </a:spcBef>
              <a:buClr>
                <a:srgbClr val="003300"/>
              </a:buClr>
              <a:buFont typeface="Wingdings" pitchFamily="2" charset="2"/>
              <a:buChar char="n"/>
              <a:defRPr/>
            </a:pPr>
            <a:r>
              <a:rPr lang="ru-RU" dirty="0">
                <a:latin typeface="+mj-lt"/>
                <a:cs typeface="Arial" pitchFamily="34" charset="0"/>
              </a:rPr>
              <a:t>Лучшее понимание речи в реальной обстановке</a:t>
            </a:r>
            <a:endParaRPr lang="en-US" dirty="0">
              <a:latin typeface="+mj-lt"/>
              <a:cs typeface="Arial" pitchFamily="34" charset="0"/>
            </a:endParaRPr>
          </a:p>
          <a:p>
            <a:pPr marL="292100" indent="-292100">
              <a:lnSpc>
                <a:spcPct val="90000"/>
              </a:lnSpc>
              <a:spcBef>
                <a:spcPct val="50000"/>
              </a:spcBef>
              <a:buClr>
                <a:srgbClr val="003300"/>
              </a:buClr>
              <a:buFont typeface="Wingdings" pitchFamily="2" charset="2"/>
              <a:buChar char="n"/>
              <a:defRPr/>
            </a:pPr>
            <a:r>
              <a:rPr lang="ru-RU" dirty="0">
                <a:latin typeface="+mj-lt"/>
                <a:cs typeface="Arial" pitchFamily="34" charset="0"/>
              </a:rPr>
              <a:t>Большая свобода передвижений говорящего и слушающего</a:t>
            </a:r>
            <a:endParaRPr lang="en-GB" dirty="0">
              <a:latin typeface="+mj-lt"/>
              <a:cs typeface="Arial" pitchFamily="34" charset="0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0" y="1773238"/>
            <a:ext cx="4248150" cy="2376487"/>
          </a:xfrm>
          <a:prstGeom prst="rect">
            <a:avLst/>
          </a:prstGeom>
        </p:spPr>
        <p:txBody>
          <a:bodyPr/>
          <a:lstStyle/>
          <a:p>
            <a:pPr marL="495300" indent="-495300" eaLnBrk="0" hangingPunct="0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buFont typeface="Wingdings" pitchFamily="2" charset="2"/>
              <a:buChar char="n"/>
              <a:defRPr/>
            </a:pPr>
            <a:r>
              <a:rPr lang="ru-RU" dirty="0">
                <a:latin typeface="+mj-lt"/>
                <a:cs typeface="+mn-cs"/>
              </a:rPr>
              <a:t>Повышение отношения сигнал/шум</a:t>
            </a:r>
            <a:endParaRPr lang="en-US" dirty="0">
              <a:latin typeface="+mj-lt"/>
              <a:cs typeface="+mn-cs"/>
            </a:endParaRPr>
          </a:p>
          <a:p>
            <a:pPr marL="495300" indent="-495300" eaLnBrk="0" hangingPunct="0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buFont typeface="Wingdings" pitchFamily="2" charset="2"/>
              <a:buChar char="n"/>
              <a:defRPr/>
            </a:pPr>
            <a:r>
              <a:rPr lang="ru-RU" dirty="0">
                <a:latin typeface="+mj-lt"/>
                <a:cs typeface="+mn-cs"/>
              </a:rPr>
              <a:t>Уменьшение эффекта реверберации</a:t>
            </a:r>
            <a:endParaRPr lang="en-US" dirty="0">
              <a:latin typeface="+mj-lt"/>
              <a:cs typeface="+mn-cs"/>
            </a:endParaRPr>
          </a:p>
          <a:p>
            <a:pPr marL="495300" indent="-495300" eaLnBrk="0" hangingPunct="0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buFont typeface="Wingdings" pitchFamily="2" charset="2"/>
              <a:buChar char="n"/>
              <a:defRPr/>
            </a:pPr>
            <a:r>
              <a:rPr lang="ru-RU" dirty="0">
                <a:latin typeface="+mj-lt"/>
                <a:cs typeface="+mn-cs"/>
              </a:rPr>
              <a:t>Увеличение эффективного расстояния</a:t>
            </a:r>
            <a:endParaRPr lang="en-US" sz="3200" dirty="0">
              <a:latin typeface="+mj-lt"/>
              <a:cs typeface="+mn-cs"/>
            </a:endParaRPr>
          </a:p>
          <a:p>
            <a:pPr marL="495300" indent="-495300" eaLnBrk="0" hangingPunct="0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buFont typeface="Wingdings" pitchFamily="2" charset="2"/>
              <a:buChar char="n"/>
              <a:defRPr/>
            </a:pPr>
            <a:endParaRPr lang="en-US" sz="3200" dirty="0">
              <a:latin typeface="+mj-lt"/>
              <a:cs typeface="+mn-cs"/>
            </a:endParaRPr>
          </a:p>
          <a:p>
            <a:pPr marL="495300" indent="-495300" eaLnBrk="0" hangingPunct="0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buFont typeface="Wingdings" pitchFamily="2" charset="2"/>
              <a:buNone/>
              <a:defRPr/>
            </a:pPr>
            <a:endParaRPr lang="en-US" dirty="0">
              <a:latin typeface="+mj-lt"/>
              <a:cs typeface="+mn-cs"/>
            </a:endParaRPr>
          </a:p>
          <a:p>
            <a:pPr marL="495300" indent="-495300" eaLnBrk="0" hangingPunct="0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buFont typeface="Wingdings" pitchFamily="2" charset="2"/>
              <a:buChar char="n"/>
              <a:defRPr/>
            </a:pPr>
            <a:endParaRPr lang="en-US" dirty="0">
              <a:latin typeface="+mj-lt"/>
              <a:cs typeface="+mn-cs"/>
            </a:endParaRPr>
          </a:p>
          <a:p>
            <a:pPr marL="495300" indent="-495300" eaLnBrk="0" hangingPunct="0">
              <a:lnSpc>
                <a:spcPct val="90000"/>
              </a:lnSpc>
              <a:spcBef>
                <a:spcPct val="20000"/>
              </a:spcBef>
              <a:buClr>
                <a:srgbClr val="003300"/>
              </a:buClr>
              <a:buFont typeface="Wingdings" pitchFamily="2" charset="2"/>
              <a:buChar char="n"/>
              <a:defRPr/>
            </a:pPr>
            <a:endParaRPr lang="de-CH" dirty="0">
              <a:latin typeface="+mj-lt"/>
              <a:cs typeface="+mn-cs"/>
            </a:endParaRPr>
          </a:p>
        </p:txBody>
      </p:sp>
      <p:grpSp>
        <p:nvGrpSpPr>
          <p:cNvPr id="15367" name="Group 7"/>
          <p:cNvGrpSpPr>
            <a:grpSpLocks/>
          </p:cNvGrpSpPr>
          <p:nvPr/>
        </p:nvGrpSpPr>
        <p:grpSpPr bwMode="auto">
          <a:xfrm>
            <a:off x="468313" y="3860800"/>
            <a:ext cx="3024187" cy="2592388"/>
            <a:chOff x="249" y="1480"/>
            <a:chExt cx="2495" cy="2268"/>
          </a:xfrm>
        </p:grpSpPr>
        <p:pic>
          <p:nvPicPr>
            <p:cNvPr id="15368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9" y="1480"/>
              <a:ext cx="2237" cy="2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9" name="AutoShape 9"/>
            <p:cNvSpPr>
              <a:spLocks noChangeArrowheads="1"/>
            </p:cNvSpPr>
            <p:nvPr/>
          </p:nvSpPr>
          <p:spPr bwMode="auto">
            <a:xfrm rot="-4913666">
              <a:off x="1746" y="2750"/>
              <a:ext cx="1134" cy="862"/>
            </a:xfrm>
            <a:prstGeom prst="rtTriangle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1"/>
          <p:cNvSpPr>
            <a:spLocks noChangeArrowheads="1"/>
          </p:cNvSpPr>
          <p:nvPr/>
        </p:nvSpPr>
        <p:spPr bwMode="auto">
          <a:xfrm>
            <a:off x="357188" y="857250"/>
            <a:ext cx="78581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B050"/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00B050"/>
                </a:solidFill>
                <a:latin typeface="+mj-lt"/>
                <a:cs typeface="Times New Roman" pitchFamily="18" charset="0"/>
              </a:rPr>
              <a:t>Любая </a:t>
            </a:r>
            <a:r>
              <a:rPr lang="en-US" sz="2800" b="1" dirty="0">
                <a:solidFill>
                  <a:srgbClr val="00B050"/>
                </a:solidFill>
                <a:latin typeface="+mj-lt"/>
                <a:cs typeface="Times New Roman" pitchFamily="18" charset="0"/>
              </a:rPr>
              <a:t>FM-</a:t>
            </a:r>
            <a:r>
              <a:rPr lang="ru-RU" sz="2800" b="1" dirty="0">
                <a:solidFill>
                  <a:srgbClr val="00B050"/>
                </a:solidFill>
                <a:latin typeface="+mj-lt"/>
                <a:cs typeface="Times New Roman" pitchFamily="18" charset="0"/>
              </a:rPr>
              <a:t>система состоит из 2-х основных компонентов:</a:t>
            </a:r>
            <a:r>
              <a:rPr lang="ru-RU" sz="2800" dirty="0"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395288" y="1773238"/>
            <a:ext cx="3357562" cy="1643062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indent="-3429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j-lt"/>
                <a:cs typeface="Times New Roman" pitchFamily="18" charset="0"/>
              </a:rPr>
              <a:t>     Передатчика с микрофоном для говорящего человека.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4787900" y="4005263"/>
            <a:ext cx="4071938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200" b="1" dirty="0">
                <a:latin typeface="+mj-lt"/>
                <a:cs typeface="Times New Roman" pitchFamily="18" charset="0"/>
              </a:rPr>
              <a:t>Приемника для слушающего человека.</a:t>
            </a:r>
          </a:p>
          <a:p>
            <a:pPr>
              <a:defRPr/>
            </a:pPr>
            <a:endParaRPr lang="ru-RU" dirty="0">
              <a:latin typeface="+mj-lt"/>
              <a:cs typeface="Times New Roman" pitchFamily="18" charset="0"/>
            </a:endParaRPr>
          </a:p>
        </p:txBody>
      </p:sp>
      <p:pic>
        <p:nvPicPr>
          <p:cNvPr id="6" name="Picture 5" descr="Resize of Приёмник_0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>
          <a:xfrm rot="20734901">
            <a:off x="682488" y="3263420"/>
            <a:ext cx="1883608" cy="25431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5" descr="Resize of Передатчик_0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>
          <a:xfrm rot="789552">
            <a:off x="6823025" y="1578257"/>
            <a:ext cx="1714511" cy="22605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91" name="Picture 24" descr="PHO010015AI_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0338" y="5013325"/>
            <a:ext cx="6011862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650" y="908050"/>
            <a:ext cx="7848600" cy="12017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latin typeface="+mj-lt"/>
                <a:cs typeface="Arial" pitchFamily="34" charset="0"/>
              </a:rPr>
              <a:t>Передатчики, как правило, являются носимыми на теле и крепятся к одежде с помощью клипс. Оснащены выносными, либо встроенными, микрофонами. </a:t>
            </a:r>
          </a:p>
        </p:txBody>
      </p:sp>
      <p:pic>
        <p:nvPicPr>
          <p:cNvPr id="6" name="Picture 34" descr="Inspiro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19067">
            <a:off x="539552" y="3645024"/>
            <a:ext cx="1910978" cy="2388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6" descr="\\kbnnt6\home\kbn_mam\My Documents\WDH Files\Products\Product Images\Amigo_JPG\G16271102CEK05Amigo cop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2780928"/>
            <a:ext cx="3786484" cy="2202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3" name="Picture 12" descr="AmigoT21 for pp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122531">
            <a:off x="6624638" y="3128963"/>
            <a:ext cx="1724025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908050"/>
            <a:ext cx="9396413" cy="20621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atin typeface="+mj-lt"/>
                <a:cs typeface="Arial" pitchFamily="34" charset="0"/>
              </a:rPr>
              <a:t>Приемники бывают двух типов:</a:t>
            </a:r>
          </a:p>
          <a:p>
            <a:pPr algn="ctr">
              <a:defRPr/>
            </a:pPr>
            <a:endParaRPr lang="ru-RU" sz="2400" dirty="0">
              <a:latin typeface="+mj-lt"/>
              <a:cs typeface="Arial" pitchFamily="34" charset="0"/>
            </a:endParaRPr>
          </a:p>
          <a:p>
            <a:pPr>
              <a:defRPr/>
            </a:pPr>
            <a:r>
              <a:rPr lang="ru-RU" sz="2400" u="sng" dirty="0">
                <a:latin typeface="+mj-lt"/>
                <a:cs typeface="Arial" pitchFamily="34" charset="0"/>
              </a:rPr>
              <a:t>Носимые на теле </a:t>
            </a:r>
            <a:r>
              <a:rPr lang="ru-RU" sz="2400" dirty="0">
                <a:latin typeface="+mj-lt"/>
                <a:cs typeface="Arial" pitchFamily="34" charset="0"/>
              </a:rPr>
              <a:t> (на шее, на поясе, в кармане).Подключаются к слуховому аппарату через индукционную петлю либо заушный индуктор  (слуховой аппарат должен быть переключен в режим «Т»).</a:t>
            </a:r>
          </a:p>
        </p:txBody>
      </p:sp>
      <p:pic>
        <p:nvPicPr>
          <p:cNvPr id="11" name="Picture 4" descr="G26_Take-047_LOWR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501008"/>
            <a:ext cx="3072194" cy="2562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573016"/>
            <a:ext cx="3096344" cy="2662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G26_R12_Vigo_071205_Oticon_0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80305">
            <a:off x="28207" y="690799"/>
            <a:ext cx="3226075" cy="3176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LAY_PHO100481A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99693">
            <a:off x="3732458" y="648941"/>
            <a:ext cx="1479119" cy="1894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 descr="ami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71260">
            <a:off x="6284959" y="893487"/>
            <a:ext cx="2338512" cy="233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16"/>
          <p:cNvSpPr txBox="1">
            <a:spLocks noChangeArrowheads="1"/>
          </p:cNvSpPr>
          <p:nvPr/>
        </p:nvSpPr>
        <p:spPr>
          <a:xfrm>
            <a:off x="250825" y="620713"/>
            <a:ext cx="8229600" cy="2433637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>
                <a:latin typeface="+mj-lt"/>
                <a:ea typeface="+mj-ea"/>
                <a:cs typeface="+mj-cs"/>
              </a:rPr>
              <a:t/>
            </a:r>
            <a:br>
              <a:rPr lang="ru-RU" sz="2000" dirty="0">
                <a:latin typeface="+mj-lt"/>
                <a:ea typeface="+mj-ea"/>
                <a:cs typeface="+mj-cs"/>
              </a:rPr>
            </a:br>
            <a:r>
              <a:rPr lang="en-US" sz="2000" b="1" dirty="0">
                <a:solidFill>
                  <a:srgbClr val="003399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000" b="1" dirty="0">
                <a:solidFill>
                  <a:srgbClr val="003399"/>
                </a:solidFill>
                <a:latin typeface="+mj-lt"/>
                <a:ea typeface="+mj-ea"/>
                <a:cs typeface="+mj-cs"/>
              </a:rPr>
            </a:br>
            <a:endParaRPr lang="ru-RU" sz="2000" b="1" dirty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291" name="Rectangle 17"/>
          <p:cNvSpPr txBox="1">
            <a:spLocks noChangeArrowheads="1"/>
          </p:cNvSpPr>
          <p:nvPr/>
        </p:nvSpPr>
        <p:spPr bwMode="auto">
          <a:xfrm>
            <a:off x="457200" y="3573463"/>
            <a:ext cx="39719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2000" dirty="0">
              <a:latin typeface="+mj-lt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188" y="3429000"/>
            <a:ext cx="8064500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u="sng" dirty="0">
                <a:latin typeface="+mj-lt"/>
                <a:cs typeface="Arial" pitchFamily="34" charset="0"/>
              </a:rPr>
              <a:t>Присоединяемые приемники,  </a:t>
            </a:r>
            <a:r>
              <a:rPr lang="ru-RU" sz="2400" dirty="0">
                <a:latin typeface="+mj-lt"/>
                <a:cs typeface="Arial" pitchFamily="34" charset="0"/>
              </a:rPr>
              <a:t>подключаются к слуховому аппарату или кохлеарному импланту через специальный адаптер либо непосредственно к слуховому аппарату через батарейный отсек. Питание присоединяемых приемников осуществляется от батарейки слухового аппарата, дополнительных источников питания не требуется.</a:t>
            </a:r>
            <a:r>
              <a:rPr lang="ru-RU" sz="2000" dirty="0">
                <a:latin typeface="+mj-lt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Прямоугольник 1"/>
          <p:cNvSpPr>
            <a:spLocks noChangeArrowheads="1"/>
          </p:cNvSpPr>
          <p:nvPr/>
        </p:nvSpPr>
        <p:spPr bwMode="auto">
          <a:xfrm>
            <a:off x="468313" y="620713"/>
            <a:ext cx="82804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400" b="1"/>
              <a:t>Варианты  подключение </a:t>
            </a:r>
            <a:r>
              <a:rPr lang="en-US" sz="2400" b="1"/>
              <a:t>FM</a:t>
            </a:r>
            <a:r>
              <a:rPr lang="ru-RU" sz="2400" b="1"/>
              <a:t>-приемников к слуховым аппаратам</a:t>
            </a:r>
            <a:endParaRPr lang="en-GB" sz="2400" b="1"/>
          </a:p>
        </p:txBody>
      </p:sp>
      <p:pic>
        <p:nvPicPr>
          <p:cNvPr id="1028" name="Picture 7" descr="r7 fri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0113" y="2997200"/>
            <a:ext cx="2592387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084888" y="2781300"/>
          <a:ext cx="2447925" cy="2557463"/>
        </p:xfrm>
        <a:graphic>
          <a:graphicData uri="http://schemas.openxmlformats.org/presentationml/2006/ole">
            <p:oleObj spid="_x0000_s1026" name="Photo Editor Photo" r:id="rId4" imgW="6439799" imgH="6725589" progId="">
              <p:embed/>
            </p:oleObj>
          </a:graphicData>
        </a:graphic>
      </p:graphicFrame>
      <p:sp>
        <p:nvSpPr>
          <p:cNvPr id="1029" name="Прямоугольник 11"/>
          <p:cNvSpPr>
            <a:spLocks noChangeArrowheads="1"/>
          </p:cNvSpPr>
          <p:nvPr/>
        </p:nvSpPr>
        <p:spPr bwMode="auto">
          <a:xfrm>
            <a:off x="827088" y="1557338"/>
            <a:ext cx="7921625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/>
              <a:t>Присоединяемые приемники подключаются к слуховому аппарату или кохлеарному импланту через специальный адаптер (адаптеры разные и подбираются под конкретную модель слухового аппарата)</a:t>
            </a:r>
          </a:p>
          <a:p>
            <a:r>
              <a:rPr lang="ru-RU" sz="1600"/>
              <a:t>либо присоединяются непосредственно к слуховому аппарату через батарейный отсек.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7" descr="G16040703CEK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7604981">
            <a:off x="-112931" y="3445326"/>
            <a:ext cx="3706813" cy="157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60350"/>
            <a:ext cx="8229600" cy="1143000"/>
          </a:xfrm>
        </p:spPr>
        <p:txBody>
          <a:bodyPr/>
          <a:lstStyle/>
          <a:p>
            <a:r>
              <a:rPr lang="ru-RU" sz="3200" b="1" smtClean="0"/>
              <a:t>Способ подключения </a:t>
            </a:r>
            <a:r>
              <a:rPr lang="en-US" sz="3200" b="1" smtClean="0"/>
              <a:t>R1</a:t>
            </a:r>
            <a:r>
              <a:rPr lang="ru-RU" sz="3200" b="1" smtClean="0"/>
              <a:t>, </a:t>
            </a:r>
            <a:r>
              <a:rPr lang="en-US" sz="3200" b="1" smtClean="0"/>
              <a:t>R2</a:t>
            </a:r>
            <a:endParaRPr lang="da-DK" sz="3200" b="1" smtClean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ph idx="4294967295"/>
          </p:nvPr>
        </p:nvGraphicFramePr>
        <p:xfrm>
          <a:off x="4787900" y="1196975"/>
          <a:ext cx="3998913" cy="4176713"/>
        </p:xfrm>
        <a:graphic>
          <a:graphicData uri="http://schemas.openxmlformats.org/presentationml/2006/ole">
            <p:oleObj spid="_x0000_s2050" name="Photo Editor Photo" r:id="rId4" imgW="6439799" imgH="6725589" progId="MSPhotoEd.3">
              <p:embed/>
            </p:oleObj>
          </a:graphicData>
        </a:graphic>
      </p:graphicFrame>
      <p:sp>
        <p:nvSpPr>
          <p:cNvPr id="119813" name="Text Box 6"/>
          <p:cNvSpPr txBox="1">
            <a:spLocks noChangeArrowheads="1"/>
          </p:cNvSpPr>
          <p:nvPr/>
        </p:nvSpPr>
        <p:spPr bwMode="auto">
          <a:xfrm>
            <a:off x="539750" y="1427163"/>
            <a:ext cx="2570163" cy="15700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3300"/>
              </a:buClr>
              <a:buSzPct val="50000"/>
              <a:buFont typeface="Wingdings" pitchFamily="2" charset="2"/>
              <a:buChar char="u"/>
              <a:defRPr/>
            </a:pPr>
            <a:r>
              <a:rPr lang="da-DK" sz="2400" dirty="0">
                <a:latin typeface="+mj-lt"/>
                <a:cs typeface="Arial" pitchFamily="34" charset="0"/>
              </a:rPr>
              <a:t>Syncro</a:t>
            </a:r>
          </a:p>
          <a:p>
            <a:pPr lvl="1">
              <a:buClr>
                <a:srgbClr val="FF3300"/>
              </a:buClr>
              <a:buSzPct val="50000"/>
              <a:buFont typeface="Wingdings" pitchFamily="2" charset="2"/>
              <a:buChar char="u"/>
              <a:defRPr/>
            </a:pPr>
            <a:r>
              <a:rPr lang="da-DK" sz="2400" dirty="0">
                <a:latin typeface="+mj-lt"/>
                <a:cs typeface="Arial" pitchFamily="34" charset="0"/>
              </a:rPr>
              <a:t>Safran</a:t>
            </a:r>
          </a:p>
          <a:p>
            <a:pPr lvl="2">
              <a:buClr>
                <a:srgbClr val="FF3300"/>
              </a:buClr>
              <a:buSzPct val="50000"/>
              <a:buFont typeface="Wingdings" pitchFamily="2" charset="2"/>
              <a:buChar char="u"/>
              <a:defRPr/>
            </a:pPr>
            <a:r>
              <a:rPr lang="da-DK" sz="2400" dirty="0">
                <a:latin typeface="+mj-lt"/>
                <a:cs typeface="Arial" pitchFamily="34" charset="0"/>
              </a:rPr>
              <a:t>Tego / Pro</a:t>
            </a:r>
          </a:p>
          <a:p>
            <a:pPr lvl="3">
              <a:buClr>
                <a:srgbClr val="FF3300"/>
              </a:buClr>
              <a:buSzPct val="50000"/>
              <a:buFont typeface="Wingdings" pitchFamily="2" charset="2"/>
              <a:buChar char="u"/>
              <a:defRPr/>
            </a:pPr>
            <a:r>
              <a:rPr lang="da-DK" sz="2400" dirty="0">
                <a:latin typeface="+mj-lt"/>
                <a:cs typeface="Arial" pitchFamily="34" charset="0"/>
              </a:rPr>
              <a:t>Go Pro</a:t>
            </a:r>
          </a:p>
        </p:txBody>
      </p:sp>
      <p:sp>
        <p:nvSpPr>
          <p:cNvPr id="119814" name="Text Box 8"/>
          <p:cNvSpPr txBox="1">
            <a:spLocks noChangeArrowheads="1"/>
          </p:cNvSpPr>
          <p:nvPr/>
        </p:nvSpPr>
        <p:spPr bwMode="auto">
          <a:xfrm>
            <a:off x="3276600" y="5661025"/>
            <a:ext cx="3529013" cy="6413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a-DK" sz="3600" dirty="0">
                <a:latin typeface="+mj-lt"/>
                <a:cs typeface="Arial" pitchFamily="34" charset="0"/>
              </a:rPr>
              <a:t>FM 8 – AP800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875" y="549275"/>
            <a:ext cx="376555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>
                <a:latin typeface="+mj-lt"/>
                <a:cs typeface="Arial" pitchFamily="34" charset="0"/>
              </a:rPr>
              <a:t>Приёмник </a:t>
            </a:r>
            <a:r>
              <a:rPr lang="en-US" sz="3200" b="1" dirty="0">
                <a:latin typeface="+mj-lt"/>
                <a:cs typeface="Arial" pitchFamily="34" charset="0"/>
              </a:rPr>
              <a:t>Amigo </a:t>
            </a:r>
            <a:r>
              <a:rPr lang="da-DK" sz="3200" b="1" dirty="0">
                <a:latin typeface="+mj-lt"/>
                <a:cs typeface="Arial" pitchFamily="34" charset="0"/>
              </a:rPr>
              <a:t>R7</a:t>
            </a:r>
            <a:endParaRPr lang="ru-RU" sz="3200" b="1" dirty="0">
              <a:latin typeface="+mj-lt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550" y="1341438"/>
            <a:ext cx="45720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latin typeface="+mj-lt"/>
                <a:cs typeface="Arial" pitchFamily="34" charset="0"/>
              </a:rPr>
              <a:t>разработанные</a:t>
            </a:r>
          </a:p>
          <a:p>
            <a:pPr>
              <a:defRPr/>
            </a:pPr>
            <a:r>
              <a:rPr lang="ru-RU" sz="2400" dirty="0">
                <a:latin typeface="+mj-lt"/>
                <a:cs typeface="Arial" pitchFamily="34" charset="0"/>
              </a:rPr>
              <a:t>специально для слухового аппарата Oticon Sumo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79838" y="2924175"/>
            <a:ext cx="504825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dirty="0">
                <a:latin typeface="+mj-lt"/>
                <a:cs typeface="Arial" pitchFamily="34" charset="0"/>
              </a:rPr>
              <a:t>повторяет и продолжает его дизайн.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3933825"/>
            <a:ext cx="4572000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latin typeface="+mj-lt"/>
                <a:cs typeface="Arial" pitchFamily="34" charset="0"/>
              </a:rPr>
              <a:t>Присоединяются к слуховым аппаратам через запирающийся отсек батарейки, что предотвращает его случайное отсоединение и потерю. 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82506">
            <a:off x="-162706" y="2661168"/>
            <a:ext cx="3819525" cy="3686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333375"/>
            <a:ext cx="8229600" cy="1143000"/>
          </a:xfrm>
        </p:spPr>
        <p:txBody>
          <a:bodyPr/>
          <a:lstStyle/>
          <a:p>
            <a:r>
              <a:rPr lang="ru-RU" sz="3200" b="1" smtClean="0">
                <a:hlinkClick r:id="rId2" action="ppaction://hlinkfile"/>
              </a:rPr>
              <a:t>Варианты подключения </a:t>
            </a:r>
            <a:endParaRPr lang="da-DK" sz="3200" b="1" smtClean="0"/>
          </a:p>
        </p:txBody>
      </p:sp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395288" y="1412875"/>
            <a:ext cx="2422525" cy="1200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3300"/>
              </a:buClr>
              <a:buSzPct val="50000"/>
              <a:buFont typeface="Wingdings" pitchFamily="2" charset="2"/>
              <a:buChar char="u"/>
              <a:defRPr/>
            </a:pPr>
            <a:r>
              <a:rPr lang="da-DK" sz="2400" dirty="0">
                <a:latin typeface="+mj-lt"/>
                <a:cs typeface="Arial" pitchFamily="34" charset="0"/>
              </a:rPr>
              <a:t>SUMO DM</a:t>
            </a:r>
          </a:p>
          <a:p>
            <a:pPr lvl="1">
              <a:buClr>
                <a:srgbClr val="FF3300"/>
              </a:buClr>
              <a:buSzPct val="50000"/>
              <a:buFont typeface="Wingdings" pitchFamily="2" charset="2"/>
              <a:buChar char="u"/>
              <a:defRPr/>
            </a:pPr>
            <a:r>
              <a:rPr lang="da-DK" sz="2400" dirty="0">
                <a:latin typeface="+mj-lt"/>
                <a:cs typeface="Arial" pitchFamily="34" charset="0"/>
              </a:rPr>
              <a:t>SUMO XP</a:t>
            </a:r>
          </a:p>
          <a:p>
            <a:pPr lvl="2">
              <a:buClr>
                <a:srgbClr val="FF3300"/>
              </a:buClr>
              <a:buSzPct val="50000"/>
              <a:buFont typeface="Wingdings" pitchFamily="2" charset="2"/>
              <a:buChar char="u"/>
              <a:defRPr/>
            </a:pPr>
            <a:r>
              <a:rPr lang="da-DK" sz="2400" dirty="0">
                <a:latin typeface="+mj-lt"/>
                <a:cs typeface="Arial" pitchFamily="34" charset="0"/>
              </a:rPr>
              <a:t>Swift 120</a:t>
            </a:r>
          </a:p>
        </p:txBody>
      </p:sp>
      <p:pic>
        <p:nvPicPr>
          <p:cNvPr id="122885" name="Picture 6" descr="ami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56082">
            <a:off x="5395700" y="2380491"/>
            <a:ext cx="3346450" cy="334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9" name="Picture 7" descr="r7 fri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979619">
            <a:off x="611188" y="3068638"/>
            <a:ext cx="3600450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7" name="Text Box 9"/>
          <p:cNvSpPr txBox="1">
            <a:spLocks noChangeArrowheads="1"/>
          </p:cNvSpPr>
          <p:nvPr/>
        </p:nvSpPr>
        <p:spPr bwMode="auto">
          <a:xfrm>
            <a:off x="2771775" y="5732463"/>
            <a:ext cx="4248150" cy="46196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a-DK" sz="2400" dirty="0">
                <a:latin typeface="+mj-lt"/>
                <a:cs typeface="Arial" pitchFamily="34" charset="0"/>
              </a:rPr>
              <a:t>R7/FM 7 – AP700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рямоугольник 5"/>
          <p:cNvSpPr>
            <a:spLocks noChangeArrowheads="1"/>
          </p:cNvSpPr>
          <p:nvPr/>
        </p:nvSpPr>
        <p:spPr bwMode="auto">
          <a:xfrm>
            <a:off x="285750" y="785813"/>
            <a:ext cx="8501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+mj-lt"/>
                <a:cs typeface="Arial" pitchFamily="34" charset="0"/>
              </a:rPr>
              <a:t>Что мешает хорошо слышать???</a:t>
            </a:r>
          </a:p>
        </p:txBody>
      </p:sp>
      <p:pic>
        <p:nvPicPr>
          <p:cNvPr id="3075" name="Picture 3" descr="unhappy child"/>
          <p:cNvPicPr>
            <a:picLocks noChangeAspect="1" noChangeArrowheads="1"/>
          </p:cNvPicPr>
          <p:nvPr/>
        </p:nvPicPr>
        <p:blipFill>
          <a:blip r:embed="rId3" cstate="print"/>
          <a:srcRect t="28047"/>
          <a:stretch>
            <a:fillRect/>
          </a:stretch>
        </p:blipFill>
        <p:spPr bwMode="auto">
          <a:xfrm>
            <a:off x="2357438" y="2143125"/>
            <a:ext cx="4608512" cy="3314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41718">
            <a:off x="3675986" y="1007070"/>
            <a:ext cx="5107167" cy="3506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547813" y="692150"/>
            <a:ext cx="4824412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atin typeface="+mj-lt"/>
                <a:cs typeface="Arial" pitchFamily="34" charset="0"/>
              </a:rPr>
              <a:t>Приёмник </a:t>
            </a:r>
            <a:r>
              <a:rPr lang="en-US" sz="3200" b="1" dirty="0">
                <a:latin typeface="+mj-lt"/>
                <a:cs typeface="Arial" pitchFamily="34" charset="0"/>
              </a:rPr>
              <a:t>Amigo ARC</a:t>
            </a:r>
            <a:endParaRPr lang="ru-RU" sz="3200" b="1" dirty="0">
              <a:latin typeface="+mj-lt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550" y="3500438"/>
            <a:ext cx="7777163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latin typeface="+mj-lt"/>
              </a:rPr>
              <a:t>Amigo Arc - это привлекательный FM приемник c интегрированной индукционной</a:t>
            </a:r>
            <a:r>
              <a:rPr lang="en-US" sz="2400" dirty="0">
                <a:latin typeface="+mj-lt"/>
              </a:rPr>
              <a:t> </a:t>
            </a:r>
            <a:r>
              <a:rPr lang="ru-RU" sz="2400" dirty="0">
                <a:latin typeface="+mj-lt"/>
              </a:rPr>
              <a:t>петлей. Его преимущества могут использовать люди, имеющие слуховые аппараты</a:t>
            </a:r>
            <a:r>
              <a:rPr lang="en-US" sz="2400" dirty="0">
                <a:latin typeface="+mj-lt"/>
              </a:rPr>
              <a:t> </a:t>
            </a:r>
            <a:r>
              <a:rPr lang="ru-RU" sz="2400" dirty="0">
                <a:latin typeface="+mj-lt"/>
              </a:rPr>
              <a:t>с телекатушками, а также люди с трудностями слухового восприятия, которые</a:t>
            </a:r>
          </a:p>
          <a:p>
            <a:pPr>
              <a:defRPr/>
            </a:pPr>
            <a:r>
              <a:rPr lang="ru-RU" sz="2400" dirty="0">
                <a:latin typeface="+mj-lt"/>
              </a:rPr>
              <a:t>для получения FM сигнала могут использовать наушники.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200" b="1" smtClean="0"/>
              <a:t>Amigo Arc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06438" y="34925"/>
            <a:ext cx="3714750" cy="285750"/>
          </a:xfrm>
        </p:spPr>
        <p:txBody>
          <a:bodyPr/>
          <a:lstStyle/>
          <a:p>
            <a:pPr marL="0" indent="0">
              <a:buFont typeface="Arial" pitchFamily="34" charset="0"/>
              <a:buChar char="•"/>
              <a:defRPr/>
            </a:pPr>
            <a:endParaRPr lang="ru-RU">
              <a:latin typeface="+mj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fld id="{C39F1AE2-5A1C-4887-9839-AB82DCE789B0}" type="datetime1">
              <a:rPr lang="da-DK" smtClean="0">
                <a:latin typeface="+mj-lt"/>
              </a:rPr>
              <a:pPr>
                <a:defRPr/>
              </a:pPr>
              <a:t>11-03-2012</a:t>
            </a:fld>
            <a:endParaRPr lang="da-DK" dirty="0">
              <a:latin typeface="+mj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da-DK">
              <a:latin typeface="+mj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880F0FB-B945-483A-8343-6DAE3F1A8D35}" type="slidenum">
              <a:rPr lang="da-DK" smtClean="0">
                <a:latin typeface="+mj-lt"/>
              </a:rPr>
              <a:pPr>
                <a:defRPr/>
              </a:pPr>
              <a:t>21</a:t>
            </a:fld>
            <a:endParaRPr lang="da-DK" dirty="0">
              <a:latin typeface="+mj-lt"/>
            </a:endParaRPr>
          </a:p>
        </p:txBody>
      </p:sp>
      <p:sp>
        <p:nvSpPr>
          <p:cNvPr id="20487" name="TextBox 7">
            <a:hlinkClick r:id="rId2" action="ppaction://hlinkfile"/>
          </p:cNvPr>
          <p:cNvSpPr txBox="1">
            <a:spLocks noChangeArrowheads="1"/>
          </p:cNvSpPr>
          <p:nvPr/>
        </p:nvSpPr>
        <p:spPr bwMode="auto">
          <a:xfrm>
            <a:off x="500063" y="1484313"/>
            <a:ext cx="83200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dirty="0">
                <a:latin typeface="+mj-lt"/>
                <a:cs typeface="Arial" pitchFamily="34" charset="0"/>
              </a:rPr>
              <a:t>Разъём  </a:t>
            </a:r>
            <a:r>
              <a:rPr lang="ru-RU" sz="2400" b="1" dirty="0">
                <a:latin typeface="+mj-lt"/>
                <a:cs typeface="Arial" pitchFamily="34" charset="0"/>
              </a:rPr>
              <a:t>AUX</a:t>
            </a:r>
            <a:r>
              <a:rPr lang="ru-RU" sz="2400" dirty="0">
                <a:latin typeface="+mj-lt"/>
                <a:cs typeface="Arial" pitchFamily="34" charset="0"/>
              </a:rPr>
              <a:t> </a:t>
            </a:r>
            <a:r>
              <a:rPr lang="da-DK" sz="2400" dirty="0">
                <a:latin typeface="+mj-lt"/>
              </a:rPr>
              <a:t>Amigo Arc</a:t>
            </a:r>
            <a:r>
              <a:rPr lang="ru-RU" sz="2400" dirty="0">
                <a:latin typeface="+mj-lt"/>
              </a:rPr>
              <a:t> </a:t>
            </a:r>
            <a:r>
              <a:rPr lang="ru-RU" sz="2400" dirty="0">
                <a:latin typeface="+mj-lt"/>
                <a:cs typeface="Arial" pitchFamily="34" charset="0"/>
              </a:rPr>
              <a:t>может использоваться либо с наушниками, либо как аудиовход для подключения например, компьютерами или MP3-плеерами.</a:t>
            </a:r>
            <a:endParaRPr lang="en-GB" sz="2400" dirty="0">
              <a:latin typeface="+mj-lt"/>
              <a:cs typeface="Arial" pitchFamily="34" charset="0"/>
            </a:endParaRPr>
          </a:p>
        </p:txBody>
      </p:sp>
      <p:pic>
        <p:nvPicPr>
          <p:cNvPr id="23560" name="Picture 10" descr="G37_safari_Teen_GAB2160_Chillout_Teen_01_A2_Ar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8113" y="3500438"/>
            <a:ext cx="3925887" cy="261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00" y="684213"/>
            <a:ext cx="7848600" cy="8001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400" b="1" dirty="0">
                <a:latin typeface="+mn-lt"/>
                <a:ea typeface="+mj-ea"/>
                <a:cs typeface="+mj-cs"/>
              </a:rPr>
              <a:t>Подключение </a:t>
            </a:r>
            <a:r>
              <a:rPr lang="en-US" sz="2400" b="1" dirty="0">
                <a:latin typeface="+mn-lt"/>
                <a:ea typeface="+mj-ea"/>
                <a:cs typeface="+mj-cs"/>
              </a:rPr>
              <a:t>FM </a:t>
            </a:r>
            <a:r>
              <a:rPr lang="ru-RU" sz="2400" b="1" dirty="0">
                <a:latin typeface="+mn-lt"/>
                <a:ea typeface="+mj-ea"/>
                <a:cs typeface="+mj-cs"/>
              </a:rPr>
              <a:t>к заушным процессорам</a:t>
            </a:r>
            <a:endParaRPr lang="en-GB" sz="2400" b="1" dirty="0">
              <a:latin typeface="+mn-lt"/>
              <a:ea typeface="+mj-ea"/>
              <a:cs typeface="+mj-cs"/>
            </a:endParaRP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539750" y="1341438"/>
            <a:ext cx="7924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dirty="0">
                <a:latin typeface="+mn-lt"/>
              </a:rPr>
              <a:t>Чтобы подключить </a:t>
            </a:r>
            <a:r>
              <a:rPr lang="en-US" dirty="0">
                <a:latin typeface="+mn-lt"/>
              </a:rPr>
              <a:t>FM</a:t>
            </a:r>
            <a:r>
              <a:rPr lang="ru-RU" dirty="0">
                <a:latin typeface="+mn-lt"/>
              </a:rPr>
              <a:t>-приемник</a:t>
            </a:r>
            <a:r>
              <a:rPr lang="en-GB" dirty="0">
                <a:latin typeface="+mn-lt"/>
              </a:rPr>
              <a:t> </a:t>
            </a:r>
            <a:r>
              <a:rPr lang="ru-RU" dirty="0">
                <a:latin typeface="+mn-lt"/>
              </a:rPr>
              <a:t>к заушному процессору, нужен либо специальный адаптер, либо особый интегрированный в дизайн </a:t>
            </a:r>
            <a:r>
              <a:rPr lang="en-US" dirty="0">
                <a:latin typeface="+mn-lt"/>
              </a:rPr>
              <a:t>FM-</a:t>
            </a:r>
            <a:r>
              <a:rPr lang="ru-RU" dirty="0">
                <a:latin typeface="+mn-lt"/>
              </a:rPr>
              <a:t>приемник</a:t>
            </a:r>
            <a:endParaRPr lang="en-GB" dirty="0">
              <a:latin typeface="+mn-lt"/>
            </a:endParaRPr>
          </a:p>
        </p:txBody>
      </p:sp>
      <p:pic>
        <p:nvPicPr>
          <p:cNvPr id="24580" name="Picture 3" descr="full tf"/>
          <p:cNvPicPr>
            <a:picLocks noChangeAspect="1" noChangeArrowheads="1"/>
          </p:cNvPicPr>
          <p:nvPr/>
        </p:nvPicPr>
        <p:blipFill>
          <a:blip r:embed="rId2"/>
          <a:srcRect l="2159" t="2411" b="2411"/>
          <a:stretch>
            <a:fillRect/>
          </a:stretch>
        </p:blipFill>
        <p:spPr bwMode="auto">
          <a:xfrm>
            <a:off x="250825" y="2997200"/>
            <a:ext cx="26670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2276475"/>
            <a:ext cx="27717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4" descr="PHO004547A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6688" y="2997200"/>
            <a:ext cx="20716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179388" y="5013325"/>
            <a:ext cx="2133600" cy="9159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762000"/>
            <a:r>
              <a:rPr lang="ru-RU"/>
              <a:t>Адаптер </a:t>
            </a:r>
            <a:r>
              <a:rPr lang="en-GB"/>
              <a:t>MicroLink</a:t>
            </a:r>
            <a:r>
              <a:rPr lang="ru-RU"/>
              <a:t> для</a:t>
            </a:r>
            <a:r>
              <a:rPr lang="en-GB"/>
              <a:t> ESPrit 3G</a:t>
            </a:r>
          </a:p>
          <a:p>
            <a:pPr defTabSz="762000"/>
            <a:endParaRPr lang="en-GB"/>
          </a:p>
        </p:txBody>
      </p:sp>
      <p:sp>
        <p:nvSpPr>
          <p:cNvPr id="24584" name="Oval 7"/>
          <p:cNvSpPr>
            <a:spLocks noChangeArrowheads="1"/>
          </p:cNvSpPr>
          <p:nvPr/>
        </p:nvSpPr>
        <p:spPr bwMode="auto">
          <a:xfrm>
            <a:off x="1763713" y="4292600"/>
            <a:ext cx="990600" cy="762000"/>
          </a:xfrm>
          <a:prstGeom prst="ellipse">
            <a:avLst/>
          </a:prstGeom>
          <a:noFill/>
          <a:ln w="1905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585" name="Прямоугольник 9"/>
          <p:cNvSpPr>
            <a:spLocks noChangeArrowheads="1"/>
          </p:cNvSpPr>
          <p:nvPr/>
        </p:nvSpPr>
        <p:spPr bwMode="auto">
          <a:xfrm>
            <a:off x="2987675" y="5445125"/>
            <a:ext cx="2509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/>
            <a:r>
              <a:rPr lang="ru-RU"/>
              <a:t>Адаптер </a:t>
            </a:r>
            <a:r>
              <a:rPr lang="en-GB"/>
              <a:t>Freedom BW</a:t>
            </a:r>
          </a:p>
        </p:txBody>
      </p:sp>
      <p:sp>
        <p:nvSpPr>
          <p:cNvPr id="24586" name="Text Box 9"/>
          <p:cNvSpPr txBox="1">
            <a:spLocks noChangeArrowheads="1"/>
          </p:cNvSpPr>
          <p:nvPr/>
        </p:nvSpPr>
        <p:spPr bwMode="auto">
          <a:xfrm>
            <a:off x="6516688" y="5445125"/>
            <a:ext cx="2139950" cy="6413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/>
            <a:r>
              <a:rPr lang="en-GB"/>
              <a:t>MicroLink Freedom</a:t>
            </a:r>
          </a:p>
          <a:p>
            <a:pPr defTabSz="762000"/>
            <a:endParaRPr lang="en-GB"/>
          </a:p>
        </p:txBody>
      </p:sp>
      <p:sp>
        <p:nvSpPr>
          <p:cNvPr id="24587" name="Oval 12"/>
          <p:cNvSpPr>
            <a:spLocks noChangeArrowheads="1"/>
          </p:cNvSpPr>
          <p:nvPr/>
        </p:nvSpPr>
        <p:spPr bwMode="auto">
          <a:xfrm>
            <a:off x="7164388" y="4797425"/>
            <a:ext cx="838200" cy="609600"/>
          </a:xfrm>
          <a:prstGeom prst="ellipse">
            <a:avLst/>
          </a:prstGeom>
          <a:noFill/>
          <a:ln w="1905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588" name="Line 11"/>
          <p:cNvSpPr>
            <a:spLocks noChangeShapeType="1"/>
          </p:cNvSpPr>
          <p:nvPr/>
        </p:nvSpPr>
        <p:spPr bwMode="auto">
          <a:xfrm>
            <a:off x="2339975" y="2060575"/>
            <a:ext cx="431800" cy="1368425"/>
          </a:xfrm>
          <a:prstGeom prst="line">
            <a:avLst/>
          </a:prstGeom>
          <a:noFill/>
          <a:ln w="19050">
            <a:solidFill>
              <a:srgbClr val="FF33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589" name="Line 11"/>
          <p:cNvSpPr>
            <a:spLocks noChangeShapeType="1"/>
          </p:cNvSpPr>
          <p:nvPr/>
        </p:nvSpPr>
        <p:spPr bwMode="auto">
          <a:xfrm>
            <a:off x="7235825" y="1989138"/>
            <a:ext cx="720725" cy="1584325"/>
          </a:xfrm>
          <a:prstGeom prst="line">
            <a:avLst/>
          </a:prstGeom>
          <a:noFill/>
          <a:ln w="19050">
            <a:solidFill>
              <a:srgbClr val="FF33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276871"/>
            <a:ext cx="5472608" cy="3464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95288" y="620713"/>
            <a:ext cx="8497887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+mj-lt"/>
                <a:cs typeface="Arial" pitchFamily="34" charset="0"/>
              </a:rPr>
              <a:t>FM-</a:t>
            </a:r>
            <a:r>
              <a:rPr lang="ru-RU" sz="2400" b="1" dirty="0">
                <a:latin typeface="+mj-lt"/>
                <a:cs typeface="Arial" pitchFamily="34" charset="0"/>
              </a:rPr>
              <a:t>приёмники для </a:t>
            </a:r>
            <a:endParaRPr lang="en-US" sz="2400" b="1" dirty="0">
              <a:latin typeface="+mj-lt"/>
              <a:cs typeface="Arial" pitchFamily="34" charset="0"/>
            </a:endParaRPr>
          </a:p>
          <a:p>
            <a:pPr algn="ctr">
              <a:defRPr/>
            </a:pPr>
            <a:r>
              <a:rPr lang="ru-RU" sz="2400" b="1" dirty="0">
                <a:latin typeface="+mj-lt"/>
                <a:cs typeface="Arial" pitchFamily="34" charset="0"/>
              </a:rPr>
              <a:t>Системы кохлеарной имплантации </a:t>
            </a:r>
            <a:r>
              <a:rPr lang="ru-RU" sz="2400" b="1" dirty="0" err="1">
                <a:latin typeface="+mj-lt"/>
                <a:cs typeface="Arial" pitchFamily="34" charset="0"/>
              </a:rPr>
              <a:t>Nucleus</a:t>
            </a:r>
            <a:r>
              <a:rPr lang="ru-RU" sz="2400" b="1" dirty="0">
                <a:latin typeface="+mj-lt"/>
                <a:cs typeface="Arial" pitchFamily="34" charset="0"/>
              </a:rPr>
              <a:t> </a:t>
            </a:r>
            <a:r>
              <a:rPr lang="ru-RU" sz="2400" b="1" dirty="0" err="1">
                <a:latin typeface="+mj-lt"/>
                <a:cs typeface="Arial" pitchFamily="34" charset="0"/>
              </a:rPr>
              <a:t>Freedom</a:t>
            </a:r>
            <a:endParaRPr lang="ru-RU" sz="2400" b="1" dirty="0"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700213"/>
            <a:ext cx="2736850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55650" y="1125538"/>
            <a:ext cx="7920038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latin typeface="+mn-lt"/>
                <a:cs typeface="Arial" pitchFamily="34" charset="0"/>
              </a:rPr>
              <a:t>FM-приемник, интегрированный в батарейный отсек заушного контроллера </a:t>
            </a:r>
            <a:r>
              <a:rPr lang="ru-RU" dirty="0" err="1">
                <a:latin typeface="+mn-lt"/>
                <a:cs typeface="Arial" pitchFamily="34" charset="0"/>
              </a:rPr>
              <a:t>Nucleus</a:t>
            </a:r>
            <a:r>
              <a:rPr lang="ru-RU" dirty="0">
                <a:latin typeface="+mn-lt"/>
                <a:cs typeface="Arial" pitchFamily="34" charset="0"/>
              </a:rPr>
              <a:t> </a:t>
            </a:r>
            <a:r>
              <a:rPr lang="ru-RU" dirty="0" err="1">
                <a:latin typeface="+mn-lt"/>
                <a:cs typeface="Arial" pitchFamily="34" charset="0"/>
              </a:rPr>
              <a:t>Freedom</a:t>
            </a:r>
            <a:endParaRPr lang="ru-RU" dirty="0">
              <a:latin typeface="+mn-lt"/>
              <a:cs typeface="Arial" pitchFamily="34" charset="0"/>
            </a:endParaRP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5825" y="4292600"/>
            <a:ext cx="1476375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419475" y="549275"/>
            <a:ext cx="2722563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atin typeface="+mj-lt"/>
                <a:cs typeface="Times New Roman" pitchFamily="18" charset="0"/>
              </a:rPr>
              <a:t>MicroLink Freedom </a:t>
            </a:r>
            <a:endParaRPr lang="ru-RU" sz="2400" b="1" dirty="0">
              <a:latin typeface="+mj-lt"/>
              <a:cs typeface="Times New Roman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484438" y="1844675"/>
            <a:ext cx="6019800" cy="3313113"/>
          </a:xfrm>
          <a:prstGeom prst="rect">
            <a:avLst/>
          </a:prstGeom>
          <a:noFill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003300"/>
              </a:buClr>
              <a:buFont typeface="Arial" pitchFamily="34" charset="0"/>
              <a:buChar char="•"/>
              <a:defRPr/>
            </a:pPr>
            <a:r>
              <a:rPr lang="ru-RU" dirty="0">
                <a:latin typeface="+mn-lt"/>
                <a:cs typeface="+mn-cs"/>
              </a:rPr>
              <a:t>Интеграция в дизайн и электронику для элегантности и удобства</a:t>
            </a:r>
            <a:endParaRPr lang="en-US" dirty="0">
              <a:latin typeface="+mn-lt"/>
              <a:cs typeface="+mn-cs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003300"/>
              </a:buClr>
              <a:buFont typeface="Arial" pitchFamily="34" charset="0"/>
              <a:buChar char="–"/>
              <a:defRPr/>
            </a:pPr>
            <a:r>
              <a:rPr lang="ru-RU" dirty="0">
                <a:latin typeface="+mn-lt"/>
                <a:cs typeface="+mn-cs"/>
              </a:rPr>
              <a:t>Гармонично вписывается в корпус</a:t>
            </a:r>
            <a:endParaRPr lang="en-US" dirty="0">
              <a:latin typeface="+mn-lt"/>
              <a:cs typeface="+mn-cs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003300"/>
              </a:buClr>
              <a:buFont typeface="Arial" pitchFamily="34" charset="0"/>
              <a:buChar char="–"/>
              <a:defRPr/>
            </a:pPr>
            <a:r>
              <a:rPr lang="ru-RU" dirty="0">
                <a:latin typeface="+mn-lt"/>
                <a:cs typeface="+mn-cs"/>
              </a:rPr>
              <a:t>Увеличивает размер </a:t>
            </a:r>
            <a:r>
              <a:rPr lang="en-US" dirty="0">
                <a:latin typeface="+mn-lt"/>
                <a:cs typeface="+mn-cs"/>
              </a:rPr>
              <a:t>Nucleus Freedom </a:t>
            </a:r>
            <a:r>
              <a:rPr lang="ru-RU" dirty="0">
                <a:latin typeface="+mn-lt"/>
                <a:cs typeface="+mn-cs"/>
              </a:rPr>
              <a:t>всего на 6 мм</a:t>
            </a:r>
            <a:endParaRPr lang="en-US" dirty="0">
              <a:latin typeface="+mn-lt"/>
              <a:cs typeface="+mn-cs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003300"/>
              </a:buClr>
              <a:buFont typeface="Arial" pitchFamily="34" charset="0"/>
              <a:buChar char="–"/>
              <a:defRPr/>
            </a:pPr>
            <a:endParaRPr lang="en-US" dirty="0"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003300"/>
              </a:buClr>
              <a:buFont typeface="Arial" pitchFamily="34" charset="0"/>
              <a:buChar char="•"/>
              <a:defRPr/>
            </a:pPr>
            <a:r>
              <a:rPr lang="ru-RU" dirty="0">
                <a:latin typeface="+mn-lt"/>
                <a:cs typeface="+mn-cs"/>
              </a:rPr>
              <a:t>Батарейный отсек, эффективно и надежно подключенный к заушному модулю</a:t>
            </a:r>
            <a:endParaRPr lang="en-US" dirty="0">
              <a:latin typeface="+mn-lt"/>
              <a:cs typeface="+mn-cs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003300"/>
              </a:buClr>
              <a:buFont typeface="Arial" pitchFamily="34" charset="0"/>
              <a:buChar char="–"/>
              <a:defRPr/>
            </a:pPr>
            <a:r>
              <a:rPr lang="ru-RU" dirty="0">
                <a:latin typeface="+mn-lt"/>
                <a:cs typeface="+mn-cs"/>
              </a:rPr>
              <a:t>Отсутствие адаптера или интерфейса</a:t>
            </a:r>
            <a:endParaRPr lang="en-US" dirty="0">
              <a:latin typeface="+mn-lt"/>
              <a:cs typeface="+mn-cs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003300"/>
              </a:buClr>
              <a:buFont typeface="Arial" pitchFamily="34" charset="0"/>
              <a:buChar char="–"/>
              <a:defRPr/>
            </a:pPr>
            <a:r>
              <a:rPr lang="ru-RU" dirty="0">
                <a:latin typeface="+mn-lt"/>
                <a:cs typeface="+mn-cs"/>
              </a:rPr>
              <a:t>Нет необходимости отсоединять</a:t>
            </a:r>
            <a:endParaRPr lang="en-US" dirty="0">
              <a:latin typeface="+mn-lt"/>
              <a:cs typeface="+mn-cs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003300"/>
              </a:buClr>
              <a:buFont typeface="Arial" pitchFamily="34" charset="0"/>
              <a:buChar char="–"/>
              <a:defRPr/>
            </a:pPr>
            <a:endParaRPr lang="en-US" dirty="0"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003300"/>
              </a:buClr>
              <a:buFont typeface="Wingdings" pitchFamily="2" charset="2"/>
              <a:buChar char="n"/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6631" name="Text Box 9"/>
          <p:cNvSpPr txBox="1">
            <a:spLocks noChangeArrowheads="1"/>
          </p:cNvSpPr>
          <p:nvPr/>
        </p:nvSpPr>
        <p:spPr bwMode="auto">
          <a:xfrm>
            <a:off x="7956550" y="5949950"/>
            <a:ext cx="8651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6 </a:t>
            </a:r>
            <a:r>
              <a:rPr lang="ru-RU" sz="1400"/>
              <a:t>мм</a:t>
            </a:r>
            <a:endParaRPr lang="de-CH" sz="1400"/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7956550" y="5949950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4941888"/>
            <a:ext cx="280035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924944"/>
            <a:ext cx="4334723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692275" y="333375"/>
            <a:ext cx="5903913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sz="2400" b="1" dirty="0">
              <a:latin typeface="+mj-lt"/>
              <a:cs typeface="Arial" pitchFamily="34" charset="0"/>
            </a:endParaRPr>
          </a:p>
          <a:p>
            <a:pPr algn="ctr">
              <a:defRPr/>
            </a:pPr>
            <a:r>
              <a:rPr lang="en-US" sz="2400" b="1" dirty="0">
                <a:latin typeface="+mj-lt"/>
                <a:cs typeface="Arial" pitchFamily="34" charset="0"/>
              </a:rPr>
              <a:t>FM-</a:t>
            </a:r>
            <a:r>
              <a:rPr lang="ru-RU" sz="2400" b="1" dirty="0">
                <a:latin typeface="+mj-lt"/>
                <a:cs typeface="Arial" pitchFamily="34" charset="0"/>
              </a:rPr>
              <a:t>приёмник </a:t>
            </a:r>
            <a:r>
              <a:rPr lang="en-US" sz="2400" b="1" dirty="0" err="1">
                <a:latin typeface="+mj-lt"/>
                <a:cs typeface="Arial" pitchFamily="34" charset="0"/>
              </a:rPr>
              <a:t>MLXi</a:t>
            </a:r>
            <a:r>
              <a:rPr lang="ru-RU" sz="2400" b="1" dirty="0">
                <a:latin typeface="+mj-lt"/>
                <a:cs typeface="Arial" pitchFamily="34" charset="0"/>
              </a:rPr>
              <a:t> для </a:t>
            </a:r>
          </a:p>
          <a:p>
            <a:pPr algn="ctr">
              <a:defRPr/>
            </a:pPr>
            <a:r>
              <a:rPr lang="ru-RU" sz="2400" b="1" dirty="0" err="1">
                <a:latin typeface="+mj-lt"/>
                <a:cs typeface="Arial" pitchFamily="34" charset="0"/>
              </a:rPr>
              <a:t>Корманного</a:t>
            </a:r>
            <a:r>
              <a:rPr lang="ru-RU" sz="2400" b="1" dirty="0">
                <a:latin typeface="+mj-lt"/>
                <a:cs typeface="Arial" pitchFamily="34" charset="0"/>
              </a:rPr>
              <a:t> контроллера </a:t>
            </a:r>
            <a:r>
              <a:rPr lang="en-US" sz="2400" b="1" dirty="0">
                <a:latin typeface="+mj-lt"/>
                <a:cs typeface="Arial" pitchFamily="34" charset="0"/>
              </a:rPr>
              <a:t>Freedom</a:t>
            </a:r>
            <a:endParaRPr lang="ru-RU" sz="2400" b="1" dirty="0">
              <a:latin typeface="+mj-lt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47813" y="4941888"/>
            <a:ext cx="2085975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>
                <a:latin typeface="+mj-lt"/>
                <a:cs typeface="Arial" pitchFamily="34" charset="0"/>
              </a:rPr>
              <a:t>Bodyworn</a:t>
            </a:r>
            <a:r>
              <a:rPr lang="en-US" b="1" dirty="0">
                <a:latin typeface="+mj-lt"/>
                <a:cs typeface="Arial" pitchFamily="34" charset="0"/>
              </a:rPr>
              <a:t> FM cable</a:t>
            </a:r>
            <a:endParaRPr lang="ru-RU" b="1" dirty="0">
              <a:latin typeface="+mj-lt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24300" y="4292600"/>
            <a:ext cx="70008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+mj-lt"/>
                <a:cs typeface="Arial" pitchFamily="34" charset="0"/>
              </a:rPr>
              <a:t>MLxi </a:t>
            </a:r>
            <a:endParaRPr lang="ru-RU" b="1" dirty="0">
              <a:latin typeface="+mj-lt"/>
              <a:cs typeface="Arial" pitchFamily="34" charset="0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4787900" y="2492375"/>
            <a:ext cx="4176713" cy="3959225"/>
          </a:xfrm>
          <a:prstGeom prst="rect">
            <a:avLst/>
          </a:prstGeom>
        </p:spPr>
        <p:txBody>
          <a:bodyPr/>
          <a:lstStyle/>
          <a:p>
            <a:pPr marL="495300" indent="-495300" eaLnBrk="0" hangingPunct="0">
              <a:lnSpc>
                <a:spcPct val="90000"/>
              </a:lnSpc>
              <a:spcBef>
                <a:spcPct val="20000"/>
              </a:spcBef>
              <a:buClr>
                <a:srgbClr val="336600"/>
              </a:buClr>
              <a:buFont typeface="Arial" charset="0"/>
              <a:buChar char="•"/>
              <a:defRPr/>
            </a:pPr>
            <a:r>
              <a:rPr lang="ru-RU" dirty="0">
                <a:latin typeface="+mn-lt"/>
                <a:cs typeface="+mn-cs"/>
              </a:rPr>
              <a:t>Приемник </a:t>
            </a:r>
            <a:r>
              <a:rPr lang="en-US" dirty="0" err="1">
                <a:latin typeface="+mn-lt"/>
                <a:cs typeface="+mn-cs"/>
              </a:rPr>
              <a:t>MLxi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ru-RU" dirty="0">
                <a:latin typeface="+mn-lt"/>
                <a:cs typeface="+mn-cs"/>
              </a:rPr>
              <a:t>подключается непосредственно к разъему соединительного кабеля</a:t>
            </a:r>
            <a:endParaRPr lang="en-US" dirty="0">
              <a:latin typeface="+mn-lt"/>
              <a:cs typeface="+mn-cs"/>
            </a:endParaRPr>
          </a:p>
          <a:p>
            <a:pPr marL="495300" indent="-495300" eaLnBrk="0" hangingPunct="0">
              <a:lnSpc>
                <a:spcPct val="90000"/>
              </a:lnSpc>
              <a:spcBef>
                <a:spcPct val="20000"/>
              </a:spcBef>
              <a:buClr>
                <a:srgbClr val="336600"/>
              </a:buClr>
              <a:buFont typeface="Arial" charset="0"/>
              <a:buChar char="•"/>
              <a:defRPr/>
            </a:pPr>
            <a:r>
              <a:rPr lang="ru-RU" dirty="0">
                <a:latin typeface="+mn-lt"/>
                <a:cs typeface="+mn-cs"/>
              </a:rPr>
              <a:t>Соединительный кабель подключается к речевому процессору</a:t>
            </a:r>
            <a:r>
              <a:rPr lang="en-US" dirty="0">
                <a:latin typeface="+mn-lt"/>
                <a:cs typeface="+mn-cs"/>
              </a:rPr>
              <a:t> Nucleus Freedom</a:t>
            </a:r>
          </a:p>
          <a:p>
            <a:pPr marL="495300" indent="-495300" eaLnBrk="0" hangingPunct="0">
              <a:lnSpc>
                <a:spcPct val="90000"/>
              </a:lnSpc>
              <a:spcBef>
                <a:spcPct val="20000"/>
              </a:spcBef>
              <a:buClr>
                <a:srgbClr val="336600"/>
              </a:buClr>
              <a:buFont typeface="Arial" charset="0"/>
              <a:buChar char="•"/>
              <a:defRPr/>
            </a:pPr>
            <a:r>
              <a:rPr lang="ru-RU" dirty="0">
                <a:latin typeface="+mn-lt"/>
                <a:cs typeface="+mn-cs"/>
              </a:rPr>
              <a:t>Второй разъем подключается к карманному контроллеру</a:t>
            </a:r>
            <a:endParaRPr lang="en-US" dirty="0">
              <a:latin typeface="+mn-lt"/>
              <a:cs typeface="+mn-cs"/>
            </a:endParaRPr>
          </a:p>
          <a:p>
            <a:pPr marL="495300" indent="-495300" eaLnBrk="0" hangingPunct="0">
              <a:lnSpc>
                <a:spcPct val="90000"/>
              </a:lnSpc>
              <a:spcBef>
                <a:spcPct val="20000"/>
              </a:spcBef>
              <a:buClr>
                <a:srgbClr val="336600"/>
              </a:buClr>
              <a:buFont typeface="Arial" charset="0"/>
              <a:buChar char="•"/>
              <a:defRPr/>
            </a:pPr>
            <a:r>
              <a:rPr lang="ru-RU" dirty="0">
                <a:latin typeface="+mn-lt"/>
                <a:cs typeface="+mn-cs"/>
              </a:rPr>
              <a:t>Возможность подключения контрольного наушника</a:t>
            </a:r>
            <a:endParaRPr lang="en-US" dirty="0">
              <a:latin typeface="+mn-lt"/>
              <a:cs typeface="+mn-cs"/>
            </a:endParaRPr>
          </a:p>
          <a:p>
            <a:pPr marL="495300" indent="-495300" eaLnBrk="0" hangingPunct="0">
              <a:lnSpc>
                <a:spcPct val="90000"/>
              </a:lnSpc>
              <a:spcBef>
                <a:spcPct val="20000"/>
              </a:spcBef>
              <a:buClr>
                <a:srgbClr val="336600"/>
              </a:buClr>
              <a:buFont typeface="Arial" charset="0"/>
              <a:buChar char="•"/>
              <a:defRPr/>
            </a:pPr>
            <a:r>
              <a:rPr lang="ru-RU" dirty="0">
                <a:latin typeface="+mn-lt"/>
                <a:cs typeface="+mn-cs"/>
              </a:rPr>
              <a:t>Не требует </a:t>
            </a:r>
            <a:r>
              <a:rPr lang="ru-RU" dirty="0" err="1">
                <a:latin typeface="+mn-lt"/>
                <a:cs typeface="+mn-cs"/>
              </a:rPr>
              <a:t>аудиоадаптера</a:t>
            </a:r>
            <a:endParaRPr lang="de-CH" dirty="0">
              <a:latin typeface="+mn-lt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8313" y="1628775"/>
            <a:ext cx="80645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latin typeface="+mn-lt"/>
              </a:rPr>
              <a:t>подключается к карманному контроллеру </a:t>
            </a:r>
            <a:r>
              <a:rPr lang="en-US" dirty="0">
                <a:latin typeface="+mn-lt"/>
              </a:rPr>
              <a:t>Nucleus Freedom </a:t>
            </a:r>
            <a:r>
              <a:rPr lang="ru-RU" dirty="0">
                <a:latin typeface="+mn-lt"/>
              </a:rPr>
              <a:t>с помощью шнура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BodyWorn</a:t>
            </a:r>
            <a:r>
              <a:rPr lang="en-US" dirty="0">
                <a:latin typeface="+mn-lt"/>
              </a:rPr>
              <a:t> FM</a:t>
            </a:r>
            <a:endParaRPr lang="ru-RU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Прямоугольник 1"/>
          <p:cNvSpPr>
            <a:spLocks noChangeArrowheads="1"/>
          </p:cNvSpPr>
          <p:nvPr/>
        </p:nvSpPr>
        <p:spPr bwMode="auto">
          <a:xfrm>
            <a:off x="1692275" y="765175"/>
            <a:ext cx="57594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/>
              <a:t>Система </a:t>
            </a:r>
            <a:r>
              <a:rPr lang="en-US" sz="2800" b="1"/>
              <a:t>Cochlear™ Nucleus® 5</a:t>
            </a:r>
            <a:endParaRPr lang="ru-RU" sz="2800"/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1557338"/>
            <a:ext cx="3135313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2555776" cy="2555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692275" y="333375"/>
            <a:ext cx="5903913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sz="2400" b="1" dirty="0">
              <a:latin typeface="+mj-lt"/>
              <a:cs typeface="Arial" pitchFamily="34" charset="0"/>
            </a:endParaRPr>
          </a:p>
          <a:p>
            <a:pPr algn="ctr">
              <a:defRPr/>
            </a:pPr>
            <a:r>
              <a:rPr lang="en-US" sz="2400" b="1" dirty="0">
                <a:latin typeface="+mj-lt"/>
                <a:cs typeface="Arial" pitchFamily="34" charset="0"/>
              </a:rPr>
              <a:t>FM-</a:t>
            </a:r>
            <a:r>
              <a:rPr lang="ru-RU" sz="2400" b="1" dirty="0">
                <a:latin typeface="+mj-lt"/>
                <a:cs typeface="Arial" pitchFamily="34" charset="0"/>
              </a:rPr>
              <a:t>приёмник </a:t>
            </a:r>
            <a:r>
              <a:rPr lang="en-US" sz="2400" b="1" dirty="0">
                <a:latin typeface="+mj-lt"/>
                <a:cs typeface="Arial" pitchFamily="34" charset="0"/>
              </a:rPr>
              <a:t>ML</a:t>
            </a:r>
            <a:r>
              <a:rPr lang="ru-RU" sz="2400" b="1" dirty="0">
                <a:latin typeface="+mj-lt"/>
                <a:cs typeface="Arial" pitchFamily="34" charset="0"/>
              </a:rPr>
              <a:t>14</a:t>
            </a:r>
            <a:r>
              <a:rPr lang="en-US" sz="2400" b="1" dirty="0" err="1">
                <a:latin typeface="+mj-lt"/>
                <a:cs typeface="Arial" pitchFamily="34" charset="0"/>
              </a:rPr>
              <a:t>i</a:t>
            </a:r>
            <a:r>
              <a:rPr lang="ru-RU" sz="2400" b="1" dirty="0">
                <a:latin typeface="+mj-lt"/>
                <a:cs typeface="Arial" pitchFamily="34" charset="0"/>
              </a:rPr>
              <a:t>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484438" y="1844675"/>
            <a:ext cx="6019800" cy="1871663"/>
          </a:xfrm>
          <a:prstGeom prst="rect">
            <a:avLst/>
          </a:prstGeom>
          <a:noFill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003300"/>
              </a:buClr>
              <a:buFont typeface="Arial" pitchFamily="34" charset="0"/>
              <a:buChar char="•"/>
              <a:defRPr/>
            </a:pPr>
            <a:r>
              <a:rPr lang="ru-RU" dirty="0">
                <a:latin typeface="+mn-lt"/>
                <a:cs typeface="+mn-cs"/>
              </a:rPr>
              <a:t>Приёмник интегрированный в речевого процессора</a:t>
            </a:r>
            <a:endParaRPr lang="en-US" dirty="0">
              <a:latin typeface="+mn-lt"/>
              <a:cs typeface="+mn-cs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003300"/>
              </a:buClr>
              <a:buFont typeface="Arial" pitchFamily="34" charset="0"/>
              <a:buChar char="–"/>
              <a:defRPr/>
            </a:pPr>
            <a:r>
              <a:rPr lang="ru-RU" dirty="0">
                <a:latin typeface="+mn-lt"/>
                <a:cs typeface="+mn-cs"/>
              </a:rPr>
              <a:t>Гармонично вписывается в корпус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003300"/>
              </a:buClr>
              <a:buFont typeface="Arial" pitchFamily="34" charset="0"/>
              <a:buChar char="–"/>
              <a:defRPr/>
            </a:pPr>
            <a:r>
              <a:rPr lang="ru-RU" dirty="0">
                <a:latin typeface="+mn-lt"/>
                <a:cs typeface="+mn-cs"/>
              </a:rPr>
              <a:t>Имеет различные варианты цветов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003300"/>
              </a:buClr>
              <a:buFont typeface="Arial" pitchFamily="34" charset="0"/>
              <a:buChar char="–"/>
              <a:defRPr/>
            </a:pPr>
            <a:r>
              <a:rPr lang="ru-RU" dirty="0">
                <a:latin typeface="+mn-lt"/>
                <a:cs typeface="+mn-cs"/>
              </a:rPr>
              <a:t>Не требует отсоединения</a:t>
            </a:r>
            <a:endParaRPr lang="en-US" dirty="0">
              <a:latin typeface="+mn-lt"/>
              <a:cs typeface="+mn-cs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003300"/>
              </a:buClr>
              <a:buFont typeface="Arial" pitchFamily="34" charset="0"/>
              <a:buChar char="–"/>
              <a:defRPr/>
            </a:pPr>
            <a:endParaRPr lang="en-US" dirty="0"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003300"/>
              </a:buClr>
              <a:buFont typeface="Wingdings" pitchFamily="2" charset="2"/>
              <a:buChar char="n"/>
              <a:defRPr/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212976"/>
            <a:ext cx="3456384" cy="3029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4149725"/>
            <a:ext cx="3262313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1"/>
          <p:cNvSpPr>
            <a:spLocks noChangeArrowheads="1"/>
          </p:cNvSpPr>
          <p:nvPr/>
        </p:nvSpPr>
        <p:spPr bwMode="auto">
          <a:xfrm>
            <a:off x="323850" y="1844675"/>
            <a:ext cx="8135938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/>
              <a:t/>
            </a:r>
            <a:br>
              <a:rPr lang="ru-RU" sz="2800" b="1"/>
            </a:br>
            <a:r>
              <a:rPr lang="ru-RU" sz="2800" b="1"/>
              <a:t>имплантируемый слуховой аппарат костной проводимости</a:t>
            </a:r>
          </a:p>
        </p:txBody>
      </p:sp>
      <p:pic>
        <p:nvPicPr>
          <p:cNvPr id="1792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764704"/>
            <a:ext cx="3629025" cy="1238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2"/>
          <p:cNvSpPr>
            <a:spLocks noChangeArrowheads="1"/>
          </p:cNvSpPr>
          <p:nvPr/>
        </p:nvSpPr>
        <p:spPr bwMode="auto">
          <a:xfrm>
            <a:off x="684213" y="765175"/>
            <a:ext cx="784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+mj-lt"/>
              </a:rPr>
              <a:t>MLxi </a:t>
            </a:r>
            <a:r>
              <a:rPr lang="ru-RU" sz="2400" b="1" dirty="0" err="1">
                <a:latin typeface="+mj-lt"/>
              </a:rPr>
              <a:t>Baha</a:t>
            </a:r>
            <a:r>
              <a:rPr lang="ru-RU" sz="2400" b="1" dirty="0">
                <a:latin typeface="+mj-lt"/>
              </a:rPr>
              <a:t> – FM-приемник для имплантов </a:t>
            </a:r>
            <a:r>
              <a:rPr lang="ru-RU" sz="2400" b="1" dirty="0" err="1">
                <a:latin typeface="+mj-lt"/>
              </a:rPr>
              <a:t>Cochlear</a:t>
            </a:r>
            <a:r>
              <a:rPr lang="ru-RU" sz="2400" b="1" dirty="0">
                <a:latin typeface="+mj-lt"/>
              </a:rPr>
              <a:t> </a:t>
            </a:r>
            <a:r>
              <a:rPr lang="ru-RU" sz="2400" b="1" dirty="0" err="1">
                <a:latin typeface="+mj-lt"/>
              </a:rPr>
              <a:t>Baha</a:t>
            </a:r>
            <a:endParaRPr lang="ru-RU" sz="2400" b="1" dirty="0">
              <a:latin typeface="+mj-lt"/>
            </a:endParaRPr>
          </a:p>
        </p:txBody>
      </p:sp>
      <p:sp>
        <p:nvSpPr>
          <p:cNvPr id="31747" name="Прямоугольник 5"/>
          <p:cNvSpPr>
            <a:spLocks noChangeArrowheads="1"/>
          </p:cNvSpPr>
          <p:nvPr/>
        </p:nvSpPr>
        <p:spPr bwMode="auto">
          <a:xfrm>
            <a:off x="3708400" y="2205038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Совместим только  с моделями</a:t>
            </a:r>
            <a:r>
              <a:rPr lang="en-US"/>
              <a:t> Baha </a:t>
            </a:r>
            <a:r>
              <a:rPr lang="ru-RU"/>
              <a:t>Intenso, Divino и Compact Baha.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44824"/>
            <a:ext cx="2664296" cy="3929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Овал 7"/>
          <p:cNvSpPr/>
          <p:nvPr/>
        </p:nvSpPr>
        <p:spPr>
          <a:xfrm>
            <a:off x="4859338" y="2997200"/>
            <a:ext cx="2808287" cy="51911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140968"/>
            <a:ext cx="2188443" cy="2604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51" name="Прямоугольник 8"/>
          <p:cNvSpPr>
            <a:spLocks noChangeArrowheads="1"/>
          </p:cNvSpPr>
          <p:nvPr/>
        </p:nvSpPr>
        <p:spPr bwMode="auto">
          <a:xfrm>
            <a:off x="3635375" y="1557338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Подключается непосредственно в слуховой аппарат костной проводимости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571500" y="785813"/>
            <a:ext cx="82153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+mj-lt"/>
                <a:cs typeface="Times New Roman" pitchFamily="18" charset="0"/>
              </a:rPr>
              <a:t>Большинство слабослышащих людей испытывают проблемы при общении в шумной обстановке</a:t>
            </a:r>
            <a:r>
              <a:rPr lang="ru-RU" sz="2400" dirty="0"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6627" name="Прямоугольник 2"/>
          <p:cNvSpPr>
            <a:spLocks noChangeArrowheads="1"/>
          </p:cNvSpPr>
          <p:nvPr/>
        </p:nvSpPr>
        <p:spPr bwMode="auto">
          <a:xfrm>
            <a:off x="1187450" y="1916113"/>
            <a:ext cx="6500813" cy="326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latin typeface="+mj-lt"/>
                <a:cs typeface="Times New Roman" pitchFamily="18" charset="0"/>
              </a:rPr>
              <a:t>   Основные факторы, снижающие        качество  речевого сигнала:</a:t>
            </a:r>
          </a:p>
          <a:p>
            <a:pPr algn="ctr">
              <a:defRPr/>
            </a:pPr>
            <a:endParaRPr lang="en-US" sz="2800" i="1" dirty="0">
              <a:latin typeface="+mj-lt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800" b="1" dirty="0">
                <a:latin typeface="+mj-lt"/>
                <a:cs typeface="Times New Roman" pitchFamily="18" charset="0"/>
              </a:rPr>
              <a:t>     </a:t>
            </a:r>
            <a:r>
              <a:rPr lang="ru-RU" sz="2800" b="1" dirty="0">
                <a:latin typeface="+mj-lt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Фоновый шум</a:t>
            </a:r>
          </a:p>
          <a:p>
            <a:pPr algn="ctr">
              <a:lnSpc>
                <a:spcPct val="130000"/>
              </a:lnSpc>
              <a:defRPr/>
            </a:pPr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    </a:t>
            </a:r>
            <a:r>
              <a:rPr lang="ru-RU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Реверберация</a:t>
            </a:r>
          </a:p>
          <a:p>
            <a:pPr algn="ctr">
              <a:lnSpc>
                <a:spcPct val="130000"/>
              </a:lnSpc>
              <a:defRPr/>
            </a:pPr>
            <a:r>
              <a:rPr lang="ru-RU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  </a:t>
            </a:r>
            <a:r>
              <a:rPr lang="ru-RU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Расстояние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1"/>
          <p:cNvSpPr>
            <a:spLocks noChangeArrowheads="1"/>
          </p:cNvSpPr>
          <p:nvPr/>
        </p:nvSpPr>
        <p:spPr bwMode="auto">
          <a:xfrm>
            <a:off x="3563938" y="620713"/>
            <a:ext cx="1108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err="1">
                <a:latin typeface="+mj-lt"/>
              </a:rPr>
              <a:t>MLXi</a:t>
            </a:r>
            <a:r>
              <a:rPr lang="en-US" sz="2400" b="1" dirty="0"/>
              <a:t>	</a:t>
            </a:r>
          </a:p>
        </p:txBody>
      </p:sp>
      <p:sp>
        <p:nvSpPr>
          <p:cNvPr id="21507" name="Прямоугольник 4"/>
          <p:cNvSpPr>
            <a:spLocks noChangeArrowheads="1"/>
          </p:cNvSpPr>
          <p:nvPr/>
        </p:nvSpPr>
        <p:spPr bwMode="auto">
          <a:xfrm>
            <a:off x="1619250" y="1125538"/>
            <a:ext cx="54006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+mn-lt"/>
              </a:rPr>
              <a:t>Совместим только  с </a:t>
            </a:r>
            <a:r>
              <a:rPr lang="ru-RU" dirty="0" err="1">
                <a:latin typeface="+mn-lt"/>
              </a:rPr>
              <a:t>моделямю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Baha</a:t>
            </a:r>
            <a:r>
              <a:rPr lang="en-US" dirty="0">
                <a:latin typeface="+mn-lt"/>
              </a:rPr>
              <a:t> BP 100</a:t>
            </a:r>
            <a:endParaRPr lang="ru-RU" dirty="0">
              <a:latin typeface="+mn-lt"/>
            </a:endParaRPr>
          </a:p>
        </p:txBody>
      </p:sp>
      <p:sp>
        <p:nvSpPr>
          <p:cNvPr id="21508" name="Прямоугольник 5"/>
          <p:cNvSpPr>
            <a:spLocks noChangeArrowheads="1"/>
          </p:cNvSpPr>
          <p:nvPr/>
        </p:nvSpPr>
        <p:spPr bwMode="auto">
          <a:xfrm>
            <a:off x="250825" y="23495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latin typeface="+mj-lt"/>
              </a:rPr>
              <a:t>Подключается непосредственно в слуховой аппарат костной проводимости </a:t>
            </a:r>
            <a:r>
              <a:rPr lang="en-US" dirty="0" err="1">
                <a:latin typeface="+mj-lt"/>
              </a:rPr>
              <a:t>Baha</a:t>
            </a:r>
            <a:r>
              <a:rPr lang="en-US" dirty="0">
                <a:latin typeface="+mj-lt"/>
              </a:rPr>
              <a:t> BP 100</a:t>
            </a:r>
            <a:r>
              <a:rPr lang="ru-RU" dirty="0">
                <a:latin typeface="+mj-lt"/>
              </a:rPr>
              <a:t>  </a:t>
            </a:r>
          </a:p>
        </p:txBody>
      </p:sp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212976"/>
            <a:ext cx="3384302" cy="3102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вал 8"/>
          <p:cNvSpPr/>
          <p:nvPr/>
        </p:nvSpPr>
        <p:spPr>
          <a:xfrm>
            <a:off x="6588125" y="1557338"/>
            <a:ext cx="2016125" cy="51911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1628800"/>
            <a:ext cx="1080120" cy="2200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Овал 10"/>
          <p:cNvSpPr/>
          <p:nvPr/>
        </p:nvSpPr>
        <p:spPr>
          <a:xfrm>
            <a:off x="5435600" y="2636838"/>
            <a:ext cx="914400" cy="914400"/>
          </a:xfrm>
          <a:prstGeom prst="ellipse">
            <a:avLst/>
          </a:prstGeom>
        </p:spPr>
        <p:txBody>
          <a:bodyPr wrap="none" anchor="ctr">
            <a:spAutoFit/>
          </a:bodyPr>
          <a:lstStyle/>
          <a:p>
            <a:pPr algn="ctr">
              <a:defRPr/>
            </a:pPr>
            <a:endParaRPr lang="ru-RU" i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4221163"/>
            <a:ext cx="21336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1"/>
          <p:cNvSpPr>
            <a:spLocks noChangeArrowheads="1"/>
          </p:cNvSpPr>
          <p:nvPr/>
        </p:nvSpPr>
        <p:spPr bwMode="auto">
          <a:xfrm>
            <a:off x="1214438" y="928688"/>
            <a:ext cx="6786562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009900"/>
                </a:solidFill>
                <a:latin typeface="Verdana" pitchFamily="34" charset="0"/>
                <a:cs typeface="Times New Roman" pitchFamily="18" charset="0"/>
              </a:rPr>
              <a:t>Наиболее эффективно использование радиосистем </a:t>
            </a:r>
            <a:r>
              <a:rPr lang="ru-RU" sz="3200" b="1" u="sng">
                <a:solidFill>
                  <a:srgbClr val="009900"/>
                </a:solidFill>
                <a:latin typeface="Verdana" pitchFamily="34" charset="0"/>
                <a:cs typeface="Times New Roman" pitchFamily="18" charset="0"/>
              </a:rPr>
              <a:t>при инклюзивной </a:t>
            </a:r>
            <a:r>
              <a:rPr lang="ru-RU" sz="3200" b="1">
                <a:solidFill>
                  <a:srgbClr val="009900"/>
                </a:solidFill>
                <a:latin typeface="Verdana" pitchFamily="34" charset="0"/>
                <a:cs typeface="Times New Roman" pitchFamily="18" charset="0"/>
              </a:rPr>
              <a:t>(интегрированной) форме обучения, что дает возможность для занятий  как со слышащими, так и с неслышащими детьми.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611188" y="1268413"/>
            <a:ext cx="7605712" cy="3886200"/>
          </a:xfrm>
          <a:prstGeom prst="rect">
            <a:avLst/>
          </a:prstGeom>
        </p:spPr>
        <p:txBody>
          <a:bodyPr/>
          <a:lstStyle/>
          <a:p>
            <a:pPr marL="288925" indent="-288925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dirty="0">
                <a:latin typeface="+mn-lt"/>
                <a:cs typeface="+mn-cs"/>
              </a:rPr>
              <a:t>Несмотря на огромные преимущества КИ</a:t>
            </a:r>
            <a:r>
              <a:rPr lang="en-US" dirty="0">
                <a:latin typeface="+mn-lt"/>
                <a:cs typeface="+mn-cs"/>
              </a:rPr>
              <a:t>,</a:t>
            </a:r>
            <a:r>
              <a:rPr lang="ru-RU" dirty="0">
                <a:latin typeface="+mn-lt"/>
                <a:cs typeface="+mn-cs"/>
              </a:rPr>
              <a:t> пациенты недостаточно хорошо </a:t>
            </a:r>
            <a:r>
              <a:rPr lang="ru-RU" dirty="0" err="1">
                <a:latin typeface="+mn-lt"/>
                <a:cs typeface="+mn-cs"/>
              </a:rPr>
              <a:t>ориентирутся</a:t>
            </a:r>
            <a:r>
              <a:rPr lang="ru-RU" dirty="0">
                <a:latin typeface="+mn-lt"/>
                <a:cs typeface="+mn-cs"/>
              </a:rPr>
              <a:t> в шуме,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ru-RU" dirty="0">
                <a:latin typeface="+mn-lt"/>
                <a:cs typeface="+mn-cs"/>
              </a:rPr>
              <a:t>плохо разбирают речь в условиях шума, реверберации, на большом расстоянии от говорящего</a:t>
            </a:r>
            <a:endParaRPr lang="en-US" dirty="0">
              <a:latin typeface="+mn-lt"/>
              <a:cs typeface="+mn-cs"/>
            </a:endParaRPr>
          </a:p>
          <a:p>
            <a:pPr marL="288925" indent="-288925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>
                <a:latin typeface="+mn-lt"/>
                <a:cs typeface="+mn-cs"/>
              </a:rPr>
              <a:t>FM-</a:t>
            </a:r>
            <a:r>
              <a:rPr lang="ru-RU" dirty="0">
                <a:latin typeface="+mn-lt"/>
                <a:cs typeface="+mn-cs"/>
              </a:rPr>
              <a:t>технологии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ru-RU" dirty="0">
                <a:latin typeface="+mn-lt"/>
                <a:cs typeface="+mn-cs"/>
              </a:rPr>
              <a:t>неизмеримо облегчают качество восприятия звуковой информации пациентами с КИ</a:t>
            </a:r>
            <a:r>
              <a:rPr lang="en-US" dirty="0">
                <a:latin typeface="+mn-lt"/>
                <a:cs typeface="+mn-cs"/>
              </a:rPr>
              <a:t>, </a:t>
            </a:r>
            <a:r>
              <a:rPr lang="ru-RU" dirty="0">
                <a:latin typeface="+mn-lt"/>
                <a:cs typeface="+mn-cs"/>
              </a:rPr>
              <a:t>обеспечивая им свободу общения</a:t>
            </a:r>
            <a:endParaRPr lang="en-US" dirty="0">
              <a:latin typeface="+mn-lt"/>
              <a:cs typeface="+mn-cs"/>
            </a:endParaRPr>
          </a:p>
          <a:p>
            <a:pPr marL="288925" indent="-288925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dirty="0">
                <a:latin typeface="+mn-lt"/>
                <a:cs typeface="+mn-cs"/>
              </a:rPr>
              <a:t>Эргономика современных устройств обеспечивает повседневный комфорт взрослым и детям</a:t>
            </a:r>
            <a:endParaRPr lang="en-US" dirty="0">
              <a:latin typeface="+mn-lt"/>
              <a:cs typeface="+mn-cs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79388" y="692150"/>
            <a:ext cx="83820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2400" b="1" dirty="0">
                <a:latin typeface="+mj-lt"/>
                <a:ea typeface="+mj-ea"/>
                <a:cs typeface="+mj-cs"/>
              </a:rPr>
              <a:t>Заключение</a:t>
            </a:r>
            <a:endParaRPr lang="en-US" sz="2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2532" name="Picture 7" descr="Maedchen2"/>
          <p:cNvPicPr>
            <a:picLocks noChangeAspect="1" noChangeArrowheads="1"/>
          </p:cNvPicPr>
          <p:nvPr/>
        </p:nvPicPr>
        <p:blipFill>
          <a:blip r:embed="rId2" cstate="print"/>
          <a:srcRect t="4959" r="-139"/>
          <a:stretch>
            <a:fillRect/>
          </a:stretch>
        </p:blipFill>
        <p:spPr bwMode="auto">
          <a:xfrm>
            <a:off x="4133875" y="3140968"/>
            <a:ext cx="4265588" cy="2907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 txBox="1">
            <a:spLocks noChangeArrowheads="1"/>
          </p:cNvSpPr>
          <p:nvPr/>
        </p:nvSpPr>
        <p:spPr bwMode="auto">
          <a:xfrm>
            <a:off x="357188" y="2643188"/>
            <a:ext cx="47148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b="1" dirty="0">
                <a:latin typeface="+mn-lt"/>
                <a:cs typeface="Times New Roman" pitchFamily="18" charset="0"/>
              </a:rPr>
              <a:t>ООО «Исток Аудио </a:t>
            </a:r>
            <a:r>
              <a:rPr lang="ru-RU" b="1" dirty="0" err="1">
                <a:latin typeface="+mn-lt"/>
                <a:cs typeface="Times New Roman" pitchFamily="18" charset="0"/>
              </a:rPr>
              <a:t>Трейдинг</a:t>
            </a:r>
            <a:r>
              <a:rPr lang="ru-RU" b="1" dirty="0">
                <a:latin typeface="+mn-lt"/>
                <a:cs typeface="Times New Roman" pitchFamily="18" charset="0"/>
              </a:rPr>
              <a:t>»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b="1" dirty="0">
                <a:latin typeface="+mn-lt"/>
                <a:cs typeface="Times New Roman" pitchFamily="18" charset="0"/>
              </a:rPr>
              <a:t>Московская обл., г. </a:t>
            </a:r>
            <a:r>
              <a:rPr lang="ru-RU" b="1" dirty="0" err="1">
                <a:latin typeface="+mn-lt"/>
                <a:cs typeface="Times New Roman" pitchFamily="18" charset="0"/>
              </a:rPr>
              <a:t>Фрязино</a:t>
            </a:r>
            <a:r>
              <a:rPr lang="ru-RU" b="1" dirty="0">
                <a:latin typeface="+mn-lt"/>
                <a:cs typeface="Times New Roman" pitchFamily="18" charset="0"/>
              </a:rPr>
              <a:t>,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b="1" dirty="0">
                <a:latin typeface="+mn-lt"/>
                <a:cs typeface="Times New Roman" pitchFamily="18" charset="0"/>
              </a:rPr>
              <a:t>Заводской проезд, д. 3-а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b="1" dirty="0">
                <a:latin typeface="+mn-lt"/>
                <a:cs typeface="Times New Roman" pitchFamily="18" charset="0"/>
              </a:rPr>
              <a:t>Тел./факс (495) 745 15 70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b="1" dirty="0">
                <a:latin typeface="+mn-lt"/>
                <a:cs typeface="Times New Roman" pitchFamily="18" charset="0"/>
              </a:rPr>
              <a:t>E-mail: </a:t>
            </a:r>
            <a:r>
              <a:rPr lang="en-US" b="1" dirty="0">
                <a:latin typeface="+mn-lt"/>
                <a:cs typeface="Times New Roman" pitchFamily="18" charset="0"/>
                <a:hlinkClick r:id="rId3"/>
              </a:rPr>
              <a:t>raduga@istok-audio.com</a:t>
            </a:r>
            <a:r>
              <a:rPr lang="en-US" b="1" dirty="0">
                <a:latin typeface="+mn-lt"/>
                <a:cs typeface="Times New Roman" pitchFamily="18" charset="0"/>
              </a:rPr>
              <a:t> 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b="1" dirty="0">
                <a:latin typeface="+mn-lt"/>
                <a:cs typeface="Times New Roman" pitchFamily="18" charset="0"/>
                <a:hlinkClick r:id="rId4"/>
              </a:rPr>
              <a:t>www.istok-audio.com</a:t>
            </a:r>
            <a:r>
              <a:rPr lang="en-US" b="1" dirty="0">
                <a:latin typeface="+mn-lt"/>
                <a:cs typeface="Times New Roman" pitchFamily="18" charset="0"/>
              </a:rPr>
              <a:t> www.raduga-zvukov.ru</a:t>
            </a:r>
            <a:endParaRPr lang="ru-RU" dirty="0">
              <a:latin typeface="+mn-lt"/>
              <a:cs typeface="Times New Roman" pitchFamily="18" charset="0"/>
            </a:endParaRPr>
          </a:p>
        </p:txBody>
      </p:sp>
      <p:sp>
        <p:nvSpPr>
          <p:cNvPr id="80899" name="Rectangle 6"/>
          <p:cNvSpPr>
            <a:spLocks noChangeArrowheads="1"/>
          </p:cNvSpPr>
          <p:nvPr/>
        </p:nvSpPr>
        <p:spPr bwMode="auto">
          <a:xfrm>
            <a:off x="4714875" y="3286125"/>
            <a:ext cx="4176713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b="1" dirty="0">
                <a:latin typeface="+mn-lt"/>
                <a:cs typeface="Times New Roman" pitchFamily="18" charset="0"/>
              </a:rPr>
              <a:t>Отдел </a:t>
            </a:r>
            <a:r>
              <a:rPr lang="ru-RU" b="1" dirty="0" err="1">
                <a:latin typeface="+mn-lt"/>
                <a:cs typeface="Times New Roman" pitchFamily="18" charset="0"/>
              </a:rPr>
              <a:t>кохлеарных</a:t>
            </a:r>
            <a:r>
              <a:rPr lang="ru-RU" b="1" dirty="0">
                <a:latin typeface="+mn-lt"/>
                <a:cs typeface="Times New Roman" pitchFamily="18" charset="0"/>
              </a:rPr>
              <a:t> </a:t>
            </a:r>
            <a:r>
              <a:rPr lang="ru-RU" b="1" dirty="0" err="1">
                <a:latin typeface="+mn-lt"/>
                <a:cs typeface="Times New Roman" pitchFamily="18" charset="0"/>
              </a:rPr>
              <a:t>имплантов</a:t>
            </a:r>
            <a:endParaRPr lang="ru-RU" b="1" dirty="0">
              <a:latin typeface="+mn-lt"/>
              <a:cs typeface="Times New Roman" pitchFamily="18" charset="0"/>
            </a:endParaRPr>
          </a:p>
          <a:p>
            <a:pPr marL="342900" indent="-342900" algn="r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b="1" dirty="0">
                <a:latin typeface="+mn-lt"/>
                <a:cs typeface="Times New Roman" pitchFamily="18" charset="0"/>
              </a:rPr>
              <a:t>Тел./факс (495) 660 01 17</a:t>
            </a:r>
          </a:p>
          <a:p>
            <a:pPr marL="342900" indent="-342900" algn="r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b="1" dirty="0">
                <a:latin typeface="+mn-lt"/>
                <a:cs typeface="Times New Roman" pitchFamily="18" charset="0"/>
              </a:rPr>
              <a:t>E-mail: </a:t>
            </a:r>
            <a:r>
              <a:rPr lang="en-US" b="1" dirty="0">
                <a:solidFill>
                  <a:srgbClr val="0000FF"/>
                </a:solidFill>
                <a:latin typeface="+mn-lt"/>
                <a:cs typeface="Times New Roman" pitchFamily="18" charset="0"/>
                <a:hlinkClick r:id="rId5"/>
              </a:rPr>
              <a:t>electron@istok-audio.com</a:t>
            </a:r>
            <a:endParaRPr lang="en-US" b="1" dirty="0">
              <a:solidFill>
                <a:srgbClr val="0000FF"/>
              </a:solidFill>
              <a:latin typeface="+mn-lt"/>
              <a:cs typeface="Times New Roman" pitchFamily="18" charset="0"/>
            </a:endParaRPr>
          </a:p>
          <a:p>
            <a:pPr marL="342900" indent="-342900" algn="r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b="1" u="sng" dirty="0">
                <a:solidFill>
                  <a:srgbClr val="0000FF"/>
                </a:solidFill>
                <a:latin typeface="+mn-lt"/>
                <a:cs typeface="Times New Roman" pitchFamily="18" charset="0"/>
                <a:hlinkClick r:id="rId6"/>
              </a:rPr>
              <a:t>www.istok-cochlear.r</a:t>
            </a:r>
            <a:r>
              <a:rPr lang="en-US" b="1" u="sng" dirty="0">
                <a:solidFill>
                  <a:srgbClr val="0000FF"/>
                </a:solidFill>
                <a:latin typeface="+mn-lt"/>
                <a:cs typeface="Times New Roman" pitchFamily="18" charset="0"/>
              </a:rPr>
              <a:t>u</a:t>
            </a:r>
            <a:endParaRPr lang="ru-RU" b="1" u="sng" dirty="0">
              <a:solidFill>
                <a:srgbClr val="0000FF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5844" name="Прямоугольник 6"/>
          <p:cNvSpPr>
            <a:spLocks noChangeArrowheads="1"/>
          </p:cNvSpPr>
          <p:nvPr/>
        </p:nvSpPr>
        <p:spPr bwMode="auto">
          <a:xfrm>
            <a:off x="928688" y="1071563"/>
            <a:ext cx="7429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009900"/>
                </a:solidFill>
                <a:latin typeface="Verdana" pitchFamily="34" charset="0"/>
                <a:cs typeface="Times New Roman" pitchFamily="18" charset="0"/>
              </a:rPr>
              <a:t>Благодарю  за  внимание</a:t>
            </a:r>
            <a:endParaRPr lang="da-DK" sz="3600" b="1">
              <a:solidFill>
                <a:srgbClr val="009900"/>
              </a:solidFill>
              <a:latin typeface="Verdan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786063" y="785813"/>
            <a:ext cx="3357562" cy="928687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9900"/>
                </a:solidFill>
                <a:latin typeface="Verdana" pitchFamily="34" charset="0"/>
                <a:ea typeface="+mj-ea"/>
                <a:cs typeface="Times New Roman" pitchFamily="18" charset="0"/>
              </a:rPr>
              <a:t>Шум</a:t>
            </a:r>
            <a:endParaRPr lang="en-GB" sz="2800" b="1" dirty="0">
              <a:solidFill>
                <a:srgbClr val="009900"/>
              </a:solidFill>
              <a:latin typeface="Verdana" pitchFamily="34" charset="0"/>
              <a:ea typeface="+mj-ea"/>
              <a:cs typeface="Times New Roman" pitchFamily="18" charset="0"/>
            </a:endParaRPr>
          </a:p>
        </p:txBody>
      </p:sp>
      <p:sp>
        <p:nvSpPr>
          <p:cNvPr id="27651" name="Rectangle 3"/>
          <p:cNvSpPr txBox="1">
            <a:spLocks noChangeArrowheads="1"/>
          </p:cNvSpPr>
          <p:nvPr/>
        </p:nvSpPr>
        <p:spPr bwMode="auto">
          <a:xfrm>
            <a:off x="4643438" y="1571625"/>
            <a:ext cx="421481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177800" algn="ctr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000" b="1" dirty="0">
                <a:latin typeface="+mn-lt"/>
                <a:cs typeface="Times New Roman" pitchFamily="18" charset="0"/>
              </a:rPr>
              <a:t>он накладывается на речь, делая её неслышимой или  замаскированной (неразборчивой)</a:t>
            </a:r>
            <a:endParaRPr lang="en-GB" sz="2000" b="1" dirty="0">
              <a:latin typeface="+mn-lt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786190"/>
            <a:ext cx="7570291" cy="2500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3" name="Прямоугольник 5"/>
          <p:cNvSpPr>
            <a:spLocks noChangeArrowheads="1"/>
          </p:cNvSpPr>
          <p:nvPr/>
        </p:nvSpPr>
        <p:spPr bwMode="auto">
          <a:xfrm>
            <a:off x="1214438" y="3286125"/>
            <a:ext cx="7286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latin typeface="+mn-lt"/>
                <a:cs typeface="Times New Roman" pitchFamily="18" charset="0"/>
              </a:rPr>
              <a:t>В обычном классе уровень шума </a:t>
            </a:r>
            <a:r>
              <a:rPr lang="da-DK" sz="2800" b="1" dirty="0">
                <a:latin typeface="+mn-lt"/>
                <a:cs typeface="Times New Roman" pitchFamily="18" charset="0"/>
              </a:rPr>
              <a:t> 65 dB</a:t>
            </a:r>
            <a:r>
              <a:rPr lang="ru-RU" sz="2800" b="1" dirty="0">
                <a:latin typeface="+mn-lt"/>
                <a:cs typeface="Times New Roman" pitchFamily="18" charset="0"/>
              </a:rPr>
              <a:t> </a:t>
            </a:r>
            <a:r>
              <a:rPr lang="da-DK" sz="2800" b="1" dirty="0">
                <a:latin typeface="+mn-lt"/>
                <a:cs typeface="Times New Roman" pitchFamily="18" charset="0"/>
              </a:rPr>
              <a:t>SPL</a:t>
            </a:r>
            <a:r>
              <a:rPr lang="ru-RU" sz="2800" b="1" dirty="0">
                <a:latin typeface="+mn-lt"/>
                <a:cs typeface="Times New Roman" pitchFamily="18" charset="0"/>
              </a:rPr>
              <a:t>.</a:t>
            </a:r>
            <a:endParaRPr lang="da-DK" sz="2800" b="1" dirty="0">
              <a:latin typeface="+mn-lt"/>
              <a:cs typeface="Times New Roman" pitchFamily="18" charset="0"/>
            </a:endParaRPr>
          </a:p>
        </p:txBody>
      </p:sp>
      <p:sp>
        <p:nvSpPr>
          <p:cNvPr id="27654" name="Прямоугольник 6"/>
          <p:cNvSpPr>
            <a:spLocks noChangeArrowheads="1"/>
          </p:cNvSpPr>
          <p:nvPr/>
        </p:nvSpPr>
        <p:spPr bwMode="auto">
          <a:xfrm>
            <a:off x="357188" y="1643063"/>
            <a:ext cx="34290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77800" algn="ctr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000" b="1" dirty="0">
                <a:latin typeface="+mn-lt"/>
                <a:cs typeface="Times New Roman" pitchFamily="18" charset="0"/>
              </a:rPr>
              <a:t>Фоновый шум</a:t>
            </a:r>
            <a:r>
              <a:rPr lang="en-AU" sz="2000" b="1" dirty="0">
                <a:latin typeface="+mn-lt"/>
                <a:cs typeface="Times New Roman" pitchFamily="18" charset="0"/>
              </a:rPr>
              <a:t> </a:t>
            </a:r>
            <a:r>
              <a:rPr lang="ru-RU" sz="2000" b="1" dirty="0">
                <a:latin typeface="+mn-lt"/>
                <a:cs typeface="Times New Roman" pitchFamily="18" charset="0"/>
              </a:rPr>
              <a:t>ухудшает разборчивость речи</a:t>
            </a:r>
            <a:endParaRPr lang="en-AU" sz="2000" b="1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00063" y="857250"/>
            <a:ext cx="8229600" cy="782638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9900"/>
                </a:solidFill>
                <a:latin typeface="Verdana" pitchFamily="34" charset="0"/>
                <a:ea typeface="+mj-ea"/>
                <a:cs typeface="Times New Roman" pitchFamily="18" charset="0"/>
              </a:rPr>
              <a:t>Реверберация (эхо)</a:t>
            </a:r>
            <a:endParaRPr lang="en-US" sz="2800" b="1" dirty="0">
              <a:solidFill>
                <a:srgbClr val="009900"/>
              </a:solidFill>
              <a:latin typeface="Verdana" pitchFamily="34" charset="0"/>
              <a:ea typeface="+mj-ea"/>
              <a:cs typeface="Times New Roman" pitchFamily="18" charset="0"/>
            </a:endParaRPr>
          </a:p>
        </p:txBody>
      </p:sp>
      <p:sp>
        <p:nvSpPr>
          <p:cNvPr id="28675" name="Rectangle 3"/>
          <p:cNvSpPr txBox="1">
            <a:spLocks noChangeArrowheads="1"/>
          </p:cNvSpPr>
          <p:nvPr/>
        </p:nvSpPr>
        <p:spPr bwMode="auto">
          <a:xfrm>
            <a:off x="357188" y="1785938"/>
            <a:ext cx="5695950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1778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000" b="1" dirty="0">
                <a:latin typeface="+mn-lt"/>
                <a:cs typeface="Times New Roman" pitchFamily="18" charset="0"/>
              </a:rPr>
              <a:t>Большинство помещений спроектированы БЕЗ учета возможного проявления реверберации!</a:t>
            </a:r>
            <a:endParaRPr lang="en-US" sz="2000" b="1" dirty="0">
              <a:latin typeface="+mn-lt"/>
              <a:cs typeface="Times New Roman" pitchFamily="18" charset="0"/>
            </a:endParaRPr>
          </a:p>
          <a:p>
            <a:pPr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000" b="1" dirty="0">
              <a:latin typeface="+mn-lt"/>
              <a:cs typeface="Times New Roman" pitchFamily="18" charset="0"/>
            </a:endParaRPr>
          </a:p>
          <a:p>
            <a:pPr marL="900113" lvl="1" indent="-4429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ru-RU" sz="2800" b="1" dirty="0">
                <a:latin typeface="+mn-lt"/>
                <a:cs typeface="Times New Roman" pitchFamily="18" charset="0"/>
              </a:rPr>
              <a:t>Твердые полы</a:t>
            </a:r>
            <a:endParaRPr lang="en-US" sz="2800" b="1" dirty="0">
              <a:latin typeface="+mn-lt"/>
              <a:cs typeface="Times New Roman" pitchFamily="18" charset="0"/>
            </a:endParaRPr>
          </a:p>
          <a:p>
            <a:pPr marL="900113" lvl="1" indent="-4429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ru-RU" sz="2800" b="1" dirty="0">
                <a:latin typeface="+mn-lt"/>
                <a:cs typeface="Times New Roman" pitchFamily="18" charset="0"/>
              </a:rPr>
              <a:t>Твердые и ровные потолки</a:t>
            </a:r>
            <a:endParaRPr lang="en-US" sz="2800" b="1" dirty="0">
              <a:latin typeface="+mn-lt"/>
              <a:cs typeface="Times New Roman" pitchFamily="18" charset="0"/>
            </a:endParaRPr>
          </a:p>
          <a:p>
            <a:pPr marL="900113" lvl="1" indent="-4429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ru-RU" sz="2800" b="1" dirty="0">
                <a:latin typeface="+mn-lt"/>
                <a:cs typeface="Times New Roman" pitchFamily="18" charset="0"/>
              </a:rPr>
              <a:t>Окна с легкими занавесками</a:t>
            </a:r>
            <a:endParaRPr lang="en-US" sz="2800" b="1" dirty="0">
              <a:latin typeface="+mn-lt"/>
              <a:cs typeface="Times New Roman" pitchFamily="18" charset="0"/>
            </a:endParaRPr>
          </a:p>
          <a:p>
            <a:pPr marL="900113" lvl="1" indent="-442913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ru-RU" sz="2800" b="1" dirty="0">
                <a:latin typeface="+mn-lt"/>
                <a:cs typeface="Times New Roman" pitchFamily="18" charset="0"/>
              </a:rPr>
              <a:t>Жесткая и шумная мебель</a:t>
            </a:r>
            <a:endParaRPr lang="en-US" sz="2800" b="1" dirty="0">
              <a:latin typeface="+mn-lt"/>
              <a:cs typeface="Times New Roman" pitchFamily="18" charset="0"/>
            </a:endParaRPr>
          </a:p>
          <a:p>
            <a:pPr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5" descr="aecreverb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4375" y="1857375"/>
            <a:ext cx="3087688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357438" y="714375"/>
            <a:ext cx="4429125" cy="782638"/>
          </a:xfrm>
          <a:prstGeom prst="rect">
            <a:avLst/>
          </a:prstGeom>
          <a:noFill/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9900"/>
                </a:solidFill>
                <a:latin typeface="Verdana" pitchFamily="34" charset="0"/>
                <a:ea typeface="+mj-ea"/>
                <a:cs typeface="Times New Roman" pitchFamily="18" charset="0"/>
              </a:rPr>
              <a:t>Расстояние</a:t>
            </a:r>
            <a:endParaRPr lang="en-GB" sz="2800" b="1" dirty="0">
              <a:solidFill>
                <a:srgbClr val="009900"/>
              </a:solidFill>
              <a:latin typeface="Verdana" pitchFamily="34" charset="0"/>
              <a:ea typeface="+mj-ea"/>
              <a:cs typeface="Times New Roman" pitchFamily="18" charset="0"/>
            </a:endParaRPr>
          </a:p>
        </p:txBody>
      </p:sp>
      <p:sp>
        <p:nvSpPr>
          <p:cNvPr id="31747" name="Rectangle 3"/>
          <p:cNvSpPr txBox="1">
            <a:spLocks noChangeArrowheads="1"/>
          </p:cNvSpPr>
          <p:nvPr/>
        </p:nvSpPr>
        <p:spPr bwMode="auto">
          <a:xfrm>
            <a:off x="357188" y="1428750"/>
            <a:ext cx="442912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1778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b="1" dirty="0">
                <a:latin typeface="+mn-lt"/>
                <a:cs typeface="Times New Roman" pitchFamily="18" charset="0"/>
              </a:rPr>
              <a:t>Громкость голоса уменьшается примерно на 6 дБ каждый раз, как расстояние увеличивается вдвое!</a:t>
            </a:r>
            <a:endParaRPr lang="en-US" sz="2000" b="1" dirty="0">
              <a:latin typeface="+mn-lt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0" descr="distan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714620"/>
            <a:ext cx="7561263" cy="3616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85750" y="852488"/>
            <a:ext cx="8501063" cy="1071562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>
                <a:latin typeface="+mj-lt"/>
                <a:ea typeface="+mj-ea"/>
                <a:cs typeface="Times New Roman" pitchFamily="18" charset="0"/>
              </a:rPr>
              <a:t>Только беспроводные системы могут:</a:t>
            </a:r>
            <a:endParaRPr lang="en-GB" sz="2400" b="1" dirty="0"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33795" name="Rectangle 3"/>
          <p:cNvSpPr txBox="1">
            <a:spLocks noChangeArrowheads="1"/>
          </p:cNvSpPr>
          <p:nvPr/>
        </p:nvSpPr>
        <p:spPr bwMode="auto">
          <a:xfrm>
            <a:off x="182563" y="1995488"/>
            <a:ext cx="5103812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da-DK" sz="3200" dirty="0">
              <a:latin typeface="+mj-lt"/>
              <a:cs typeface="Times New Roman" pitchFamily="18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b="1" dirty="0">
                <a:latin typeface="+mj-lt"/>
                <a:cs typeface="Times New Roman" pitchFamily="18" charset="0"/>
              </a:rPr>
              <a:t>Уменьшить дистанцию между учеником и учителем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da-DK" b="1" dirty="0">
              <a:latin typeface="+mj-lt"/>
              <a:cs typeface="Times New Roman" pitchFamily="18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b="1" dirty="0">
                <a:latin typeface="+mj-lt"/>
                <a:cs typeface="Times New Roman" pitchFamily="18" charset="0"/>
              </a:rPr>
              <a:t>Послать звук прямо в ухо</a:t>
            </a:r>
            <a:r>
              <a:rPr lang="da-DK" b="1" dirty="0">
                <a:latin typeface="+mj-lt"/>
                <a:cs typeface="Times New Roman" pitchFamily="18" charset="0"/>
              </a:rPr>
              <a:t> </a:t>
            </a:r>
            <a:endParaRPr lang="ru-RU" b="1" dirty="0">
              <a:latin typeface="+mj-lt"/>
              <a:cs typeface="Times New Roman" pitchFamily="18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da-DK" b="1" dirty="0">
              <a:latin typeface="+mj-lt"/>
              <a:cs typeface="Times New Roman" pitchFamily="18" charset="0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b="1" dirty="0">
                <a:latin typeface="+mj-lt"/>
                <a:cs typeface="Times New Roman" pitchFamily="18" charset="0"/>
              </a:rPr>
              <a:t>Давать чистый звук без помех и эха </a:t>
            </a:r>
            <a:endParaRPr lang="da-DK" b="1" dirty="0">
              <a:latin typeface="+mj-lt"/>
              <a:cs typeface="Times New Roman" pitchFamily="18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2400" dirty="0">
              <a:latin typeface="+mj-lt"/>
              <a:cs typeface="Times New Roman" pitchFamily="18" charset="0"/>
            </a:endParaRPr>
          </a:p>
        </p:txBody>
      </p:sp>
      <p:pic>
        <p:nvPicPr>
          <p:cNvPr id="4" name="Picture 4" descr="classr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572132" y="2066815"/>
            <a:ext cx="3051175" cy="3065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4438" y="836613"/>
            <a:ext cx="323850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atin typeface="+mj-lt"/>
                <a:cs typeface="Arial" pitchFamily="34" charset="0"/>
              </a:rPr>
              <a:t>Что такое </a:t>
            </a:r>
            <a:r>
              <a:rPr lang="en-US" sz="2400" b="1" dirty="0">
                <a:latin typeface="+mj-lt"/>
                <a:cs typeface="Arial" pitchFamily="34" charset="0"/>
              </a:rPr>
              <a:t>FM-</a:t>
            </a:r>
            <a:r>
              <a:rPr lang="ru-RU" sz="2400" b="1" dirty="0">
                <a:latin typeface="+mj-lt"/>
                <a:cs typeface="Arial" pitchFamily="34" charset="0"/>
              </a:rPr>
              <a:t>система?</a:t>
            </a:r>
            <a:endParaRPr lang="ru-RU" sz="2400" dirty="0">
              <a:latin typeface="+mj-lt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8313" y="1341438"/>
            <a:ext cx="82073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Arial" pitchFamily="34" charset="0"/>
              </a:rPr>
              <a:t>	</a:t>
            </a:r>
            <a:r>
              <a:rPr lang="en-US" dirty="0">
                <a:latin typeface="+mj-lt"/>
                <a:cs typeface="Arial" pitchFamily="34" charset="0"/>
              </a:rPr>
              <a:t>FM-</a:t>
            </a:r>
            <a:r>
              <a:rPr lang="ru-RU" dirty="0">
                <a:latin typeface="+mj-lt"/>
                <a:cs typeface="Arial" pitchFamily="34" charset="0"/>
              </a:rPr>
              <a:t>система это беспроводная система, разработанная для улучшения разборчивости речи в шумных ситуациях и на расстоянии до 50метров. Существуют FM-системы как для использования совместно с кохлеарными имплантами или слуховыми аппаратами, так и для людей с нормальным слухом.</a:t>
            </a:r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564904"/>
            <a:ext cx="3145333" cy="2652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AutoShape 17"/>
          <p:cNvSpPr>
            <a:spLocks noChangeArrowheads="1"/>
          </p:cNvSpPr>
          <p:nvPr/>
        </p:nvSpPr>
        <p:spPr bwMode="auto">
          <a:xfrm rot="15419785" flipH="1">
            <a:off x="5690394" y="4193382"/>
            <a:ext cx="331787" cy="488950"/>
          </a:xfrm>
          <a:prstGeom prst="moon">
            <a:avLst>
              <a:gd name="adj" fmla="val 24864"/>
            </a:avLst>
          </a:prstGeom>
          <a:solidFill>
            <a:schemeClr val="bg2"/>
          </a:solid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+mj-lt"/>
              <a:cs typeface="Arial" pitchFamily="34" charset="0"/>
            </a:endParaRPr>
          </a:p>
        </p:txBody>
      </p:sp>
      <p:sp>
        <p:nvSpPr>
          <p:cNvPr id="7" name="AutoShape 17"/>
          <p:cNvSpPr>
            <a:spLocks noChangeArrowheads="1"/>
          </p:cNvSpPr>
          <p:nvPr/>
        </p:nvSpPr>
        <p:spPr bwMode="auto">
          <a:xfrm rot="15419785" flipH="1">
            <a:off x="5690394" y="3761582"/>
            <a:ext cx="331787" cy="488950"/>
          </a:xfrm>
          <a:prstGeom prst="moon">
            <a:avLst>
              <a:gd name="adj" fmla="val 24864"/>
            </a:avLst>
          </a:prstGeom>
          <a:solidFill>
            <a:schemeClr val="bg2"/>
          </a:solid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+mj-lt"/>
              <a:cs typeface="Arial" pitchFamily="34" charset="0"/>
            </a:endParaRPr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 rot="15419785" flipH="1">
            <a:off x="5618163" y="3400425"/>
            <a:ext cx="331788" cy="490537"/>
          </a:xfrm>
          <a:prstGeom prst="moon">
            <a:avLst>
              <a:gd name="adj" fmla="val 24864"/>
            </a:avLst>
          </a:prstGeom>
          <a:solidFill>
            <a:schemeClr val="bg2"/>
          </a:solid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+mj-lt"/>
              <a:cs typeface="Arial" pitchFamily="34" charset="0"/>
            </a:endParaRPr>
          </a:p>
        </p:txBody>
      </p:sp>
      <p:sp>
        <p:nvSpPr>
          <p:cNvPr id="9" name="AutoShape 17"/>
          <p:cNvSpPr>
            <a:spLocks noChangeArrowheads="1"/>
          </p:cNvSpPr>
          <p:nvPr/>
        </p:nvSpPr>
        <p:spPr bwMode="auto">
          <a:xfrm rot="15419785" flipH="1">
            <a:off x="5618163" y="3040063"/>
            <a:ext cx="331787" cy="490537"/>
          </a:xfrm>
          <a:prstGeom prst="moon">
            <a:avLst>
              <a:gd name="adj" fmla="val 24864"/>
            </a:avLst>
          </a:prstGeom>
          <a:solidFill>
            <a:schemeClr val="bg2"/>
          </a:solid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+mj-lt"/>
              <a:cs typeface="Arial" pitchFamily="34" charset="0"/>
            </a:endParaRPr>
          </a:p>
        </p:txBody>
      </p:sp>
      <p:sp>
        <p:nvSpPr>
          <p:cNvPr id="10" name="AutoShape 17"/>
          <p:cNvSpPr>
            <a:spLocks noChangeArrowheads="1"/>
          </p:cNvSpPr>
          <p:nvPr/>
        </p:nvSpPr>
        <p:spPr bwMode="auto">
          <a:xfrm rot="17376661" flipH="1">
            <a:off x="6204744" y="4287044"/>
            <a:ext cx="331788" cy="488950"/>
          </a:xfrm>
          <a:prstGeom prst="moon">
            <a:avLst>
              <a:gd name="adj" fmla="val 24864"/>
            </a:avLst>
          </a:prstGeom>
          <a:solidFill>
            <a:schemeClr val="bg2"/>
          </a:solid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+mj-lt"/>
              <a:cs typeface="Arial" pitchFamily="34" charset="0"/>
            </a:endParaRPr>
          </a:p>
        </p:txBody>
      </p:sp>
      <p:sp>
        <p:nvSpPr>
          <p:cNvPr id="12" name="AutoShape 17"/>
          <p:cNvSpPr>
            <a:spLocks noChangeArrowheads="1"/>
          </p:cNvSpPr>
          <p:nvPr/>
        </p:nvSpPr>
        <p:spPr bwMode="auto">
          <a:xfrm rot="17376661" flipH="1">
            <a:off x="6348413" y="3925888"/>
            <a:ext cx="331787" cy="490537"/>
          </a:xfrm>
          <a:prstGeom prst="moon">
            <a:avLst>
              <a:gd name="adj" fmla="val 24864"/>
            </a:avLst>
          </a:prstGeom>
          <a:solidFill>
            <a:schemeClr val="bg2"/>
          </a:solid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+mj-lt"/>
              <a:cs typeface="Arial" pitchFamily="34" charset="0"/>
            </a:endParaRP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auto">
          <a:xfrm rot="17376661" flipH="1">
            <a:off x="6492875" y="3565525"/>
            <a:ext cx="331788" cy="490538"/>
          </a:xfrm>
          <a:prstGeom prst="moon">
            <a:avLst>
              <a:gd name="adj" fmla="val 24864"/>
            </a:avLst>
          </a:prstGeom>
          <a:solidFill>
            <a:schemeClr val="bg2"/>
          </a:solid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+mj-lt"/>
              <a:cs typeface="Arial" pitchFamily="34" charset="0"/>
            </a:endParaRPr>
          </a:p>
        </p:txBody>
      </p:sp>
      <p:sp>
        <p:nvSpPr>
          <p:cNvPr id="15" name="AutoShape 17"/>
          <p:cNvSpPr>
            <a:spLocks noChangeArrowheads="1"/>
          </p:cNvSpPr>
          <p:nvPr/>
        </p:nvSpPr>
        <p:spPr bwMode="auto">
          <a:xfrm rot="17376661" flipH="1">
            <a:off x="6636544" y="3207544"/>
            <a:ext cx="331788" cy="488950"/>
          </a:xfrm>
          <a:prstGeom prst="moon">
            <a:avLst>
              <a:gd name="adj" fmla="val 24864"/>
            </a:avLst>
          </a:prstGeom>
          <a:solidFill>
            <a:schemeClr val="bg2"/>
          </a:solid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284984"/>
            <a:ext cx="1368152" cy="20931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356992"/>
            <a:ext cx="1661762" cy="2088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547813" y="1341438"/>
            <a:ext cx="6948487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Arial" pitchFamily="34" charset="0"/>
              </a:rPr>
              <a:t>говорящий использует</a:t>
            </a:r>
            <a:r>
              <a:rPr lang="en-US" dirty="0">
                <a:latin typeface="+mj-lt"/>
                <a:cs typeface="Arial" pitchFamily="34" charset="0"/>
              </a:rPr>
              <a:t> FM-</a:t>
            </a:r>
            <a:r>
              <a:rPr lang="ru-RU" dirty="0">
                <a:latin typeface="+mj-lt"/>
                <a:cs typeface="Arial" pitchFamily="34" charset="0"/>
              </a:rPr>
              <a:t>передатчик</a:t>
            </a:r>
            <a:r>
              <a:rPr lang="en-US" dirty="0">
                <a:latin typeface="+mj-lt"/>
                <a:cs typeface="Arial" pitchFamily="34" charset="0"/>
              </a:rPr>
              <a:t> </a:t>
            </a:r>
            <a:r>
              <a:rPr lang="ru-RU" dirty="0">
                <a:latin typeface="+mj-lt"/>
                <a:cs typeface="Arial" pitchFamily="34" charset="0"/>
              </a:rPr>
              <a:t>с микрофоном (который находится в его руках, прикреплен к его одежде или помещен в середину группы).Микрофон передатчика улавливает речевой сигнал и посредством безвредных радиоволн посылает его в один или несколько FM приемников, которые ребенок носит за ухом (например, подключенный к кохлеарному импланту).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051050" y="692150"/>
            <a:ext cx="431323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latin typeface="+mj-lt"/>
                <a:cs typeface="Arial" pitchFamily="34" charset="0"/>
              </a:rPr>
              <a:t>Принцип работы FM-системы: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84213" y="5300663"/>
            <a:ext cx="1925637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latin typeface="+mj-lt"/>
                <a:cs typeface="Arial" pitchFamily="34" charset="0"/>
              </a:rPr>
              <a:t>Говорящий </a:t>
            </a:r>
          </a:p>
          <a:p>
            <a:pPr>
              <a:defRPr/>
            </a:pPr>
            <a:r>
              <a:rPr lang="ru-RU" sz="1600" dirty="0">
                <a:latin typeface="+mj-lt"/>
                <a:cs typeface="Arial" pitchFamily="34" charset="0"/>
              </a:rPr>
              <a:t>с передатчиком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372225" y="5229225"/>
            <a:ext cx="19970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latin typeface="+mj-lt"/>
                <a:cs typeface="Arial" pitchFamily="34" charset="0"/>
              </a:rPr>
              <a:t>Ребенок </a:t>
            </a:r>
          </a:p>
          <a:p>
            <a:pPr>
              <a:defRPr/>
            </a:pPr>
            <a:r>
              <a:rPr lang="en-US" sz="1600" dirty="0">
                <a:latin typeface="+mj-lt"/>
                <a:cs typeface="Arial" pitchFamily="34" charset="0"/>
              </a:rPr>
              <a:t>c FM-</a:t>
            </a:r>
            <a:r>
              <a:rPr lang="ru-RU" sz="1600" dirty="0">
                <a:latin typeface="+mj-lt"/>
                <a:cs typeface="Arial" pitchFamily="34" charset="0"/>
              </a:rPr>
              <a:t>приемником</a:t>
            </a:r>
          </a:p>
        </p:txBody>
      </p:sp>
      <p:sp>
        <p:nvSpPr>
          <p:cNvPr id="23" name="AutoShape 17"/>
          <p:cNvSpPr>
            <a:spLocks noChangeArrowheads="1"/>
          </p:cNvSpPr>
          <p:nvPr/>
        </p:nvSpPr>
        <p:spPr bwMode="auto">
          <a:xfrm rot="10433144">
            <a:off x="1755775" y="4684713"/>
            <a:ext cx="304800" cy="515937"/>
          </a:xfrm>
          <a:prstGeom prst="moon">
            <a:avLst>
              <a:gd name="adj" fmla="val 27778"/>
            </a:avLst>
          </a:prstGeom>
          <a:solidFill>
            <a:schemeClr val="bg2"/>
          </a:solid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+mj-lt"/>
              <a:cs typeface="Arial" pitchFamily="34" charset="0"/>
            </a:endParaRPr>
          </a:p>
        </p:txBody>
      </p:sp>
      <p:sp>
        <p:nvSpPr>
          <p:cNvPr id="24" name="AutoShape 17"/>
          <p:cNvSpPr>
            <a:spLocks noChangeArrowheads="1"/>
          </p:cNvSpPr>
          <p:nvPr/>
        </p:nvSpPr>
        <p:spPr bwMode="auto">
          <a:xfrm rot="10433144">
            <a:off x="2222500" y="4595813"/>
            <a:ext cx="304800" cy="515937"/>
          </a:xfrm>
          <a:prstGeom prst="moon">
            <a:avLst>
              <a:gd name="adj" fmla="val 27778"/>
            </a:avLst>
          </a:prstGeom>
          <a:solidFill>
            <a:schemeClr val="bg2"/>
          </a:solid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+mj-lt"/>
              <a:cs typeface="Arial" pitchFamily="34" charset="0"/>
            </a:endParaRPr>
          </a:p>
        </p:txBody>
      </p:sp>
      <p:sp>
        <p:nvSpPr>
          <p:cNvPr id="25" name="AutoShape 17"/>
          <p:cNvSpPr>
            <a:spLocks noChangeArrowheads="1"/>
          </p:cNvSpPr>
          <p:nvPr/>
        </p:nvSpPr>
        <p:spPr bwMode="auto">
          <a:xfrm rot="10433144">
            <a:off x="2654300" y="4524375"/>
            <a:ext cx="304800" cy="515938"/>
          </a:xfrm>
          <a:prstGeom prst="moon">
            <a:avLst>
              <a:gd name="adj" fmla="val 27778"/>
            </a:avLst>
          </a:prstGeom>
          <a:solidFill>
            <a:schemeClr val="bg2"/>
          </a:solid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+mj-lt"/>
              <a:cs typeface="Arial" pitchFamily="34" charset="0"/>
            </a:endParaRPr>
          </a:p>
        </p:txBody>
      </p:sp>
      <p:sp>
        <p:nvSpPr>
          <p:cNvPr id="26" name="AutoShape 17"/>
          <p:cNvSpPr>
            <a:spLocks noChangeArrowheads="1"/>
          </p:cNvSpPr>
          <p:nvPr/>
        </p:nvSpPr>
        <p:spPr bwMode="auto">
          <a:xfrm rot="10433144">
            <a:off x="3159125" y="4451350"/>
            <a:ext cx="303213" cy="517525"/>
          </a:xfrm>
          <a:prstGeom prst="moon">
            <a:avLst>
              <a:gd name="adj" fmla="val 27778"/>
            </a:avLst>
          </a:prstGeom>
          <a:solidFill>
            <a:schemeClr val="bg2"/>
          </a:solid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+mj-lt"/>
              <a:cs typeface="Arial" pitchFamily="34" charset="0"/>
            </a:endParaRPr>
          </a:p>
        </p:txBody>
      </p:sp>
      <p:sp>
        <p:nvSpPr>
          <p:cNvPr id="27" name="AutoShape 17"/>
          <p:cNvSpPr>
            <a:spLocks noChangeArrowheads="1"/>
          </p:cNvSpPr>
          <p:nvPr/>
        </p:nvSpPr>
        <p:spPr bwMode="auto">
          <a:xfrm rot="10433144">
            <a:off x="3662363" y="4379913"/>
            <a:ext cx="304800" cy="515937"/>
          </a:xfrm>
          <a:prstGeom prst="moon">
            <a:avLst>
              <a:gd name="adj" fmla="val 27778"/>
            </a:avLst>
          </a:prstGeom>
          <a:solidFill>
            <a:schemeClr val="bg2"/>
          </a:solid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+mj-lt"/>
              <a:cs typeface="Arial" pitchFamily="34" charset="0"/>
            </a:endParaRPr>
          </a:p>
        </p:txBody>
      </p:sp>
      <p:sp>
        <p:nvSpPr>
          <p:cNvPr id="28" name="AutoShape 17"/>
          <p:cNvSpPr>
            <a:spLocks noChangeArrowheads="1"/>
          </p:cNvSpPr>
          <p:nvPr/>
        </p:nvSpPr>
        <p:spPr bwMode="auto">
          <a:xfrm rot="10433144">
            <a:off x="4167188" y="4308475"/>
            <a:ext cx="303212" cy="515938"/>
          </a:xfrm>
          <a:prstGeom prst="moon">
            <a:avLst>
              <a:gd name="adj" fmla="val 27778"/>
            </a:avLst>
          </a:prstGeom>
          <a:solidFill>
            <a:schemeClr val="bg2"/>
          </a:solid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+mj-lt"/>
              <a:cs typeface="Arial" pitchFamily="34" charset="0"/>
            </a:endParaRPr>
          </a:p>
        </p:txBody>
      </p:sp>
      <p:sp>
        <p:nvSpPr>
          <p:cNvPr id="29" name="AutoShape 17"/>
          <p:cNvSpPr>
            <a:spLocks noChangeArrowheads="1"/>
          </p:cNvSpPr>
          <p:nvPr/>
        </p:nvSpPr>
        <p:spPr bwMode="auto">
          <a:xfrm rot="10433144">
            <a:off x="4741863" y="4235450"/>
            <a:ext cx="304800" cy="517525"/>
          </a:xfrm>
          <a:prstGeom prst="moon">
            <a:avLst>
              <a:gd name="adj" fmla="val 27778"/>
            </a:avLst>
          </a:prstGeom>
          <a:solidFill>
            <a:schemeClr val="bg2"/>
          </a:solid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+mj-lt"/>
              <a:cs typeface="Arial" pitchFamily="34" charset="0"/>
            </a:endParaRPr>
          </a:p>
        </p:txBody>
      </p:sp>
      <p:sp>
        <p:nvSpPr>
          <p:cNvPr id="30" name="AutoShape 17"/>
          <p:cNvSpPr>
            <a:spLocks noChangeArrowheads="1"/>
          </p:cNvSpPr>
          <p:nvPr/>
        </p:nvSpPr>
        <p:spPr bwMode="auto">
          <a:xfrm rot="10433144">
            <a:off x="5318125" y="4164013"/>
            <a:ext cx="304800" cy="515937"/>
          </a:xfrm>
          <a:prstGeom prst="moon">
            <a:avLst>
              <a:gd name="adj" fmla="val 27778"/>
            </a:avLst>
          </a:prstGeom>
          <a:solidFill>
            <a:schemeClr val="bg2"/>
          </a:solid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+mj-lt"/>
              <a:cs typeface="Arial" pitchFamily="34" charset="0"/>
            </a:endParaRPr>
          </a:p>
        </p:txBody>
      </p:sp>
      <p:sp>
        <p:nvSpPr>
          <p:cNvPr id="31" name="AutoShape 17"/>
          <p:cNvSpPr>
            <a:spLocks noChangeArrowheads="1"/>
          </p:cNvSpPr>
          <p:nvPr/>
        </p:nvSpPr>
        <p:spPr bwMode="auto">
          <a:xfrm rot="10433144">
            <a:off x="5894388" y="4092575"/>
            <a:ext cx="304800" cy="515938"/>
          </a:xfrm>
          <a:prstGeom prst="moon">
            <a:avLst>
              <a:gd name="adj" fmla="val 27778"/>
            </a:avLst>
          </a:prstGeom>
          <a:solidFill>
            <a:schemeClr val="bg2"/>
          </a:solid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+mj-lt"/>
              <a:cs typeface="Arial" pitchFamily="34" charset="0"/>
            </a:endParaRPr>
          </a:p>
        </p:txBody>
      </p:sp>
      <p:sp>
        <p:nvSpPr>
          <p:cNvPr id="32" name="AutoShape 17"/>
          <p:cNvSpPr>
            <a:spLocks noChangeArrowheads="1"/>
          </p:cNvSpPr>
          <p:nvPr/>
        </p:nvSpPr>
        <p:spPr bwMode="auto">
          <a:xfrm rot="10433144">
            <a:off x="6399213" y="4019550"/>
            <a:ext cx="304800" cy="517525"/>
          </a:xfrm>
          <a:prstGeom prst="moon">
            <a:avLst>
              <a:gd name="adj" fmla="val 27778"/>
            </a:avLst>
          </a:prstGeom>
          <a:solidFill>
            <a:schemeClr val="bg2"/>
          </a:solidFill>
          <a:ln w="1587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i="1" dirty="0" smtClean="0">
            <a:solidFill>
              <a:srgbClr val="990033"/>
            </a:solidFill>
            <a:effectLst>
              <a:outerShdw blurRad="38100" dist="38100" dir="2700000" algn="tl">
                <a:srgbClr val="C0C0C0"/>
              </a:outerShdw>
            </a:effectLst>
            <a:latin typeface="Verdana" pitchFamily="34" charset="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2896</TotalTime>
  <Words>909</Words>
  <Application>Microsoft Office PowerPoint</Application>
  <PresentationFormat>Экран (4:3)</PresentationFormat>
  <Paragraphs>157</Paragraphs>
  <Slides>33</Slides>
  <Notes>13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Arial</vt:lpstr>
      <vt:lpstr>Calibri</vt:lpstr>
      <vt:lpstr>Times New Roman</vt:lpstr>
      <vt:lpstr>Verdana</vt:lpstr>
      <vt:lpstr>Wingdings</vt:lpstr>
      <vt:lpstr>Тема Office</vt:lpstr>
      <vt:lpstr>Photo Editor Photo</vt:lpstr>
      <vt:lpstr>Microsoft Photo Editor 3.0 Photo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Способ подключения R1, R2</vt:lpstr>
      <vt:lpstr>Слайд 18</vt:lpstr>
      <vt:lpstr>Варианты подключения </vt:lpstr>
      <vt:lpstr>Слайд 20</vt:lpstr>
      <vt:lpstr>Amigo Arc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</dc:creator>
  <cp:lastModifiedBy>Valued Acer Customer</cp:lastModifiedBy>
  <cp:revision>298</cp:revision>
  <dcterms:created xsi:type="dcterms:W3CDTF">2010-03-16T06:05:08Z</dcterms:created>
  <dcterms:modified xsi:type="dcterms:W3CDTF">2012-03-11T18:31:00Z</dcterms:modified>
</cp:coreProperties>
</file>