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5" r:id="rId3"/>
    <p:sldId id="273" r:id="rId4"/>
    <p:sldId id="276" r:id="rId5"/>
    <p:sldId id="274" r:id="rId6"/>
    <p:sldId id="282" r:id="rId7"/>
    <p:sldId id="284" r:id="rId8"/>
    <p:sldId id="285" r:id="rId9"/>
    <p:sldId id="283" r:id="rId10"/>
    <p:sldId id="281" r:id="rId11"/>
    <p:sldId id="279" r:id="rId12"/>
    <p:sldId id="280" r:id="rId13"/>
    <p:sldId id="277" r:id="rId14"/>
    <p:sldId id="257" r:id="rId15"/>
    <p:sldId id="258" r:id="rId16"/>
    <p:sldId id="259" r:id="rId17"/>
    <p:sldId id="268" r:id="rId18"/>
    <p:sldId id="260" r:id="rId19"/>
    <p:sldId id="261" r:id="rId20"/>
    <p:sldId id="269" r:id="rId21"/>
    <p:sldId id="263" r:id="rId22"/>
    <p:sldId id="270" r:id="rId23"/>
    <p:sldId id="265" r:id="rId24"/>
    <p:sldId id="271" r:id="rId25"/>
    <p:sldId id="264" r:id="rId26"/>
    <p:sldId id="267" r:id="rId27"/>
    <p:sldId id="266" r:id="rId28"/>
    <p:sldId id="272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8C02-906E-444F-9E0E-90DE8947787E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E4DA-168D-4932-8D76-0FF5CF54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E4DA-168D-4932-8D76-0FF5CF5434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A8FA62-8335-4A41-B9BB-D12F5EC450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02F0EA-916F-48A8-AA30-FA42C8FD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photo-ideas.ru/pages/873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photo-ideas.ru/wp-content/uploads/2010/05/Talkov_kamen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photo-ideas.ru/wp-content/uploads/2010/05/Talkov_kamen14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1%D1%87%D0%B0%D0%BD%D0%BE%D0%B5_%D0%BE%D0%B7%D0%B5%D1%80%D0%BE_(%D0%95%D0%BA%D0%B0%D1%82%D0%B5%D1%80%D0%B8%D0%BD%D0%B1%D1%83%D1%80%D0%B3)" TargetMode="External"/><Relationship Id="rId3" Type="http://schemas.openxmlformats.org/officeDocument/2006/relationships/hyperlink" Target="/%D0%9F%D0%BE%D0%BF%D0%BE%D0%B2,_%D0%90%D0%BB%D0%B5%D0%BA%D1%81%D0%B0%D0%BD%D0%B4%D1%80_%D0%A1%D1%82%D0%B5%D0%BF%D0%B0%D0%BD%D0%BE%D0%B2%D0%B8%D1%87" TargetMode="External"/><Relationship Id="rId7" Type="http://schemas.openxmlformats.org/officeDocument/2006/relationships/hyperlink" Target="http://ru.wikipedia.org/wiki/%D0%A2%D0%B0%D0%B2%D0%B0%D1%82%D1%83%D0%B9" TargetMode="External"/><Relationship Id="rId2" Type="http://schemas.openxmlformats.org/officeDocument/2006/relationships/hyperlink" Target="http://ru.wikipedia.org/wiki/%D0%91%D0%B0%D0%B6%D0%BE%D0%B2,_%D0%9F%D0%B0%D0%B2%D0%B5%D0%BB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0%D0%BB%D1%82%D1%8B%D0%BC_(%D0%BE%D0%B7%D0%B5%D1%80%D0%BE)" TargetMode="External"/><Relationship Id="rId5" Type="http://schemas.openxmlformats.org/officeDocument/2006/relationships/hyperlink" Target="http://ru.wikipedia.org/wiki/%D0%A2%D0%B0%D1%82%D0%B8%D1%89%D0%B5%D0%B2,_%D0%92%D0%B0%D1%81%D0%B8%D0%BB%D0%B8%D0%B9_%D0%9D%D0%B8%D0%BA%D0%B8%D1%82%D0%B8%D1%87" TargetMode="External"/><Relationship Id="rId4" Type="http://schemas.openxmlformats.org/officeDocument/2006/relationships/hyperlink" Target="http://ru.wikipedia.org/wiki/%D0%9A%D1%83%D0%B7%D0%BD%D0%B5%D1%86%D0%BE%D0%B2,_%D0%9D%D0%B8%D0%BA%D0%BE%D0%BB%D0%B0%D0%B9_%D0%98%D0%B2%D0%B0%D0%BD%D0%BE%D0%B2%D0%B8%D1%87_(%D1%80%D0%B0%D0%B7%D0%B2%D0%B5%D0%B4%D1%87%D0%B8%D0%BA)" TargetMode="External"/><Relationship Id="rId9" Type="http://schemas.openxmlformats.org/officeDocument/2006/relationships/hyperlink" Target="http://ru.wikipedia.org/wiki/%D0%A8%D0%B0%D1%80%D1%82%D0%B0%D1%8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7072362" cy="364333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– мой край родной</a:t>
            </a:r>
            <a:endParaRPr lang="ru-RU" sz="4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86190"/>
            <a:ext cx="6929486" cy="2571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</a:t>
            </a:r>
            <a:r>
              <a:rPr lang="ru-RU" sz="2400" dirty="0" smtClean="0"/>
              <a:t>Автор: </a:t>
            </a:r>
            <a:r>
              <a:rPr lang="ru-RU" sz="2400" dirty="0" err="1" smtClean="0"/>
              <a:t>Дайнеко</a:t>
            </a:r>
            <a:r>
              <a:rPr lang="ru-RU" sz="2400" dirty="0" smtClean="0"/>
              <a:t> Анастасия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Руководитель: Коногорова Н.В.</a:t>
            </a:r>
            <a:endParaRPr lang="ru-RU" sz="2400" dirty="0"/>
          </a:p>
        </p:txBody>
      </p:sp>
      <p:pic>
        <p:nvPicPr>
          <p:cNvPr id="5" name="Рисунок 4" descr="G:\Портфолио для детей\Изображение 173.jpg"/>
          <p:cNvPicPr/>
          <p:nvPr/>
        </p:nvPicPr>
        <p:blipFill>
          <a:blip r:embed="rId2" cstate="print"/>
          <a:srcRect l="1603" t="3008" r="10369" b="24789"/>
          <a:stretch>
            <a:fillRect/>
          </a:stretch>
        </p:blipFill>
        <p:spPr bwMode="auto">
          <a:xfrm>
            <a:off x="2500298" y="4214818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наталья\Рабочий стол\фото-видео\МОЁ ФОТО ВЫПУСК 2010\DSCF2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286387"/>
            <a:ext cx="1000132" cy="1333509"/>
          </a:xfrm>
          <a:prstGeom prst="rect">
            <a:avLst/>
          </a:prstGeom>
          <a:noFill/>
        </p:spPr>
      </p:pic>
      <p:pic>
        <p:nvPicPr>
          <p:cNvPr id="1027" name="Picture 3" descr="H:\IMG_4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524199" cy="2643233"/>
          </a:xfrm>
          <a:prstGeom prst="rect">
            <a:avLst/>
          </a:prstGeom>
          <a:noFill/>
        </p:spPr>
      </p:pic>
      <p:pic>
        <p:nvPicPr>
          <p:cNvPr id="1029" name="Picture 5" descr="G:\фото в екатеринбурге\IMG_9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85728"/>
            <a:ext cx="304792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78581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На выставке цветов я увидела экспозиции, посвященные нашим знаменитым уральцам:</a:t>
            </a:r>
            <a:endParaRPr lang="ru-RU" sz="2600" b="1" dirty="0"/>
          </a:p>
        </p:txBody>
      </p:sp>
      <p:pic>
        <p:nvPicPr>
          <p:cNvPr id="3074" name="Picture 2" descr="E:\IMG_92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191030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000636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Н.И.Кузнецов </a:t>
            </a:r>
          </a:p>
          <a:p>
            <a:pPr algn="ctr"/>
            <a:r>
              <a:rPr lang="ru-RU" sz="1500" b="1" dirty="0" smtClean="0"/>
              <a:t>(фото с выставки цветов на Дне города Екатеринбурга – 18.08.2012)</a:t>
            </a:r>
            <a:endParaRPr lang="ru-RU" sz="15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285860"/>
            <a:ext cx="42148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Никола́й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b="1" dirty="0" smtClean="0"/>
              <a:t> </a:t>
            </a:r>
            <a:r>
              <a:rPr lang="ru-RU" b="1" dirty="0" err="1" smtClean="0"/>
              <a:t>Кузнецо́в</a:t>
            </a:r>
            <a:r>
              <a:rPr lang="ru-RU" dirty="0" smtClean="0"/>
              <a:t> - </a:t>
            </a:r>
          </a:p>
          <a:p>
            <a:pPr algn="ctr"/>
            <a:r>
              <a:rPr lang="ru-RU" dirty="0" smtClean="0"/>
              <a:t>советский разведчик, партизан.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Родился (14 (27) июля 1911, </a:t>
            </a:r>
          </a:p>
          <a:p>
            <a:pPr algn="ctr"/>
            <a:r>
              <a:rPr lang="ru-RU" dirty="0" smtClean="0"/>
              <a:t>в деревне д. Зырянка, </a:t>
            </a:r>
          </a:p>
          <a:p>
            <a:pPr algn="ctr"/>
            <a:r>
              <a:rPr lang="ru-RU" dirty="0" smtClean="0"/>
              <a:t>Екатеринбургский уезд Пермской губернии (ныне </a:t>
            </a:r>
            <a:r>
              <a:rPr lang="ru-RU" dirty="0" err="1" smtClean="0"/>
              <a:t>Талицкий</a:t>
            </a:r>
            <a:r>
              <a:rPr lang="ru-RU" dirty="0" smtClean="0"/>
              <a:t> городской округ Свердловской области). 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Им лично были ликвидированы 11 генералов и высокопоставленных чиновников оккупационной </a:t>
            </a:r>
          </a:p>
          <a:p>
            <a:pPr algn="ctr"/>
            <a:r>
              <a:rPr lang="ru-RU" dirty="0" smtClean="0"/>
              <a:t>администрации нацистской Германии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 мае 2005 года в Екатеринбурге установлена  мемориальная доска на стене дома, где жил Кузнецов с 1936 по 1937 годы </a:t>
            </a:r>
          </a:p>
          <a:p>
            <a:pPr algn="ctr"/>
            <a:r>
              <a:rPr lang="ru-RU" dirty="0" smtClean="0"/>
              <a:t>(проспект Ленина 52/1)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IMG_9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714356"/>
            <a:ext cx="3801045" cy="3143272"/>
          </a:xfrm>
          <a:prstGeom prst="rect">
            <a:avLst/>
          </a:prstGeom>
          <a:noFill/>
        </p:spPr>
      </p:pic>
      <p:pic>
        <p:nvPicPr>
          <p:cNvPr id="2053" name="Picture 5" descr="E:\IMG_9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428915" cy="2571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428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(фото с выставки цветов на Дне города Екатеринбурга – 18.08.2012)</a:t>
            </a:r>
            <a:endParaRPr lang="ru-RU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000768"/>
            <a:ext cx="4000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 smtClean="0"/>
          </a:p>
          <a:p>
            <a:pPr algn="ctr"/>
            <a:r>
              <a:rPr lang="ru-RU" sz="1500" b="1" dirty="0" smtClean="0"/>
              <a:t>(фото с выставки цветов на Дне города Екатеринбурга – 18.08.2012)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14290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Дми́трий</a:t>
            </a:r>
            <a:r>
              <a:rPr lang="ru-RU" b="1" dirty="0" smtClean="0"/>
              <a:t> </a:t>
            </a:r>
            <a:r>
              <a:rPr lang="ru-RU" b="1" dirty="0" err="1" smtClean="0"/>
              <a:t>Нарки́сович</a:t>
            </a:r>
            <a:r>
              <a:rPr lang="ru-RU" b="1" dirty="0" smtClean="0"/>
              <a:t> </a:t>
            </a:r>
            <a:r>
              <a:rPr lang="ru-RU" b="1" dirty="0" err="1" smtClean="0"/>
              <a:t>Ма́мин-Сибиря́к</a:t>
            </a:r>
            <a:r>
              <a:rPr lang="ru-RU" dirty="0" smtClean="0"/>
              <a:t> (настоящая фамилия </a:t>
            </a:r>
            <a:r>
              <a:rPr lang="ru-RU" b="1" dirty="0" smtClean="0"/>
              <a:t>Мамин) - </a:t>
            </a:r>
            <a:r>
              <a:rPr lang="ru-RU" dirty="0" smtClean="0"/>
              <a:t>русский прозаик и драматург.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Родился в Пермской губернии </a:t>
            </a:r>
          </a:p>
          <a:p>
            <a:pPr algn="ctr"/>
            <a:r>
              <a:rPr lang="ru-RU" dirty="0" smtClean="0"/>
              <a:t>(ныне Свердловская область)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Автор романов, рассказов, повестей: «Уральские рассказы»,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Алёнушкины</a:t>
            </a:r>
            <a:r>
              <a:rPr lang="ru-RU" dirty="0" smtClean="0"/>
              <a:t> сказки», «Серая шейка»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 честь писателя названа улица в Екатеринбурге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На улице Пушкина есть дом-музей Д. Н. </a:t>
            </a:r>
            <a:r>
              <a:rPr lang="ru-RU" dirty="0" err="1" smtClean="0"/>
              <a:t>Мамина-Сибиряка</a:t>
            </a: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00504"/>
            <a:ext cx="4714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Василий Никитич Татищев </a:t>
            </a:r>
            <a:r>
              <a:rPr lang="ru-RU" dirty="0" smtClean="0"/>
              <a:t>– основатель Екатеринбурга, первый исследователь природы Среднего и Южного Урала .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В Екатеринбурге есть улица Татищева.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 честь Татищева названа «Межрегиональная олимпиада школьников по математике и истории Уральского федерального университета им. Б. Н. Ельцина»</a:t>
            </a: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500562" y="4929198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857620" y="1428736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IMG_92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46926"/>
            <a:ext cx="3595681" cy="2696760"/>
          </a:xfrm>
          <a:prstGeom prst="rect">
            <a:avLst/>
          </a:prstGeom>
          <a:noFill/>
        </p:spPr>
      </p:pic>
      <p:pic>
        <p:nvPicPr>
          <p:cNvPr id="5" name="Picture 2" descr="E:\IMG_9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3786214" cy="2839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42852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(фото с выставки цветов на Дне города Екатеринбурга – 18.08.2012)</a:t>
            </a:r>
            <a:endParaRPr lang="ru-RU" sz="15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0"/>
            <a:ext cx="4214842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Алекса́ндр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Степа́нович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Попо́в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 — русский физик и электротехник,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профессор, изобретатель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радио.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Родился на Урале в посёлке </a:t>
            </a:r>
            <a:r>
              <a:rPr lang="ru-RU" dirty="0" err="1" smtClean="0"/>
              <a:t>Турьинские</a:t>
            </a:r>
            <a:r>
              <a:rPr lang="ru-RU" dirty="0" smtClean="0"/>
              <a:t> Рудники Верхотурского уезда Пермской губернии.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Его именем названы малая планета, музеи, учебные заведения, предприятия, улицы, теплоход, премии, медали, дипломы.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В Екатеринбурге есть памятник А.С.Попову, музей радио, а также Уральский Радиотехнический колледж им. А. С. Попова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3718679"/>
            <a:ext cx="49292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Па́вел</a:t>
            </a:r>
            <a:r>
              <a:rPr lang="ru-RU" b="1" dirty="0" smtClean="0"/>
              <a:t> </a:t>
            </a:r>
            <a:r>
              <a:rPr lang="ru-RU" b="1" dirty="0" err="1" smtClean="0"/>
              <a:t>Петро́вич</a:t>
            </a:r>
            <a:r>
              <a:rPr lang="ru-RU" b="1" dirty="0" smtClean="0"/>
              <a:t> </a:t>
            </a:r>
            <a:r>
              <a:rPr lang="ru-RU" b="1" dirty="0" err="1" smtClean="0"/>
              <a:t>Бажо́в</a:t>
            </a:r>
            <a:r>
              <a:rPr lang="ru-RU" dirty="0" smtClean="0"/>
              <a:t>  - русский писатель, фольклорист. 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 детстве жил в Полевском. 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Награждён Сталинской премией второй степени (1943) — за книгу уральских сказов «Малахитовая шкатулка»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 1967 году в Екатеринбурге, в доме, в котором жил П.П.Бажов, основан </a:t>
            </a:r>
          </a:p>
          <a:p>
            <a:pPr algn="ctr"/>
            <a:r>
              <a:rPr lang="ru-RU" dirty="0" smtClean="0"/>
              <a:t>музей Бажова.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Похоронен в Екатеринбурге на</a:t>
            </a:r>
          </a:p>
          <a:p>
            <a:pPr algn="ctr"/>
            <a:r>
              <a:rPr lang="ru-RU" dirty="0" smtClean="0"/>
              <a:t> Ивановском кладбище.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072494" cy="1428760"/>
          </a:xfrm>
        </p:spPr>
        <p:txBody>
          <a:bodyPr/>
          <a:lstStyle/>
          <a:p>
            <a:r>
              <a:rPr lang="ru-RU" dirty="0" smtClean="0"/>
              <a:t>Мне </a:t>
            </a:r>
            <a:r>
              <a:rPr lang="ru-RU" dirty="0" smtClean="0"/>
              <a:t>очень </a:t>
            </a:r>
            <a:r>
              <a:rPr lang="ru-RU" dirty="0" smtClean="0"/>
              <a:t>нравятся наши леса.</a:t>
            </a:r>
          </a:p>
          <a:p>
            <a:r>
              <a:rPr lang="ru-RU" dirty="0" smtClean="0"/>
              <a:t>Я люблю  собирать ягоды, грибы и цветы .</a:t>
            </a:r>
            <a:endParaRPr lang="ru-RU" dirty="0"/>
          </a:p>
        </p:txBody>
      </p:sp>
      <p:pic>
        <p:nvPicPr>
          <p:cNvPr id="2050" name="Picture 2" descr="C:\Documents and Settings\Я\Рабочий стол\ПРОЕКТ 2012\Настя-проект по географии (дома)\фото в екатеринбурге\IMG_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717925" cy="2788533"/>
          </a:xfrm>
          <a:prstGeom prst="rect">
            <a:avLst/>
          </a:prstGeom>
          <a:noFill/>
        </p:spPr>
      </p:pic>
      <p:pic>
        <p:nvPicPr>
          <p:cNvPr id="2051" name="Picture 3" descr="C:\Documents and Settings\Я\Рабочий стол\ПРОЕКТ 2012\Настя-проект по географии (дома)\фото в екатеринбурге\IMG_9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717925" cy="2788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1980" cy="17145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В следующей части своего проекта я хочу рассказать о «великих» озёрах, которые находятся на территории Свердловской области:</a:t>
            </a:r>
            <a:br>
              <a:rPr lang="ru-RU" sz="22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072494" cy="2928958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600" b="1" dirty="0" smtClean="0"/>
              <a:t>об озере </a:t>
            </a:r>
            <a:r>
              <a:rPr lang="ru-RU" sz="2600" b="1" dirty="0" err="1" smtClean="0"/>
              <a:t>Шарташ</a:t>
            </a:r>
            <a:r>
              <a:rPr lang="ru-RU" sz="2600" b="1" dirty="0" smtClean="0"/>
              <a:t> </a:t>
            </a:r>
          </a:p>
          <a:p>
            <a:pPr marL="514350" indent="-514350"/>
            <a:r>
              <a:rPr lang="ru-RU" sz="2600" b="1" dirty="0" smtClean="0"/>
              <a:t>об озере </a:t>
            </a:r>
            <a:r>
              <a:rPr lang="ru-RU" sz="2600" b="1" dirty="0" err="1" smtClean="0"/>
              <a:t>Таватуй</a:t>
            </a:r>
            <a:endParaRPr lang="ru-RU" sz="2600" b="1" dirty="0" smtClean="0"/>
          </a:p>
          <a:p>
            <a:pPr marL="514350" indent="-514350"/>
            <a:r>
              <a:rPr lang="ru-RU" sz="2600" b="1" dirty="0" smtClean="0"/>
              <a:t>об озере </a:t>
            </a:r>
            <a:r>
              <a:rPr lang="ru-RU" sz="2600" b="1" dirty="0" err="1" smtClean="0"/>
              <a:t>Балтым</a:t>
            </a:r>
            <a:r>
              <a:rPr lang="ru-RU" sz="2600" b="1" dirty="0" smtClean="0"/>
              <a:t> </a:t>
            </a:r>
          </a:p>
          <a:p>
            <a:pPr marL="514350" indent="-514350"/>
            <a:r>
              <a:rPr lang="ru-RU" sz="2600" b="1" dirty="0" smtClean="0"/>
              <a:t>об озере Песчаное</a:t>
            </a:r>
          </a:p>
          <a:p>
            <a:pPr marL="514350" indent="-514350"/>
            <a:r>
              <a:rPr lang="ru-RU" sz="2600" b="1" dirty="0" smtClean="0"/>
              <a:t>об озере Тальков Камень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/>
              <a:t>Я постараюсь раскрыть особенности происхождения названия озера, его особенности, показать, где оно расположено.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29684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Озеро Шарташ (происхождение названия)</a:t>
            </a:r>
            <a:endParaRPr lang="ru-RU" b="1" dirty="0"/>
          </a:p>
        </p:txBody>
      </p:sp>
      <p:pic>
        <p:nvPicPr>
          <p:cNvPr id="4" name="Содержимое 3" descr="Озеро Шарташ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3214690" cy="2271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286124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/>
              <a:t>Озеро Шарташ образовалось около 1 млн. лет назад. </a:t>
            </a:r>
          </a:p>
          <a:p>
            <a:pPr indent="457200" algn="just"/>
            <a:r>
              <a:rPr lang="ru-RU" b="1" dirty="0" smtClean="0"/>
              <a:t>Трудно определить, откуда началась история озера Шарташ и села, прилегающего к нему. </a:t>
            </a:r>
          </a:p>
          <a:p>
            <a:pPr indent="457200" algn="just"/>
            <a:r>
              <a:rPr lang="ru-RU" b="1" dirty="0" smtClean="0"/>
              <a:t>Если брать за основание ключевые составляющие озера «шар» и «</a:t>
            </a:r>
            <a:r>
              <a:rPr lang="ru-RU" b="1" dirty="0" err="1" smtClean="0"/>
              <a:t>таш</a:t>
            </a:r>
            <a:r>
              <a:rPr lang="ru-RU" b="1" dirty="0" smtClean="0"/>
              <a:t>», то в переводе с тюркского языка, дословно получится «озеро желтого камня». </a:t>
            </a:r>
          </a:p>
          <a:p>
            <a:pPr indent="457200" algn="just"/>
            <a:r>
              <a:rPr lang="ru-RU" b="1" dirty="0" smtClean="0"/>
              <a:t>Приблизительно такое же объяснение приводит в своем топонимическом словаре А. К. Матвеев, знаменитый уральский </a:t>
            </a:r>
            <a:r>
              <a:rPr lang="ru-RU" b="1" dirty="0" err="1" smtClean="0"/>
              <a:t>топонимист</a:t>
            </a:r>
            <a:r>
              <a:rPr lang="ru-RU" b="1" dirty="0" smtClean="0"/>
              <a:t>. Такой перевод он объясняет тем, что при разрушении гранитов, в границах которых создана котловина озера, формируются желтый песок и желто-бурые щебни.</a:t>
            </a:r>
          </a:p>
        </p:txBody>
      </p:sp>
      <p:pic>
        <p:nvPicPr>
          <p:cNvPr id="15362" name="Picture 2" descr="История озера Шарт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286148" cy="219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65403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Шарташ (современная история)</a:t>
            </a:r>
            <a:endParaRPr lang="ru-RU" sz="27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857232"/>
            <a:ext cx="5286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/>
              <a:t>Долгое время на северном берегу озера Шарташ стояло единственное старообрядческое село под названием Шарташ.</a:t>
            </a:r>
          </a:p>
          <a:p>
            <a:pPr indent="457200" algn="just"/>
            <a:r>
              <a:rPr lang="ru-RU" b="1" dirty="0" smtClean="0"/>
              <a:t>Современная история озера Шарташ началась в двадцатом веке, когда на южном берегу озера появилось маленькое поселение Пески. </a:t>
            </a:r>
          </a:p>
          <a:p>
            <a:pPr indent="457200" algn="just"/>
            <a:r>
              <a:rPr lang="ru-RU" b="1" dirty="0" smtClean="0"/>
              <a:t>А в тридцатых годах немного восточнее берега озера </a:t>
            </a:r>
            <a:r>
              <a:rPr lang="ru-RU" b="1" dirty="0" err="1" smtClean="0"/>
              <a:t>Шараташ</a:t>
            </a:r>
            <a:r>
              <a:rPr lang="ru-RU" b="1" dirty="0" smtClean="0"/>
              <a:t> появился поселок </a:t>
            </a:r>
            <a:r>
              <a:rPr lang="ru-RU" b="1" dirty="0" err="1" smtClean="0"/>
              <a:t>Изоплит</a:t>
            </a:r>
            <a:r>
              <a:rPr lang="ru-RU" b="1" dirty="0" smtClean="0"/>
              <a:t>, где построили фабрику по изготовлению изоляционных торфяных плит. </a:t>
            </a:r>
            <a:endParaRPr lang="ru-RU" b="1" dirty="0"/>
          </a:p>
        </p:txBody>
      </p:sp>
      <p:pic>
        <p:nvPicPr>
          <p:cNvPr id="14338" name="Picture 2" descr="Шарт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034685" cy="32147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478632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/>
              <a:t>В настоящее время выработку торфа прекратили, а на месте фабрики создали хозяйство по цветоводству под названием Цветы Урала. </a:t>
            </a:r>
          </a:p>
          <a:p>
            <a:pPr indent="457200"/>
            <a:r>
              <a:rPr lang="ru-RU" b="1" dirty="0" smtClean="0"/>
              <a:t>В 1980 году юго-восточнее берега озера Шарташ, где раньше находилось </a:t>
            </a:r>
            <a:r>
              <a:rPr lang="ru-RU" b="1" dirty="0" err="1" smtClean="0"/>
              <a:t>Шарташское</a:t>
            </a:r>
            <a:r>
              <a:rPr lang="ru-RU" b="1" dirty="0" smtClean="0"/>
              <a:t> болото, возвели Комсомольский микрорайон.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01014" cy="5111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Шарташ (особенности)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876"/>
            <a:ext cx="8286808" cy="3500438"/>
          </a:xfrm>
        </p:spPr>
        <p:txBody>
          <a:bodyPr>
            <a:normAutofit fontScale="77500" lnSpcReduction="20000"/>
          </a:bodyPr>
          <a:lstStyle/>
          <a:p>
            <a:pPr lvl="0" indent="274320" algn="just">
              <a:defRPr/>
            </a:pPr>
            <a:r>
              <a:rPr lang="ru-RU" sz="2300" b="1" dirty="0" smtClean="0"/>
              <a:t>Сток озера в реку Исеть — </a:t>
            </a:r>
            <a:r>
              <a:rPr lang="ru-RU" sz="2300" b="1" dirty="0" err="1" smtClean="0"/>
              <a:t>Шарташский</a:t>
            </a:r>
            <a:r>
              <a:rPr lang="ru-RU" sz="2300" b="1" dirty="0" smtClean="0"/>
              <a:t> сток — происходил через южный залив, западнее посёлка Пески. </a:t>
            </a:r>
          </a:p>
          <a:p>
            <a:pPr lvl="0" indent="274320" algn="just">
              <a:defRPr/>
            </a:pPr>
            <a:r>
              <a:rPr lang="ru-RU" sz="2300" b="1" dirty="0" smtClean="0"/>
              <a:t>В XX веке озеро и вовсе стало бессточным.</a:t>
            </a:r>
            <a:endParaRPr lang="ru-RU" sz="2300" b="1" dirty="0" smtClean="0">
              <a:cs typeface="Times New Roman" pitchFamily="18" charset="0"/>
            </a:endParaRPr>
          </a:p>
          <a:p>
            <a:pPr lvl="0" indent="274320" algn="just">
              <a:defRPr/>
            </a:pPr>
            <a:r>
              <a:rPr lang="ru-RU" sz="2300" b="1" dirty="0" smtClean="0">
                <a:cs typeface="Times New Roman" pitchFamily="18" charset="0"/>
              </a:rPr>
              <a:t>В озере водятся окунь, плотва, карась, линь, судак, карп, лещ, </a:t>
            </a:r>
            <a:r>
              <a:rPr lang="ru-RU" sz="2300" b="1" dirty="0" err="1" smtClean="0">
                <a:cs typeface="Times New Roman" pitchFamily="18" charset="0"/>
              </a:rPr>
              <a:t>ротан</a:t>
            </a:r>
            <a:r>
              <a:rPr lang="ru-RU" sz="2300" b="1" dirty="0" smtClean="0">
                <a:cs typeface="Times New Roman" pitchFamily="18" charset="0"/>
              </a:rPr>
              <a:t>, ерш.</a:t>
            </a:r>
          </a:p>
          <a:p>
            <a:pPr lvl="0" indent="274320" algn="just">
              <a:defRPr/>
            </a:pPr>
            <a:r>
              <a:rPr lang="ru-RU" sz="2300" b="1" dirty="0" smtClean="0"/>
              <a:t>На озере расположены места массового отдыха </a:t>
            </a:r>
            <a:r>
              <a:rPr lang="ru-RU" sz="2300" b="1" dirty="0" err="1" smtClean="0"/>
              <a:t>екатеринбуржцев</a:t>
            </a:r>
            <a:r>
              <a:rPr lang="ru-RU" sz="2300" b="1" dirty="0" smtClean="0"/>
              <a:t>.</a:t>
            </a:r>
          </a:p>
          <a:p>
            <a:pPr lvl="0" indent="274320" algn="just">
              <a:defRPr/>
            </a:pPr>
            <a:r>
              <a:rPr lang="ru-RU" sz="2300" b="1" dirty="0" smtClean="0"/>
              <a:t>Вблизи озера — уникальный природный памятник — находящиеся посреди соснового леса </a:t>
            </a:r>
            <a:r>
              <a:rPr lang="ru-RU" sz="2300" b="1" dirty="0" err="1" smtClean="0"/>
              <a:t>Шарташские</a:t>
            </a:r>
            <a:r>
              <a:rPr lang="ru-RU" sz="2300" b="1" dirty="0" smtClean="0"/>
              <a:t> каменные палатки. </a:t>
            </a:r>
          </a:p>
          <a:p>
            <a:pPr lvl="0" indent="274320" algn="just">
              <a:defRPr/>
            </a:pPr>
            <a:r>
              <a:rPr lang="ru-RU" sz="2300" b="1" dirty="0" smtClean="0"/>
              <a:t>Вокруг озера проходит традиционный маршрут Майской прогулки — «</a:t>
            </a:r>
            <a:r>
              <a:rPr lang="ru-RU" sz="2300" b="1" dirty="0" err="1" smtClean="0"/>
              <a:t>Шарташская</a:t>
            </a:r>
            <a:r>
              <a:rPr lang="ru-RU" sz="2300" b="1" dirty="0" smtClean="0"/>
              <a:t> кругосветка».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Авилович\Ozero_Shart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429024" cy="2571768"/>
          </a:xfrm>
          <a:prstGeom prst="rect">
            <a:avLst/>
          </a:prstGeom>
          <a:noFill/>
        </p:spPr>
      </p:pic>
      <p:sp>
        <p:nvSpPr>
          <p:cNvPr id="13314" name="AutoShape 2" descr="data:image/jpeg;base64,/9j/4AAQSkZJRgABAQAAAQABAAD/2wCEAAkGBhQSERUUEhQVFRUWGRgYGRgXGCAZGRwfGBoYGCEZGRoaHCYeGh0jGhocHy8gJCcpLCwsFh4xNTAqNSYrLSkBCQoKDgwOFQ8PFykcFBwpKSkpKSkpKSkpKSkpKSkpKSkpKSkpKSkpLCkpKSksKSkpKSwsKSkpKSkpKSkpLCkpKf/AABEIAL4BCQMBIgACEQEDEQH/xAAcAAACAwEBAQEAAAAAAAAAAAAEBQMGBwIBAAj/xABJEAACAQIEAwUFBgIHBwIHAQABAhEDIQAEEjEFQVEGEyJhcTKBkaGxByNCUsHRFPAVFjNicpLhQ1OCk7LS8RfTVGNzlMLU4iT/xAAYAQEBAQEBAAAAAAAAAAAAAAABAgADBP/EACARAQEBAAIDAQADAQAAAAAAAAABEQIxAxIhQTJRYSL/2gAMAwEAAhEDEQA/ALH2b4IKK6/FpqJJEC+kb6ptJ8UCZGJ+F8CdalSsH8TyDTXYLup5+I9IHuwI3fUop5dEqCpDoKmvTRBs5VVMMskMAIILtFhZFlc7mqKlW4jUWoCYpgU3i4AWHMoTMCTuAPTpIi1ce2ObC0ASiioxKoaghFBEn4gEdZxl1fJ121azUenSYLUZSWCgC4vZoCkdJAvGJeL8br1a+irnWqUxEs9Jgp0gt46VP2hIg74ATi+ZpU6oDL3df21VgCQGGynxKGLRH4gDuBgrT+xHaHgfdKuZon7k6ToLMWVXgKWbYlrkwbG0DC1q9xM29bT78M+0faUVsuuWoqyUgFYip7QYBzH+GXt5BMIdVhPIC4998Ry4xctX3sxUBybU6niFWsioqtFTU9gDqsBCA3kQDcRGKZxOiyVqoNihKkCVAOxAE2g/yNsX7hXBnylPLPme87qqFUOjEPl2LFgniOk06phr2DmwGKHxth3laS7Ma9UHUIZvvNyI9qAJ85xuXyGT6snYLgtWq61aNZVqo5Cq5mVVZbwzqO9oEdcbnQpkKAxDNAkxEnmY5emMm+zbIMoo1lUAeNKjL5EERNiYMtHIbc8aBR7YUYqs+qlTpGC9QaQT0EwZ6dcVYk80jFa7Sdo2Rv4bJqKubYWH4aQ/PVOyxyB3+ox4nm8/bKTlcuf9vUX7xx1pIdh/eOGuTyFDh2XYqDA8Tubu5/MxO5OCEs4bnlyFJadakyLMvWaotQl3kl2C+KCwiwgWsAMPOH8dy9f+xq035QpBMxMRvtf3YoXaDtFUzZY01VcuqX7ydTnVpDBR0JPhJuV53GFnYDgS1M0wqBrUzUWohKEHUBJJgzaYje+z4q8fmp1sGnH2jyx7j2cQpzo8sfaPLHePsZnGjyx9o8sd4+xmcaMVrtgyjQHJVW1XBhWIE6DAnVbwsbAnnti0YjcCLxHnhgrBq1SorKFZlbu/HJCgKt/CVm5iBYS22COzPEUphgajK7SpJGoBIO9/DEBrXtF5s77d1qlYpSylNhl6ilyaaH7yWuzQJCggQD6xipU8k50Iql2cATBhSL6V2GqB7I9OdqlGPc9m9GZnLVmChQutiTuptPOQI23Yxta/9jOFmrRo1qqpVcIgJqMQUSLqEAiQDIJEyxnFLzXC8qtCl3PeVatRwpRvBBUiQ295lYnmL74snCqlXK5WkarNlkDOtQ1CAT0UU2lmA28MQW5AYoPvtZq5etR10iDUoVaa1HAKkK8+EGIIk6rG2nzOKRlRUhkLkghgCd4PXzBxZO13HKOdChEqDUtQuSppq7wiK8n2ggLfFBirZau9M38ayAeRBid4uDtjz+R38cF8A4bXqv3dOitaoiGQX0nSNIJWTGo25gjcXwRxHh9fLuTXoVcvTrMdbaRUA9p9VMg2YXsCF0hrTfBnZmv/AP6lAEmqGpFZIkNfxEbDwwYnyBNjbuLZgfxgNQAinl6oAB1rTYqGFyunW55HxEKD7JE9PH0jn2pvCuO0qVGqit3xbQn3kKxpgeIaZ1SQTEnkpteA8p2t8I1E1DDKwgrpJZH7xGEnvSyS3KRbTJOLZk+yorQmYWlVEsKbHUoVdKNpkDWBLAoJC6ahuCAMccS+zVUCfwlar38uVD3U6RJgwDTMmBMySOuOvs55BnZOoGWl3tGsg1GoJYsXmPFUAUk76oJ3I3Ew/wD6Ny3934VMJ+zNU1tdHMM6ZjLgBqIULTKrYEFDrqSvMtuQYxZP4fLfmq/8+p/7mNbqZ8VDh/Bw5dlNSX1WRgSqsIg6pAVZJJkGdonDj+rlIKGrUgwPtMF8W2iJ3O4gydh5HH2XzTKBcHV4tRJUidpCkggEwPjAwfwrLPWUfelVAJTTBabw/iEQNxIub9MFUrWf7D5fKK1erU/LoDCfFDAqTBkkGzCLqJxWuKcHpMC4qLTVaX3alizk1L2SmDqZouTA1XIM4sPbfhmaFJaJq08wv9oE7vu6zBTc2JRomYAHodsVOtx+gpY06bLU+8DJVMDSQRpEWkSVAAWDpMExGlmD6UZ7Nd62tl0s1mvNwIMdPTYEGLQBHl8oHqIgN3ZV/wAzBflOOHGok6YkyQB7IJMC94GHPYnJ97xDLgcn1wP/AJYZ7epAxyjrG25zJJVomg6aqbgoynmFER5fhIPlMzjAO02TNGvXpd53gpVm8Z3M6bsfzdfME88fomgxZlgmNBOw5mPiIIxhP2lUx/SOb82pna8lVB+ONyjR7wRa1UHLUHZhZjNQrTQrc2/H4VFhvDWxq3BOxCahXzjnNV/zVB4F/wAKG3vPwGM07P8AZBsxVT+FYHu1V6rtIQPvoXcMw2MWHrjWOzOYzJaqmZUeAgK6+ybCyiZ874r8B+Bhfxrhy1qYDEDQ6vLCQNO8iR+Gb8t+WGGFXEOALWqrUZ3ERKhjpMXAK7RNza8Dpggrqjw2hVplgislWHmN+YIO+97euFfF8xl8mKdOnTbWzgIKXtgkRrkzqACgGZkROHWR4WKRJBmQBJF/Mk9T4Z2krOBaHZ4d+9ao3eM0wCoGkclkXIA/XDoIcz2urIhDhVeUKlBIibhhBiIbUJ2EqSBOHfZntEuZpgyRUtqVkKe0Cw08mXTcETIE2xB2rSktJAyM0sFC02ZSZKzBXmLGOcEczhtwzIpSpqtP2AoVQNoHT1xrhgwY9x4MfYkvcfY8x9jM9xw4646nEdesqqWchVAuSYAHmTbGYo7SO4okUk1yplNkKgCQWG0jbkQCOmMobs/mK1SnTEU0TTGtjpVqmz7kgmZvHS0RjQW4yKNc0RpNJmYfd1D4IUEpAGoMAQwAgRMHCuhnaazUOWqJRYEtVeGcEsAGlSzVH2IttHIEm5E697S9mMvk8t3uoB0XQhNNWqVGbZCWPiJJN4kA72wPR7J1FjN5iqlbMkgMjUzUSkSfwaHBDKNzeIMYO7PuuaniWbMwxGXpiSqKJQOqAeJ3YOQYsMEZOoj5mqKp1Mja1Qn2FIEKBIAKzeJMn3nT6SXtXRKUyXy4BCCitWmdS+13kaHIZCdILMdcaVBi+KHklnWPePjz92NhztBTkqwVFVQlUKv5dyQN7yZY9bcsZBlWioR1n1sdx9Zxy8jr464ymYNOo9VSAaT02W03EG453AxrGWyaNRpLBq95aqy/jiXnc6W1AODvv7shp0vHVW9x9QMbLkyi5WnVQFppBQFWSoZUliADJhbn574fF0PL3FZfiuap5s6IqaNyZl15MwWBIR/a/Ewi8DDmnxtGzVPVVRJ100ZDGssKTHxNMAkADdhbEvD6S12q1KRAV5FSBq1BCR3YDDwgA7gEkLby6r5MPVLUi0JMpGgsyAX8a7ARBFiDHIR3/wAcCPjHCa3dUalBKiZijUIR1KF/Ex1rUUkMzkQYlgZ87L9WZ/NR/wDta3/6+LjkcozZlmSrUC6hUdWVSCzqVEAiVChdwTMrzk4Y/wBXKH9//N/rg3FRQqfazLtVK5hHoMXU91UQjUSQASwgKsGSbeQAkHRuGREqbRAmPZ8mFiOhuMLM1kqVYaHpI9MiYcAgeSje8z7hhD/VqplDOQzLUSYnL1Jq02kTCqJbe0iYjfGoXitkQ8sBpq6HRX5rq6H1g7csZ92r7GVe7r1HNJ1FGodTLJ1IAwdbg03Yg+JTc2IO+HfC+3jd8MvnaQytYgFSzfdPy8J9bRPlMiMFfaFm+7yFYndwtIA2/tCAbdYk+7EFiFOQCbn83pbfD3sDk69TOquXqCiyo5LldYURB8JtJkD34R1V3Pqbeu30+OND+x3KgfxDk7mminkY1ORPWIMc4GJi1jXsZUeqRXz2aqCAYRhRF5B9gTy5dTjGu02XUZlgpYjvXAlixhWNyzXNhvj9Brn0WpUkmUVCQb2IdvDEnlj8857MB81JMD4DxNP0Ixq3FunYWi1PI0KdSmtMhQAA0lvxFmGkaWMybneZxY1GFuUozOpvCIRQIAiBzFza1uhwZTSIgfz+uKwCRj7Hwx8cSz7HhOOalUKCWIAG5JAA9ScVPiv2m5Ckxpmp3vJtC6lvynZvQTjMccO42leq6BGHdHdhvcjUsTCkAwTBO4EXw1RABAAAHIbYoVP7RcsGL0MtWJYAGQlIeHYnU0m0DbYDA+d+1GsJ05ekgHN6ur/pXDWaPOPpxjFX7SKrEl8wVPIUyQvuAXBvCPtLqqxmp3wjZ7EeYMA/UYGalRz6Pq0MG0EhtJmCOR8/LCmh2wpOjGIcaiiSCagEwUiZB22kHlik5Ltrl3qPVY1Mu1R0LFCHU93A9ggESAfFJ/TBnDeyVCqK9SnmG06yQw8ICi9kBOpb2PhuuGYD7+sLnMKU1NSKAuhTSUkK2s21GxNreyemKd2p7RNUeqDmNNOQQtN9YJHiXT4LSoWbxM2OIO0nDlprSNPMmtTVWJDmG0k6T7KkhIP4o9ZIxW81wotUAhGQeJgHO/h1JqgMPcoPhItbCA2UrVKrrTQO4DFgEgtYA+zsANO/ITJxZeIJm6VGnk9QArt3QpeE1VkLKKbQuggyBEEXuZiXPUCgGs5YDUTTQiahAEJ4P7NdoY6izFiCAMFdm80ve9/TZ2qO7Uwife1nVEpghdRJTVULFqrEATbDGxqGRp93Sp01pgaQFVfygWBNrGJ9T62TZTsgKdQuKgh2ZnY+FxuV0D2QA0HYbTM4mTgubzF69c5ZD/scsRq/46xEk/4RGA+J9i8iis1SlWcxdjUqO23KWMmPLfBpG8VyVBcpWAMh1a58RLQWE85/TGOpR1VhEAnVF7XU8x6YuOb7H1KamplGqqpD6lLyI/IVaTq7vmDy3xU6SlK6PJs0dZ5c5n4dcRy7x049a6oVFamJ8LqSGBuQQY94+uNO+zniwbJBWMNSY0z1IF09SVKr/wAJxQKuTIbwwI1DpzbyH0wBw3imYoVooPUBYhmpKQA4T1B6xHOQOmI4X8V5J+ttV0AlNAENYEDxGWvHnuepOKpmONZWpXbwM1V+6SUJBEbHWCIQc2FrXxmLZ3MVGYMBdyHTTHiY3RlMQRB8MRBPmME1OIVBekioqqVJYBmKyT4pOxkkaRBPnj0R57WtZ7MVKGk5dGzA02CMF/N7XUeIGfQ3jHPfH/dP/wA1v+3Ff7GdqzWq0kJVSqPrBIJYKCo0wNyQpI2AUYu38JR/IP8AKP2wjQGY4RUBVmqswFyQFSxAHtXIEWkEbb4OyNECSid2JuSDqPn+Yz1Y3jY4jykuoZ0aoLMIK6RzBCBtx1MnpGC6VZiQNJG59rl1I33xOqxBxPs9QzNMpWTvAZufaHmpHs+74HGV9tKFbK6cm1Zq1AxVplliooUlNLPsyiSRHy2xsusKBqMHzxkv2qZkHOotoSkvxd2b6AYm0qNWUAXJ9PdjWfsmyQ/gHLAw9VzcflCKI9CCZ6jGUZlptte4/n0xun2f0NHDssIuyaz61CX/AFwKoXiWeK/x4Ygmnl0iRDEMtT2j62xjdDLB8xRSJ1VKa7bywEel8ax9paBaDVUchrUqij8SuSRq9CDHLxHGTcE4yuXzdGtWBK0n1ELckAHT5bkYL9sPH5K/RtCgFEDl8fU4ljGOr9suZrsf4XLKQPw6TUa/UggD5YfdnftPrVK6Uc1lHpazp1gEKD1aZEec4pLRQMfHHNNwRYg+l/pjitmlX2mVf8RA+sYGUD7Xs8Fp0EdmWmS7GNmKgAKfiWjGaZXNl5/hMuGI/wBq48I/Q+/4Y0z7SOL8OzGWak+Zp96kvT0HWQ8RDaZEG4InYzyxleWZNGmrWqMu5VToUGB18R23w/jBeK5qoDD1tTE7JZflgFM035iR5nDx6GUI8CSwE3DOedpvjo5PKEW0AEifCQR8rYQSvXEbiepb9MeNnpAAIBHOcNdNEGJplQTziwB+uI65pgxC+oItg1kGWrFRe8XAPqNueD8txo037yn4GFgZ1D3TfANapS3ltp6i3rgRHB5D/XEVjlO0lWmpVXIVoDCREAlgAIkAH6nEuW4VUrKrxCkwXMSAIl9MgkAsOl2AwiDExA2jy+eLZk660kqOQaSadMVVBJMrdGKaSyzPUTFrMCTe2Kc/wx6VbulpElZsx1zoEtMbgWt5gb41z7POE/w2tWWnqqKj94GkssAAKIjQDqsp2K2Jk4pOU7W1e9epoXv8wWJlYCoqaaaxuvjM6gTNiYjD7s92hilqeqVamir3VVZCd2NIGqfCHY6GEW1iBAnHXGad3gmJv88fVEDCDcdDit9lFR+9dWcywLBtiSoMrInTcwPWcMM59+5oA/dqPvvMEWpT/eF2/uwPxYOiX8R4+ai1RlhSYKjEl6mlnEGTTQAlhEwzQpO0i+MerZkiorKQNLKQ28RefOI+eNx47w+g9CoKqUyAhglRKwpgqdxEWI6YwakwFZHQFAGQggXmQdS+nzwXuGX4svGc4DWJpBQjqr7EFdagmxG3TzU4W9nqxXPU/GV1ALIuQB4tKj8zRp/4jth1xXKUl7oUWYIaQi+okKSqkzYEyfDNoOKqjAZlFY6fEgJG4UsAT02ny3wT5yXbvFovajswldFq0WUZn2FWmEghZBpvMGrADbkXBiMJP6GYg0s49SnmSFFKkFTu6ohgBSYjSHliLkFJ5406lwOnIJRbKoA5DRI0iwt9Yx3x3gVPN0Wo1RY7MI1KRsykgww646bjljL+E8BzFKvrIdPEVps3sSbHvYugjeeRA3xon9H1f/iF/wAzf9+K7U4gclpy+YCqUBalXA0isqgC5/BWAMmSZiRMxgf/ANRf/rf8hf8AuxX1OLbT4RTQzoW15UaPksfU4I/oyn7ZWbT4mYkQDbe1sT6WIBLDTEmACPWTviVRIsZHW3yjEKL87mKdCm9U6VRBJYDYDnIBPMfXGOdqs8K+dq1AwILQjAyCqAKsHmNzjcyRpJ/DBk+7e++PzwqqYMnf0EXM4mmF+accunzH7/rj9GcMpdzl6YJhadJASbQFQST0j9MfnDN1RqkWAM9ec/z6YulT7S62Yy1TLVRqd1EPThXA1SQQPBBAiTp35jG1qJ7edqaeaI0NanICyYIJuzAWBsABJI+OKKuYUVlZlRwJ8LkKptzJthhmqn3YVUVFU28Wpj11GADeduZwkbKmrUCAGTfrEXnEzte5D+j2hrKQEagijkI3MmIUAeV8RVu0xG9UWPLUB+uF1Xh1Ogv3rtqP4QRJ9wGE70kYyPD75+uKRqyDtNVHi70j/BIPxtbAVXtYQzEDUT+Jrn4sDhLlssCfG4RQd98WXhnC0cHuaIIkfeVLLHq1zPkMbWKKnFTUZX0KXG0La20hbGNxIxMOJZrmtSOgWB8hi1nLFFI7xYndAYt0mJxDUFFo1vUPmCAPoZxtZV17RZhTGphHVb/pgrLdsaytMBusr78N/wCgUdpTMN70n5qR9MO8vwoIAvfJIixGn3nBpxWU7TMx1NlzbeATHxGB832rS47gCfzefPbFl4itVBApmoDzRwduV4xXOIOrSK1IrsSCIPxGDW6JxnhUaAirMRzFsfZisQYOO0o0pIQkfPHQydtSsrnoDf4HGSHyzktM6R1Hy9+LcnaWtWen/EVGelSIqaWI06jcSApkEhhpg2aJvipV7bggbj3eeG9GurZFQophhWPeMF+8IKnSdXSfDAjz640JpxbtB3z97VFOmI9imtzdoaQZO5F4gWjCqj2pKMBSLr4iY5km0+e2xtOBFpqLzJ9BAv8AXEdKtpf2RO4MR88Ht9Zp3Zr7S6yeGrSFRVUzDBTYGwExJMDa5OL/ANleIU3paS01WBqVVYQSXMsYO6iyjyVdsfno19R8MBgQZb1B+AOHlTtbVpsFWo6kc9JDXJPhO+x3IGHWbH2mylGlQY+FRBkc2XfSBNx5ch78Y9xPLlAIIGiLncxe3XDfg3b0pl3pkkVdWparK7m7XWPwSBsJU3tvhBxnOawkaSFW5Uk+W9rH4+m2HlelcVu7TcPzU0XzJp6mUkBGdgBqDQTUMc9l8/LFK4gdLuSDZbRvz64dNxfMV6VFqzM6U3KKxW102LA6ZAC2IBM7kDC/jWW8Wrax5z5z8Ppib/LVS/8ALZ8l2gZaNJqojWtMAe0XJRS0ACRBnyM7i+HHD+Iiqmr2SPaU+0p5hh1HTFM7D8OFTJo4bSDuJnxI2lgykQwkalJH4o88Ms9SY1BJema5u6TEhSPGt7FbGfZJBE2OO3bk9zPZsZ4s2YLNT1N3Y1EaR7OpI9lrWY39xxF/6ap/v6n/ACMt/wCxi15UHQswDAkC4Hoefrjvuz1+QwazJey3bcpUCZmp3lIeEaxOmLCANwLW88abQh1mm0r0mw8re+04xDNZUMzqNw4gU11LzBIZdhceV/jcOwPaaqrJlXDe0BrYnwqv4ADYCBANt+cYif0dXbtXnxRyVeoLfdkL6v4B8zjDGMACLARv7pONO+1PiUZVaat7dUao28IJ06hb2oMXxlmZkLblaDzmRPnfDWgGhR11AInmQdoEzOLBw3KU1TTpUBZJ/ESWMSxNveRyxXso33gMWAvzHvjzwea5K8oczBO8cyJ2xKk3EnWTpMiT/Pvwky1fRWk9I2m5jl0jB2YsttO99MQbDeMJP4goxPW1+m8YI16MOJBHGrmenmZwpq5KNvdOCGzwiZmT8P8ATEuYzIIne31xaUfCeElqiah4SdRnoL3GHee42FqGmhLXFgJkwP5ttGFmYqv3QKzq0KDAvB3PwxFwKhUDKyi76gGM+FR7Tep2874KTarQzFXosc2aYtsADbARytNfaryxHL9+eG65TUCXqOw5xCz52vgSr2eoAfjM8tVv3wMVrkXPsVVbynE+WGaVrNt1Ib6jEx7OJursOm2O/wChiFYCuSTYDSRfzafphYZSz2ZFiytedoM4EztWoX8ftc5G2EeTSua3dUy2uYN5iOfkMWSvlKseKoHiAfDf4jlgBRXbUxLQoJEwIF/LbA2Y4WR4qbD4wT5jl7sNM9QgERqXmRdf+IYBTSLEwN4H+uCsjSPCrEXsdyBHWP0wYCKc6DNhYSPrviDvEZhfTG0W91sNqfDrDUQQRyxmJnp6za3rbE44WxAMMSN9MEn4ThrS4cs2BvMQbyINr9Ccejht5lvcenrhkYnNN6fsqYiTqMH5QdjtjvNU6jEMD7QV7/4R/Mzh5T4H3kKzOq3nbnf8tzGIsxwJdIIzDAABQCsCFERa+AlGXDFgdQVgZsZPqemGVF9FmAI2MHrytyxB/V+nvrLG2xABn3Y7qZRVRVmIO83uTBP0xjFizHH8qOG08ujRXpsGdJI1+OZuLsFiAItOFGard4JG3xtv++AFqM0qqowmAze1e9uhxNmaBFNQgt6xsZHzGG/hnVar9kufDUq1K0qyuPRwFPzQH/ixaM3VWo2gMWi8LG4MSb7bAz1xj/2cZt6XEqAv94WRx1DKT9VB9wxtY4JSFUVgul7yVJGsRtUv4wN79B0xcqKm4dW1U1IBW0FSIIIsQR5HBU48x9GAPy5V4pWUtDgidioNp5iPXniKnn21QNc/kQyIEGTJOgSJi/KNsBNXhyDpux5zYE+/BGXcTpDmJnSsAe+BJ9ScBP6PEK2YI/iXJIgU1/CAJmwsOXrN8ecQXTKxIt8AZPzxJwpPBqtyNyTuwuSb7/LA/Eahk7AEzE9bmOceWBVnws7gMTIB5R/4wWMgo2VSY/KPL98ApxHQYBQXk6tU/IYmXjKFoLAf8P7mcKRtTLBVNgpBmAI39MLskuqqdMWF9Q5W8jhnSzgYGCGE6QYHrsDhbl8wEquTIsRYE8x0GJna70nzfCA59kGOhg/HHCcAXaXX4N9RiFuKT7LMPKCP0xKlV3Eqzkf3QDi0IuIZxaPgXUxgXY6RAt+G5+MYgpcSr1BppCwFwot75xNU4PUcEvvyDQLdbH5Yg4fknDGmrFJuW3EJ9d7DAUWYz2YuGZgOYFvpgX+Pfmz/ABOLPS7PBwSarn1C4VZvs7UBsQw6xjACONVAI1nB2Q47IKtMnZrmPXAL8FeQBcm22LVw2pSopCaLDcxJ5En1xjKD4RxajTWozVF7xmJvvAAUSfiffg5OJ02EKwPO0n5xbHtTj9GblJsJA/0xw3GUIbS1vUjGYLWqGpUEsqgcxt8OuO6eWoH218WndSQSep5RGOxnkgkkAciR5YiVqb2LGD0sfcRtgwDeBcBBiprpqDbxgT7rfPDLN8FqKrMlIOdzpIO/MKpm3lhBl+FpqhM3VAH4YBI+JA+WG/e5ikq93UWtJgBopuCbWIbT8YwX4qAawE+wQR6/qZ904mo5uB4VAk33N/Uk4M421ZROYy2smAKtFgSD0J536iMLH4awuKxg3vYx5RhjVLUzpF2cwOpxGePo/hADEg84Pwa0+/AmaouYAIPnJHPmuOKeSckAojHeAI/m2MHJrvBJ25yCDPmvxv8APHlNzUXXYEbAep9+JFzWkS9ORtA5X6zf0OO3uCVECZiNsamBaLg6iZBJMkG0RaOhn64PoVPCIuBsD5GMA5TPpTWoKillMGAOe2+C6GYpugKCB5ATI6xufPGBx2XzGjiGVc2+9QfHwH/qxo/antk9KoFouhUxc2YEEgr1/D0/FjHpZTrBMghh6jb5gHFlzuYoVpqoxTVJ0AFiSSPCxZ/OxHIbYLcjVqHYvtOc2rh7Mkc5kHne8/6YsurGD8K4waLg0yUkQyrIZgDOkvuNoseeNO/9S8r1P+Q/vipfiX5vznHnbUDG52Hmce8Iy1SQyoxHMxaDvf8AbD9nAYwFFzsB1OJ0YQRO/wDO+NSPo1hFlkLF52AHTnz62wFxLOklgYJgfOD9MEO8p8APh/NsJ8zaff8A63wSr5QWnB6TKrMoJIkk/HBFLI0hJ7unHTSP2wnp9olFlkkwNvpjvO5jMRCoVB6cx5zjJHVqC7qoVRtAtPuwFw/PClVdnMeGPmDAwTki4oEVBB8/W23lhMeHNVnSVEdZ5+nxxM7Veoct2xWfZYgbWGB63awEey3yA+AwtPZyoCLrB5g4JXswDEvE/wA9MWh9V7QrEANtE4h4dxSJVF1O7KAOZjl8cTp2aXVuSo88S8N4qlGppytEu5sGP9oetrwP0wGGFThWdkhWpAdZCj0lhf1wTleCZqPFmKC+QbUfoMAvTzrksSiE+Y+Fgcerkc5cHMAT0v8AoMYmzcCkS+ZSTzVBHubWML37H0/w5knr92CfiD++IxwPMOZbMvOwgH97Y4/qjWJM1W6Xbl/mxmEHs3lpu7HqSf0tiUZbKLYUlPWTJ998D0exSD23LHyticdlqA5N/mP6YWR5rK5Y/wCyA9GK/TC6kmWm6qL/AIXb9ThuOzuXB9jV6kt9TjirwKgbMg91vpjAszPA6DmUqlPI+IfGZx0ODRZcwxFpBSx8vanBb9mMvIgOI5B4/wBcQ53JUVsHqL6VCT88Zhq1ayiKdZACNnBHruTj7IcfBJStSpah+IDSLcsVypTdFLKzG5Jk3iwtG94wCEq1GOhWPKw/bBGXA5tZ8Hgm0+0L8sE0S/talIE7C+22+KhU4PmqQDGk4G8xI98YJy3FqkGVO3K494xq0OqjnQYAtNuZ54A/jGHtCA0SF8uWIBxxNMTJPqB6ydsR/wATrJ8h8tsZtQ16WoiPnywTwkaHII3Ex6YDapBnBeRPjupuDff44zGdQyOVv5g3mccZKtopyerR4dhJFjjwtHImduf/AJxzlqQcQSRDbCNje3TEcujRL8VWACgkbRbfzF7csFfx390fEYCTQo8Oq5jz+POOmPu9X8z/AM+/EaFYzXEG1tFR4k/hExJtY4bcGpBiWSozmy3EXPvOJquVyysSUTc+16nlhhw9lMGmFRfJQJjnbr+mO9aJswBNrAdT0woFM1G0TuORj54P4rUgHqOuFeQ7xnJpMFIsSwJ3nyxEXyO+GcACA6AF5ajLN6zGCavB+Rcn0WPqTgJUrGzVoH91Av1M4iDRM1Kh9dI29BikJ8zCKwFxYX/WMJaAAJJYi5BHLyOCKuctaZsep9/XH3DMoreJpPitcgWveBJwYq0ZkqKPcmqDzKvpFjtbliUZWlN01f4ndv8A8sSZajY6V0i+7qs8+ZOJapAWQKZPIO5P/T++NoTZZVUWSko/wj6mTj05ulTlgok2LWWf3GA2zR0/e6FjcBo+e593XC2rxTLiSVRiOZUt/wBZvjY2mp7RU5jUvn4pPwx3Tz+o+GnVb0QgfFoGB+G8ZDD7lJ/wUo+aiMGGpmGH9lVPuB/XG1vqTu6jX06fIsvzicfGlVHtPSTyu5+gwJXqVlHiy+Y91Mn6HHGUyGarHw5dkH5qrCn9b/I4djZRhRgCe/ueii3oCTgVlIkd9UPOyj6xhf2iyOayyhnFNkMg6CWC+bSoN+vrivnjznnjQLQQx2rP71Q/piNtZIiorReCkH5MJxXBxlvLHa8bb+ThBxnszmTY00I/um/zM4U1qzSNYKk2g47HGyT4vlj1c1rInbcY2shNcxuY2vta846p5wK4K2jnO/7YsWWTSgkxA3mI54FzXaBEspLesafnviVYsfCnapBpAEbag1vSQd/LE3FuF0qikVWSfzgBWB9R7Q9cV3LdpawWy0wvKEAX5b4EzHHXqNemCdva/c4n7DsQ1+BZVR/bVGbrAVfhfCzK0mVzIJW4n8J6GcE182CxBpQf7wM26EnbBmVq0+4YDV+I+h6enr1w+ycLaowWOJICpvJMEjYGBP1xAwwTkhTCA1BSAk+0L+u/kOXLFMOFO3OR+/LEBJ1kAxq6SdrfTBTOCk202Plyg4CrrDA6oHU2t+mCzTUydCZ2O0H4HrjnUvn/AJf9cDZXioJgnULiZ6eQwf3dPz/zHE+tAZ+J0ATZbEjwrPM88NqYsLQbH4+WOMxwFeeiJJswJsdoAxNmGPlGw+vz/XDavjC7iZkED34F4Tl6oVjSCwx3Zo28gPPHvFKZuNox1QzqpTRQCzRJGqI87frg4nkKXhuYa7VaY9AT9ccVuD1CDNYRB2T/APrElLNE7Bh0BMj4i4+GOsy9TuyRttIPW0QRc7/DFajCqs45fzywfw3hdSpTHdvpufw6uf8APPC+rAGHOQqv3KKtlAJJJsLzPrOJ5XPpkM+C5FaDF6zNUePCCo8PoBN/PEfaHiPfJpI0k+zN2B5sfKBt1I9ccZd3RRJsT5c7+uA85lKlVlsFUMCTEzBBjeeXTE+0VY84d2OLP3mbqah+RDc9AzbAeSz6jD6nlcuh+7oUljnoBPxaThZmszXURSpzf8XOfTC8rnGNjSANpE2+Iw+0qcxbu+J52+Xr0wtq8XCiJi97/qMIn4RW0y9eD1g/AWwPU4YGFq7k+ZifcMaSHT+v2hOkQVn0kYH/AK1VZgKpI3Ovw+VomfLFe/q2+4e3qJxI3A61NZ1EKTcwDfzi+KxO1aMtx52kVGRpsQFkAdDIv5mOWAePdmaFUA0tNOrba1M2mCo9k+Y94wvo5Zgqg+IidRAvvI+RBwX3bOVZD7m8MxzA59cG/fh77IK/ZKugnu9Q6oQ30xzR7KZhj/ZMB1YQMWygKpENC36yT7ht8cM8pxJ6QOohpjddj1F8VtbIp2T7GVtQ1qFE7zPyGHdTKJlgSaAbyUyb89IufdhlmO0VRhAiPSPpGFmYz4IiwPlict7bZEOdrCp4SmlTBhfajoZ9nEIy1CldaaKfzPc/Fpj3DAdHOEllKljsekfTET0kIJFFCRzYz9ZFsMTbrniHHVP4gd9r4A/pJfUemGKZhSpDILgbgb89hiMbeCktzuQBfrc7YbWxxT4+AOvkVkY7/p6mZBCgf4Af0GDBkwfGqLsI2Nxyn34hr0lkfdhusLt7xidhswM5tYY4oPTEl9Ia0E3t5AyMTOMCNlBUMHlzxQOsu+tFII0nn7yIj3Y8qz4bgwPlvfHHCqJp0ypIsTvtBvjuukxysD03n98YoO/V5JQDfpPyGOPD1+Z/bAdfPBHIPLb0xz/Sg/N/Pwxs1Np/k8+9arUZhBGvmTAEgQTyjpGDUQi52WP/ABiKlRC69IgEkH0v+uJs20IBEG8+7njnXfjCrOSdXX97fpj3KZmlTXSA/mdO59Y2GOWTnzYySegEc/jiVK8XIBnrGFN7R95TcjT3q9SCR9RiTifECyhRNjN9/D0/nnjmvmCBBEenyvhdUnnfz+uGBxVecOMlWIpqtoAE7xPIW3OEbVRtfDGjlKh0ybflJAGwMWPPafPG5CGX8XII8IY23MemxjElHMNqPjSPN4922ExzDpsae3X6A2xL37z7KSRsbzaQYDQJxPq2nbcRM+F1J22B9wJ5HHQzIIbVbeAqgD1kERyG3LCmnV0DxqAbm3h38sC/0oCfCB0v9L43qfY8rIWFwNtp5n3+XzwCaaq3isbbkXjocK8zx1phfDFv/HKMef0pU5n32+eKwWrFk8wGJ0XIvAGJWz59l0ImZkR/564S5PiDEwd4gmBOB67VdelfFJB8JKzOwYbfpbGwafK8jxFRPIC+8bgzJ9Md0qksQCB6C3pPPFd4tmHpKDCyTLkAxPqxv6jCxOIV3EDvCD+UYZxw2tBNZQJe3TofScLc3xJQYF/dintVrJ+GqD54iOcq9G9+KSsWYz5O5YDoIGA+9nlhXTGYf2VY4YUOAZtvyj1IxgIAm2Csvw3RdwL3gGfd0xDl+BVkqAVainnpUzfzMe/DtEhYxFuKkLjmFU+FFk7GMHUnJW8jlbAGeogmx26Y5p50mzE3xqZ2mYoCTDA8zNvhGIf4pVMgnfEtTOgiBba/7dThXVIi0emDDa7quDJGxxzwupFQ2BEXn1Hlj1gIHuk4HpV+7aVvb9sXZ8xMp3mamsDTbcG0XF8A1qgKnawPXr9dseU+KaiAeRxKBKHY3j5g/wAjywSYbdB18qKkyJkAztv/AOMLv6vv0/n4YdIy7EA2/F5dMcfxp/3K/Bf2wWtIetYLe8kn0nn5Yhztcm7ciMSgX/xEj4GcBVWlr+Z+EY36v8B6hIBE7/vOIKzkjwgwGvF/lyvf34Ly9HVzI9MGZXLouwJgCZsOfTG1JQFYmxNyTbp7ht645qN13giDbpeMM8w6ruoIkiI6Dz5YVN4iOU6j85wwVG1D6wPdHP3/ACwzpcPqCdTKZHUAHAFUiCvQ/wA/XBOXOqkDJ+ONWgz+BtFr8wx5egIxFmMkVGrUxa9gdQ99sR5ZjHivz3P0GPn0EzpiLecnnviWKmeSdRjHC0miY2/1w7o8ODONrjn0IxKuQRCbT/oOmH2HqR5bJGo3iBCc43Pp++H9D7waQqhRbTFhHTAGWPj1c5MfM3HwxYsmlp+lr4n2M4llTgrC6aZjZrD3ETHvwNluHZnvQXKDrDAyOkjFuSDYjEv8EDMW+uK9j64rtThyEyyyR+a8enLEqcOkSPlhu2WHK8dcDvWMWtHTFJwtfIEC4xF3aKJYr78G9/7/AH4Hr1FJgqI+GMLAo4tS2Uieu2Pk42F/GvpOPczw2lElfhhc/A6TzpkHzGNTHx41NWbEGJA8rYbnPLpJm2E9Phq6YWBfHaqElSJN8Rcp13mcwoOoGZ9+IFcny9d/lj1ntED4YFeoQcUNE1LcxiKo5MfXE9PJbknbbHNagxi4At/O2A145sOgIt8L4AzRg4sWQ4QrL4mad2iI57T6Y9fswGJ0sYEb4pNJOHi4O4m/wt88MyJUaZBNj57H98c1qYpzTG4NyfLHawUa3sgH4z+hwS6wXcgeZg8yDe5xP3PkPn+2Is0BEdCvpz/fHvc+Z+X/AG42H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ata:image/jpeg;base64,/9j/4AAQSkZJRgABAQAAAQABAAD/2wCEAAkGBhQSERUUEhQVFRUWGRgYGRgXGCAZGRwfGBoYGCEZGRoaHCYeGh0jGhocHy8gJCcpLCwsFh4xNTAqNSYrLSkBCQoKDgwOFQ8PFykcFBwpKSkpKSkpKSkpKSkpKSkpKSkpKSkpKSkpLCkpKSksKSkpKSwsKSkpKSkpKSkpLCkpKf/AABEIAL4BCQMBIgACEQEDEQH/xAAcAAACAwEBAQEAAAAAAAAAAAAEBQMGBwIBAAj/xABJEAACAQIEAwUFBgIHBwIHAQABAhEDIQAEEjEFQVEGEyJhcTKBkaGxByNCUsHRFPAVFjNicpLhQ1OCk7LS8RfTVGNzlMLU4iT/xAAYAQEBAQEBAAAAAAAAAAAAAAABAgADBP/EACARAQEBAAIDAQADAQAAAAAAAAABEQIxAxIhQTJRYSL/2gAMAwEAAhEDEQA/ALH2b4IKK6/FpqJJEC+kb6ptJ8UCZGJ+F8CdalSsH8TyDTXYLup5+I9IHuwI3fUop5dEqCpDoKmvTRBs5VVMMskMAIILtFhZFlc7mqKlW4jUWoCYpgU3i4AWHMoTMCTuAPTpIi1ce2ObC0ASiioxKoaghFBEn4gEdZxl1fJ121azUenSYLUZSWCgC4vZoCkdJAvGJeL8br1a+irnWqUxEs9Jgp0gt46VP2hIg74ATi+ZpU6oDL3df21VgCQGGynxKGLRH4gDuBgrT+xHaHgfdKuZon7k6ToLMWVXgKWbYlrkwbG0DC1q9xM29bT78M+0faUVsuuWoqyUgFYip7QYBzH+GXt5BMIdVhPIC4998Ry4xctX3sxUBybU6niFWsioqtFTU9gDqsBCA3kQDcRGKZxOiyVqoNihKkCVAOxAE2g/yNsX7hXBnylPLPme87qqFUOjEPl2LFgniOk06phr2DmwGKHxth3laS7Ma9UHUIZvvNyI9qAJ85xuXyGT6snYLgtWq61aNZVqo5Cq5mVVZbwzqO9oEdcbnQpkKAxDNAkxEnmY5emMm+zbIMoo1lUAeNKjL5EERNiYMtHIbc8aBR7YUYqs+qlTpGC9QaQT0EwZ6dcVYk80jFa7Sdo2Rv4bJqKubYWH4aQ/PVOyxyB3+ox4nm8/bKTlcuf9vUX7xx1pIdh/eOGuTyFDh2XYqDA8Tubu5/MxO5OCEs4bnlyFJadakyLMvWaotQl3kl2C+KCwiwgWsAMPOH8dy9f+xq035QpBMxMRvtf3YoXaDtFUzZY01VcuqX7ydTnVpDBR0JPhJuV53GFnYDgS1M0wqBrUzUWohKEHUBJJgzaYje+z4q8fmp1sGnH2jyx7j2cQpzo8sfaPLHePsZnGjyx9o8sd4+xmcaMVrtgyjQHJVW1XBhWIE6DAnVbwsbAnnti0YjcCLxHnhgrBq1SorKFZlbu/HJCgKt/CVm5iBYS22COzPEUphgajK7SpJGoBIO9/DEBrXtF5s77d1qlYpSylNhl6ilyaaH7yWuzQJCggQD6xipU8k50Iql2cATBhSL6V2GqB7I9OdqlGPc9m9GZnLVmChQutiTuptPOQI23Yxta/9jOFmrRo1qqpVcIgJqMQUSLqEAiQDIJEyxnFLzXC8qtCl3PeVatRwpRvBBUiQ295lYnmL74snCqlXK5WkarNlkDOtQ1CAT0UU2lmA28MQW5AYoPvtZq5etR10iDUoVaa1HAKkK8+EGIIk6rG2nzOKRlRUhkLkghgCd4PXzBxZO13HKOdChEqDUtQuSppq7wiK8n2ggLfFBirZau9M38ayAeRBid4uDtjz+R38cF8A4bXqv3dOitaoiGQX0nSNIJWTGo25gjcXwRxHh9fLuTXoVcvTrMdbaRUA9p9VMg2YXsCF0hrTfBnZmv/AP6lAEmqGpFZIkNfxEbDwwYnyBNjbuLZgfxgNQAinl6oAB1rTYqGFyunW55HxEKD7JE9PH0jn2pvCuO0qVGqit3xbQn3kKxpgeIaZ1SQTEnkpteA8p2t8I1E1DDKwgrpJZH7xGEnvSyS3KRbTJOLZk+yorQmYWlVEsKbHUoVdKNpkDWBLAoJC6ahuCAMccS+zVUCfwlar38uVD3U6RJgwDTMmBMySOuOvs55BnZOoGWl3tGsg1GoJYsXmPFUAUk76oJ3I3Ew/wD6Ny3934VMJ+zNU1tdHMM6ZjLgBqIULTKrYEFDrqSvMtuQYxZP4fLfmq/8+p/7mNbqZ8VDh/Bw5dlNSX1WRgSqsIg6pAVZJJkGdonDj+rlIKGrUgwPtMF8W2iJ3O4gydh5HH2XzTKBcHV4tRJUidpCkggEwPjAwfwrLPWUfelVAJTTBabw/iEQNxIub9MFUrWf7D5fKK1erU/LoDCfFDAqTBkkGzCLqJxWuKcHpMC4qLTVaX3alizk1L2SmDqZouTA1XIM4sPbfhmaFJaJq08wv9oE7vu6zBTc2JRomYAHodsVOtx+gpY06bLU+8DJVMDSQRpEWkSVAAWDpMExGlmD6UZ7Nd62tl0s1mvNwIMdPTYEGLQBHl8oHqIgN3ZV/wAzBflOOHGok6YkyQB7IJMC94GHPYnJ97xDLgcn1wP/AJYZ7epAxyjrG25zJJVomg6aqbgoynmFER5fhIPlMzjAO02TNGvXpd53gpVm8Z3M6bsfzdfME88fomgxZlgmNBOw5mPiIIxhP2lUx/SOb82pna8lVB+ONyjR7wRa1UHLUHZhZjNQrTQrc2/H4VFhvDWxq3BOxCahXzjnNV/zVB4F/wAKG3vPwGM07P8AZBsxVT+FYHu1V6rtIQPvoXcMw2MWHrjWOzOYzJaqmZUeAgK6+ybCyiZ874r8B+Bhfxrhy1qYDEDQ6vLCQNO8iR+Gb8t+WGGFXEOALWqrUZ3ERKhjpMXAK7RNza8Dpggrqjw2hVplgislWHmN+YIO+97euFfF8xl8mKdOnTbWzgIKXtgkRrkzqACgGZkROHWR4WKRJBmQBJF/Mk9T4Z2krOBaHZ4d+9ao3eM0wCoGkclkXIA/XDoIcz2urIhDhVeUKlBIibhhBiIbUJ2EqSBOHfZntEuZpgyRUtqVkKe0Cw08mXTcETIE2xB2rSktJAyM0sFC02ZSZKzBXmLGOcEczhtwzIpSpqtP2AoVQNoHT1xrhgwY9x4MfYkvcfY8x9jM9xw4646nEdesqqWchVAuSYAHmTbGYo7SO4okUk1yplNkKgCQWG0jbkQCOmMobs/mK1SnTEU0TTGtjpVqmz7kgmZvHS0RjQW4yKNc0RpNJmYfd1D4IUEpAGoMAQwAgRMHCuhnaazUOWqJRYEtVeGcEsAGlSzVH2IttHIEm5E697S9mMvk8t3uoB0XQhNNWqVGbZCWPiJJN4kA72wPR7J1FjN5iqlbMkgMjUzUSkSfwaHBDKNzeIMYO7PuuaniWbMwxGXpiSqKJQOqAeJ3YOQYsMEZOoj5mqKp1Mja1Qn2FIEKBIAKzeJMn3nT6SXtXRKUyXy4BCCitWmdS+13kaHIZCdILMdcaVBi+KHklnWPePjz92NhztBTkqwVFVQlUKv5dyQN7yZY9bcsZBlWioR1n1sdx9Zxy8jr464ymYNOo9VSAaT02W03EG453AxrGWyaNRpLBq95aqy/jiXnc6W1AODvv7shp0vHVW9x9QMbLkyi5WnVQFppBQFWSoZUliADJhbn574fF0PL3FZfiuap5s6IqaNyZl15MwWBIR/a/Ewi8DDmnxtGzVPVVRJ100ZDGssKTHxNMAkADdhbEvD6S12q1KRAV5FSBq1BCR3YDDwgA7gEkLby6r5MPVLUi0JMpGgsyAX8a7ARBFiDHIR3/wAcCPjHCa3dUalBKiZijUIR1KF/Ex1rUUkMzkQYlgZ87L9WZ/NR/wDta3/6+LjkcozZlmSrUC6hUdWVSCzqVEAiVChdwTMrzk4Y/wBXKH9//N/rg3FRQqfazLtVK5hHoMXU91UQjUSQASwgKsGSbeQAkHRuGREqbRAmPZ8mFiOhuMLM1kqVYaHpI9MiYcAgeSje8z7hhD/VqplDOQzLUSYnL1Jq02kTCqJbe0iYjfGoXitkQ8sBpq6HRX5rq6H1g7csZ92r7GVe7r1HNJ1FGodTLJ1IAwdbg03Yg+JTc2IO+HfC+3jd8MvnaQytYgFSzfdPy8J9bRPlMiMFfaFm+7yFYndwtIA2/tCAbdYk+7EFiFOQCbn83pbfD3sDk69TOquXqCiyo5LldYURB8JtJkD34R1V3Pqbeu30+OND+x3KgfxDk7mminkY1ORPWIMc4GJi1jXsZUeqRXz2aqCAYRhRF5B9gTy5dTjGu02XUZlgpYjvXAlixhWNyzXNhvj9Brn0WpUkmUVCQb2IdvDEnlj8857MB81JMD4DxNP0Ixq3FunYWi1PI0KdSmtMhQAA0lvxFmGkaWMybneZxY1GFuUozOpvCIRQIAiBzFza1uhwZTSIgfz+uKwCRj7Hwx8cSz7HhOOalUKCWIAG5JAA9ScVPiv2m5Ckxpmp3vJtC6lvynZvQTjMccO42leq6BGHdHdhvcjUsTCkAwTBO4EXw1RABAAAHIbYoVP7RcsGL0MtWJYAGQlIeHYnU0m0DbYDA+d+1GsJ05ekgHN6ur/pXDWaPOPpxjFX7SKrEl8wVPIUyQvuAXBvCPtLqqxmp3wjZ7EeYMA/UYGalRz6Pq0MG0EhtJmCOR8/LCmh2wpOjGIcaiiSCagEwUiZB22kHlik5Ltrl3qPVY1Mu1R0LFCHU93A9ggESAfFJ/TBnDeyVCqK9SnmG06yQw8ICi9kBOpb2PhuuGYD7+sLnMKU1NSKAuhTSUkK2s21GxNreyemKd2p7RNUeqDmNNOQQtN9YJHiXT4LSoWbxM2OIO0nDlprSNPMmtTVWJDmG0k6T7KkhIP4o9ZIxW81wotUAhGQeJgHO/h1JqgMPcoPhItbCA2UrVKrrTQO4DFgEgtYA+zsANO/ITJxZeIJm6VGnk9QArt3QpeE1VkLKKbQuggyBEEXuZiXPUCgGs5YDUTTQiahAEJ4P7NdoY6izFiCAMFdm80ve9/TZ2qO7Uwife1nVEpghdRJTVULFqrEATbDGxqGRp93Sp01pgaQFVfygWBNrGJ9T62TZTsgKdQuKgh2ZnY+FxuV0D2QA0HYbTM4mTgubzF69c5ZD/scsRq/46xEk/4RGA+J9i8iis1SlWcxdjUqO23KWMmPLfBpG8VyVBcpWAMh1a58RLQWE85/TGOpR1VhEAnVF7XU8x6YuOb7H1KamplGqqpD6lLyI/IVaTq7vmDy3xU6SlK6PJs0dZ5c5n4dcRy7x049a6oVFamJ8LqSGBuQQY94+uNO+zniwbJBWMNSY0z1IF09SVKr/wAJxQKuTIbwwI1DpzbyH0wBw3imYoVooPUBYhmpKQA4T1B6xHOQOmI4X8V5J+ttV0AlNAENYEDxGWvHnuepOKpmONZWpXbwM1V+6SUJBEbHWCIQc2FrXxmLZ3MVGYMBdyHTTHiY3RlMQRB8MRBPmME1OIVBekioqqVJYBmKyT4pOxkkaRBPnj0R57WtZ7MVKGk5dGzA02CMF/N7XUeIGfQ3jHPfH/dP/wA1v+3Ff7GdqzWq0kJVSqPrBIJYKCo0wNyQpI2AUYu38JR/IP8AKP2wjQGY4RUBVmqswFyQFSxAHtXIEWkEbb4OyNECSid2JuSDqPn+Yz1Y3jY4jykuoZ0aoLMIK6RzBCBtx1MnpGC6VZiQNJG59rl1I33xOqxBxPs9QzNMpWTvAZufaHmpHs+74HGV9tKFbK6cm1Zq1AxVplliooUlNLPsyiSRHy2xsusKBqMHzxkv2qZkHOotoSkvxd2b6AYm0qNWUAXJ9PdjWfsmyQ/gHLAw9VzcflCKI9CCZ6jGUZlptte4/n0xun2f0NHDssIuyaz61CX/AFwKoXiWeK/x4Ygmnl0iRDEMtT2j62xjdDLB8xRSJ1VKa7bywEel8ax9paBaDVUchrUqij8SuSRq9CDHLxHGTcE4yuXzdGtWBK0n1ELckAHT5bkYL9sPH5K/RtCgFEDl8fU4ljGOr9suZrsf4XLKQPw6TUa/UggD5YfdnftPrVK6Uc1lHpazp1gEKD1aZEec4pLRQMfHHNNwRYg+l/pjitmlX2mVf8RA+sYGUD7Xs8Fp0EdmWmS7GNmKgAKfiWjGaZXNl5/hMuGI/wBq48I/Q+/4Y0z7SOL8OzGWak+Zp96kvT0HWQ8RDaZEG4InYzyxleWZNGmrWqMu5VToUGB18R23w/jBeK5qoDD1tTE7JZflgFM035iR5nDx6GUI8CSwE3DOedpvjo5PKEW0AEifCQR8rYQSvXEbiepb9MeNnpAAIBHOcNdNEGJplQTziwB+uI65pgxC+oItg1kGWrFRe8XAPqNueD8txo037yn4GFgZ1D3TfANapS3ltp6i3rgRHB5D/XEVjlO0lWmpVXIVoDCREAlgAIkAH6nEuW4VUrKrxCkwXMSAIl9MgkAsOl2AwiDExA2jy+eLZk660kqOQaSadMVVBJMrdGKaSyzPUTFrMCTe2Kc/wx6VbulpElZsx1zoEtMbgWt5gb41z7POE/w2tWWnqqKj94GkssAAKIjQDqsp2K2Jk4pOU7W1e9epoXv8wWJlYCoqaaaxuvjM6gTNiYjD7s92hilqeqVamir3VVZCd2NIGqfCHY6GEW1iBAnHXGad3gmJv88fVEDCDcdDit9lFR+9dWcywLBtiSoMrInTcwPWcMM59+5oA/dqPvvMEWpT/eF2/uwPxYOiX8R4+ai1RlhSYKjEl6mlnEGTTQAlhEwzQpO0i+MerZkiorKQNLKQ28RefOI+eNx47w+g9CoKqUyAhglRKwpgqdxEWI6YwakwFZHQFAGQggXmQdS+nzwXuGX4svGc4DWJpBQjqr7EFdagmxG3TzU4W9nqxXPU/GV1ALIuQB4tKj8zRp/4jth1xXKUl7oUWYIaQi+okKSqkzYEyfDNoOKqjAZlFY6fEgJG4UsAT02ny3wT5yXbvFovajswldFq0WUZn2FWmEghZBpvMGrADbkXBiMJP6GYg0s49SnmSFFKkFTu6ohgBSYjSHliLkFJ5406lwOnIJRbKoA5DRI0iwt9Yx3x3gVPN0Wo1RY7MI1KRsykgww646bjljL+E8BzFKvrIdPEVps3sSbHvYugjeeRA3xon9H1f/iF/wAzf9+K7U4gclpy+YCqUBalXA0isqgC5/BWAMmSZiRMxgf/ANRf/rf8hf8AuxX1OLbT4RTQzoW15UaPksfU4I/oyn7ZWbT4mYkQDbe1sT6WIBLDTEmACPWTviVRIsZHW3yjEKL87mKdCm9U6VRBJYDYDnIBPMfXGOdqs8K+dq1AwILQjAyCqAKsHmNzjcyRpJ/DBk+7e++PzwqqYMnf0EXM4mmF+accunzH7/rj9GcMpdzl6YJhadJASbQFQST0j9MfnDN1RqkWAM9ec/z6YulT7S62Yy1TLVRqd1EPThXA1SQQPBBAiTp35jG1qJ7edqaeaI0NanICyYIJuzAWBsABJI+OKKuYUVlZlRwJ8LkKptzJthhmqn3YVUVFU28Wpj11GADeduZwkbKmrUCAGTfrEXnEzte5D+j2hrKQEagijkI3MmIUAeV8RVu0xG9UWPLUB+uF1Xh1Ogv3rtqP4QRJ9wGE70kYyPD75+uKRqyDtNVHi70j/BIPxtbAVXtYQzEDUT+Jrn4sDhLlssCfG4RQd98WXhnC0cHuaIIkfeVLLHq1zPkMbWKKnFTUZX0KXG0La20hbGNxIxMOJZrmtSOgWB8hi1nLFFI7xYndAYt0mJxDUFFo1vUPmCAPoZxtZV17RZhTGphHVb/pgrLdsaytMBusr78N/wCgUdpTMN70n5qR9MO8vwoIAvfJIixGn3nBpxWU7TMx1NlzbeATHxGB832rS47gCfzefPbFl4itVBApmoDzRwduV4xXOIOrSK1IrsSCIPxGDW6JxnhUaAirMRzFsfZisQYOO0o0pIQkfPHQydtSsrnoDf4HGSHyzktM6R1Hy9+LcnaWtWen/EVGelSIqaWI06jcSApkEhhpg2aJvipV7bggbj3eeG9GurZFQophhWPeMF+8IKnSdXSfDAjz640JpxbtB3z97VFOmI9imtzdoaQZO5F4gWjCqj2pKMBSLr4iY5km0+e2xtOBFpqLzJ9BAv8AXEdKtpf2RO4MR88Ht9Zp3Zr7S6yeGrSFRVUzDBTYGwExJMDa5OL/ANleIU3paS01WBqVVYQSXMsYO6iyjyVdsfno19R8MBgQZb1B+AOHlTtbVpsFWo6kc9JDXJPhO+x3IGHWbH2mylGlQY+FRBkc2XfSBNx5ch78Y9xPLlAIIGiLncxe3XDfg3b0pl3pkkVdWparK7m7XWPwSBsJU3tvhBxnOawkaSFW5Uk+W9rH4+m2HlelcVu7TcPzU0XzJp6mUkBGdgBqDQTUMc9l8/LFK4gdLuSDZbRvz64dNxfMV6VFqzM6U3KKxW102LA6ZAC2IBM7kDC/jWW8Wrax5z5z8Ppib/LVS/8ALZ8l2gZaNJqojWtMAe0XJRS0ACRBnyM7i+HHD+Iiqmr2SPaU+0p5hh1HTFM7D8OFTJo4bSDuJnxI2lgykQwkalJH4o88Ms9SY1BJema5u6TEhSPGt7FbGfZJBE2OO3bk9zPZsZ4s2YLNT1N3Y1EaR7OpI9lrWY39xxF/6ap/v6n/ACMt/wCxi15UHQswDAkC4Hoefrjvuz1+QwazJey3bcpUCZmp3lIeEaxOmLCANwLW88abQh1mm0r0mw8re+04xDNZUMzqNw4gU11LzBIZdhceV/jcOwPaaqrJlXDe0BrYnwqv4ADYCBANt+cYif0dXbtXnxRyVeoLfdkL6v4B8zjDGMACLARv7pONO+1PiUZVaat7dUao28IJ06hb2oMXxlmZkLblaDzmRPnfDWgGhR11AInmQdoEzOLBw3KU1TTpUBZJ/ESWMSxNveRyxXso33gMWAvzHvjzwea5K8oczBO8cyJ2xKk3EnWTpMiT/Pvwky1fRWk9I2m5jl0jB2YsttO99MQbDeMJP4goxPW1+m8YI16MOJBHGrmenmZwpq5KNvdOCGzwiZmT8P8ATEuYzIIne31xaUfCeElqiah4SdRnoL3GHee42FqGmhLXFgJkwP5ttGFmYqv3QKzq0KDAvB3PwxFwKhUDKyi76gGM+FR7Tep2874KTarQzFXosc2aYtsADbARytNfaryxHL9+eG65TUCXqOw5xCz52vgSr2eoAfjM8tVv3wMVrkXPsVVbynE+WGaVrNt1Ib6jEx7OJursOm2O/wChiFYCuSTYDSRfzafphYZSz2ZFiytedoM4EztWoX8ftc5G2EeTSua3dUy2uYN5iOfkMWSvlKseKoHiAfDf4jlgBRXbUxLQoJEwIF/LbA2Y4WR4qbD4wT5jl7sNM9QgERqXmRdf+IYBTSLEwN4H+uCsjSPCrEXsdyBHWP0wYCKc6DNhYSPrviDvEZhfTG0W91sNqfDrDUQQRyxmJnp6za3rbE44WxAMMSN9MEn4ThrS4cs2BvMQbyINr9Ccejht5lvcenrhkYnNN6fsqYiTqMH5QdjtjvNU6jEMD7QV7/4R/Mzh5T4H3kKzOq3nbnf8tzGIsxwJdIIzDAABQCsCFERa+AlGXDFgdQVgZsZPqemGVF9FmAI2MHrytyxB/V+nvrLG2xABn3Y7qZRVRVmIO83uTBP0xjFizHH8qOG08ujRXpsGdJI1+OZuLsFiAItOFGard4JG3xtv++AFqM0qqowmAze1e9uhxNmaBFNQgt6xsZHzGG/hnVar9kufDUq1K0qyuPRwFPzQH/ixaM3VWo2gMWi8LG4MSb7bAz1xj/2cZt6XEqAv94WRx1DKT9VB9wxtY4JSFUVgul7yVJGsRtUv4wN79B0xcqKm4dW1U1IBW0FSIIIsQR5HBU48x9GAPy5V4pWUtDgidioNp5iPXniKnn21QNc/kQyIEGTJOgSJi/KNsBNXhyDpux5zYE+/BGXcTpDmJnSsAe+BJ9ScBP6PEK2YI/iXJIgU1/CAJmwsOXrN8ecQXTKxIt8AZPzxJwpPBqtyNyTuwuSb7/LA/Eahk7AEzE9bmOceWBVnws7gMTIB5R/4wWMgo2VSY/KPL98ApxHQYBQXk6tU/IYmXjKFoLAf8P7mcKRtTLBVNgpBmAI39MLskuqqdMWF9Q5W8jhnSzgYGCGE6QYHrsDhbl8wEquTIsRYE8x0GJna70nzfCA59kGOhg/HHCcAXaXX4N9RiFuKT7LMPKCP0xKlV3Eqzkf3QDi0IuIZxaPgXUxgXY6RAt+G5+MYgpcSr1BppCwFwot75xNU4PUcEvvyDQLdbH5Yg4fknDGmrFJuW3EJ9d7DAUWYz2YuGZgOYFvpgX+Pfmz/ABOLPS7PBwSarn1C4VZvs7UBsQw6xjACONVAI1nB2Q47IKtMnZrmPXAL8FeQBcm22LVw2pSopCaLDcxJ5En1xjKD4RxajTWozVF7xmJvvAAUSfiffg5OJ02EKwPO0n5xbHtTj9GblJsJA/0xw3GUIbS1vUjGYLWqGpUEsqgcxt8OuO6eWoH218WndSQSep5RGOxnkgkkAciR5YiVqb2LGD0sfcRtgwDeBcBBiprpqDbxgT7rfPDLN8FqKrMlIOdzpIO/MKpm3lhBl+FpqhM3VAH4YBI+JA+WG/e5ikq93UWtJgBopuCbWIbT8YwX4qAawE+wQR6/qZ904mo5uB4VAk33N/Uk4M421ZROYy2smAKtFgSD0J536iMLH4awuKxg3vYx5RhjVLUzpF2cwOpxGePo/hADEg84Pwa0+/AmaouYAIPnJHPmuOKeSckAojHeAI/m2MHJrvBJ25yCDPmvxv8APHlNzUXXYEbAep9+JFzWkS9ORtA5X6zf0OO3uCVECZiNsamBaLg6iZBJMkG0RaOhn64PoVPCIuBsD5GMA5TPpTWoKillMGAOe2+C6GYpugKCB5ATI6xufPGBx2XzGjiGVc2+9QfHwH/qxo/antk9KoFouhUxc2YEEgr1/D0/FjHpZTrBMghh6jb5gHFlzuYoVpqoxTVJ0AFiSSPCxZ/OxHIbYLcjVqHYvtOc2rh7Mkc5kHne8/6YsurGD8K4waLg0yUkQyrIZgDOkvuNoseeNO/9S8r1P+Q/vipfiX5vznHnbUDG52Hmce8Iy1SQyoxHMxaDvf8AbD9nAYwFFzsB1OJ0YQRO/wDO+NSPo1hFlkLF52AHTnz62wFxLOklgYJgfOD9MEO8p8APh/NsJ8zaff8A63wSr5QWnB6TKrMoJIkk/HBFLI0hJ7unHTSP2wnp9olFlkkwNvpjvO5jMRCoVB6cx5zjJHVqC7qoVRtAtPuwFw/PClVdnMeGPmDAwTki4oEVBB8/W23lhMeHNVnSVEdZ5+nxxM7Veoct2xWfZYgbWGB63awEey3yA+AwtPZyoCLrB5g4JXswDEvE/wA9MWh9V7QrEANtE4h4dxSJVF1O7KAOZjl8cTp2aXVuSo88S8N4qlGppytEu5sGP9oetrwP0wGGFThWdkhWpAdZCj0lhf1wTleCZqPFmKC+QbUfoMAvTzrksSiE+Y+Fgcerkc5cHMAT0v8AoMYmzcCkS+ZSTzVBHubWML37H0/w5knr92CfiD++IxwPMOZbMvOwgH97Y4/qjWJM1W6Xbl/mxmEHs3lpu7HqSf0tiUZbKLYUlPWTJ998D0exSD23LHyticdlqA5N/mP6YWR5rK5Y/wCyA9GK/TC6kmWm6qL/AIXb9ThuOzuXB9jV6kt9TjirwKgbMg91vpjAszPA6DmUqlPI+IfGZx0ODRZcwxFpBSx8vanBb9mMvIgOI5B4/wBcQ53JUVsHqL6VCT88Zhq1ayiKdZACNnBHruTj7IcfBJStSpah+IDSLcsVypTdFLKzG5Jk3iwtG94wCEq1GOhWPKw/bBGXA5tZ8Hgm0+0L8sE0S/talIE7C+22+KhU4PmqQDGk4G8xI98YJy3FqkGVO3K494xq0OqjnQYAtNuZ54A/jGHtCA0SF8uWIBxxNMTJPqB6ydsR/wATrJ8h8tsZtQ16WoiPnywTwkaHII3Ex6YDapBnBeRPjupuDff44zGdQyOVv5g3mccZKtopyerR4dhJFjjwtHImduf/AJxzlqQcQSRDbCNje3TEcujRL8VWACgkbRbfzF7csFfx390fEYCTQo8Oq5jz+POOmPu9X8z/AM+/EaFYzXEG1tFR4k/hExJtY4bcGpBiWSozmy3EXPvOJquVyysSUTc+16nlhhw9lMGmFRfJQJjnbr+mO9aJswBNrAdT0woFM1G0TuORj54P4rUgHqOuFeQ7xnJpMFIsSwJ3nyxEXyO+GcACA6AF5ajLN6zGCavB+Rcn0WPqTgJUrGzVoH91Av1M4iDRM1Kh9dI29BikJ8zCKwFxYX/WMJaAAJJYi5BHLyOCKuctaZsep9/XH3DMoreJpPitcgWveBJwYq0ZkqKPcmqDzKvpFjtbliUZWlN01f4ndv8A8sSZajY6V0i+7qs8+ZOJapAWQKZPIO5P/T++NoTZZVUWSko/wj6mTj05ulTlgok2LWWf3GA2zR0/e6FjcBo+e593XC2rxTLiSVRiOZUt/wBZvjY2mp7RU5jUvn4pPwx3Tz+o+GnVb0QgfFoGB+G8ZDD7lJ/wUo+aiMGGpmGH9lVPuB/XG1vqTu6jX06fIsvzicfGlVHtPSTyu5+gwJXqVlHiy+Y91Mn6HHGUyGarHw5dkH5qrCn9b/I4djZRhRgCe/ueii3oCTgVlIkd9UPOyj6xhf2iyOayyhnFNkMg6CWC+bSoN+vrivnjznnjQLQQx2rP71Q/piNtZIiorReCkH5MJxXBxlvLHa8bb+ThBxnszmTY00I/um/zM4U1qzSNYKk2g47HGyT4vlj1c1rInbcY2shNcxuY2vta846p5wK4K2jnO/7YsWWTSgkxA3mI54FzXaBEspLesafnviVYsfCnapBpAEbag1vSQd/LE3FuF0qikVWSfzgBWB9R7Q9cV3LdpawWy0wvKEAX5b4EzHHXqNemCdva/c4n7DsQ1+BZVR/bVGbrAVfhfCzK0mVzIJW4n8J6GcE182CxBpQf7wM26EnbBmVq0+4YDV+I+h6enr1w+ycLaowWOJICpvJMEjYGBP1xAwwTkhTCA1BSAk+0L+u/kOXLFMOFO3OR+/LEBJ1kAxq6SdrfTBTOCk202Plyg4CrrDA6oHU2t+mCzTUydCZ2O0H4HrjnUvn/AJf9cDZXioJgnULiZ6eQwf3dPz/zHE+tAZ+J0ATZbEjwrPM88NqYsLQbH4+WOMxwFeeiJJswJsdoAxNmGPlGw+vz/XDavjC7iZkED34F4Tl6oVjSCwx3Zo28gPPHvFKZuNox1QzqpTRQCzRJGqI87frg4nkKXhuYa7VaY9AT9ccVuD1CDNYRB2T/APrElLNE7Bh0BMj4i4+GOsy9TuyRttIPW0QRc7/DFajCqs45fzywfw3hdSpTHdvpufw6uf8APPC+rAGHOQqv3KKtlAJJJsLzPrOJ5XPpkM+C5FaDF6zNUePCCo8PoBN/PEfaHiPfJpI0k+zN2B5sfKBt1I9ccZd3RRJsT5c7+uA85lKlVlsFUMCTEzBBjeeXTE+0VY84d2OLP3mbqah+RDc9AzbAeSz6jD6nlcuh+7oUljnoBPxaThZmszXURSpzf8XOfTC8rnGNjSANpE2+Iw+0qcxbu+J52+Xr0wtq8XCiJi97/qMIn4RW0y9eD1g/AWwPU4YGFq7k+ZifcMaSHT+v2hOkQVn0kYH/AK1VZgKpI3Ovw+VomfLFe/q2+4e3qJxI3A61NZ1EKTcwDfzi+KxO1aMtx52kVGRpsQFkAdDIv5mOWAePdmaFUA0tNOrba1M2mCo9k+Y94wvo5Zgqg+IidRAvvI+RBwX3bOVZD7m8MxzA59cG/fh77IK/ZKugnu9Q6oQ30xzR7KZhj/ZMB1YQMWygKpENC36yT7ht8cM8pxJ6QOohpjddj1F8VtbIp2T7GVtQ1qFE7zPyGHdTKJlgSaAbyUyb89IufdhlmO0VRhAiPSPpGFmYz4IiwPlict7bZEOdrCp4SmlTBhfajoZ9nEIy1CldaaKfzPc/Fpj3DAdHOEllKljsekfTET0kIJFFCRzYz9ZFsMTbrniHHVP4gd9r4A/pJfUemGKZhSpDILgbgb89hiMbeCktzuQBfrc7YbWxxT4+AOvkVkY7/p6mZBCgf4Af0GDBkwfGqLsI2Nxyn34hr0lkfdhusLt7xidhswM5tYY4oPTEl9Ia0E3t5AyMTOMCNlBUMHlzxQOsu+tFII0nn7yIj3Y8qz4bgwPlvfHHCqJp0ypIsTvtBvjuukxysD03n98YoO/V5JQDfpPyGOPD1+Z/bAdfPBHIPLb0xz/Sg/N/Pwxs1Np/k8+9arUZhBGvmTAEgQTyjpGDUQi52WP/ABiKlRC69IgEkH0v+uJs20IBEG8+7njnXfjCrOSdXX97fpj3KZmlTXSA/mdO59Y2GOWTnzYySegEc/jiVK8XIBnrGFN7R95TcjT3q9SCR9RiTifECyhRNjN9/D0/nnjmvmCBBEenyvhdUnnfz+uGBxVecOMlWIpqtoAE7xPIW3OEbVRtfDGjlKh0ybflJAGwMWPPafPG5CGX8XII8IY23MemxjElHMNqPjSPN4922ExzDpsae3X6A2xL37z7KSRsbzaQYDQJxPq2nbcRM+F1J22B9wJ5HHQzIIbVbeAqgD1kERyG3LCmnV0DxqAbm3h38sC/0oCfCB0v9L43qfY8rIWFwNtp5n3+XzwCaaq3isbbkXjocK8zx1phfDFv/HKMef0pU5n32+eKwWrFk8wGJ0XIvAGJWz59l0ImZkR/564S5PiDEwd4gmBOB67VdelfFJB8JKzOwYbfpbGwafK8jxFRPIC+8bgzJ9Md0qksQCB6C3pPPFd4tmHpKDCyTLkAxPqxv6jCxOIV3EDvCD+UYZxw2tBNZQJe3TofScLc3xJQYF/dintVrJ+GqD54iOcq9G9+KSsWYz5O5YDoIGA+9nlhXTGYf2VY4YUOAZtvyj1IxgIAm2Csvw3RdwL3gGfd0xDl+BVkqAVainnpUzfzMe/DtEhYxFuKkLjmFU+FFk7GMHUnJW8jlbAGeogmx26Y5p50mzE3xqZ2mYoCTDA8zNvhGIf4pVMgnfEtTOgiBba/7dThXVIi0emDDa7quDJGxxzwupFQ2BEXn1Hlj1gIHuk4HpV+7aVvb9sXZ8xMp3mamsDTbcG0XF8A1qgKnawPXr9dseU+KaiAeRxKBKHY3j5g/wAjywSYbdB18qKkyJkAztv/AOMLv6vv0/n4YdIy7EA2/F5dMcfxp/3K/Bf2wWtIetYLe8kn0nn5Yhztcm7ciMSgX/xEj4GcBVWlr+Z+EY36v8B6hIBE7/vOIKzkjwgwGvF/lyvf34Ly9HVzI9MGZXLouwJgCZsOfTG1JQFYmxNyTbp7ht645qN13giDbpeMM8w6ruoIkiI6Dz5YVN4iOU6j85wwVG1D6wPdHP3/ACwzpcPqCdTKZHUAHAFUiCvQ/wA/XBOXOqkDJ+ONWgz+BtFr8wx5egIxFmMkVGrUxa9gdQ99sR5ZjHivz3P0GPn0EzpiLecnnviWKmeSdRjHC0miY2/1w7o8ODONrjn0IxKuQRCbT/oOmH2HqR5bJGo3iBCc43Pp++H9D7waQqhRbTFhHTAGWPj1c5MfM3HwxYsmlp+lr4n2M4llTgrC6aZjZrD3ETHvwNluHZnvQXKDrDAyOkjFuSDYjEv8EDMW+uK9j64rtThyEyyyR+a8enLEqcOkSPlhu2WHK8dcDvWMWtHTFJwtfIEC4xF3aKJYr78G9/7/AH4Hr1FJgqI+GMLAo4tS2Uieu2Pk42F/GvpOPczw2lElfhhc/A6TzpkHzGNTHx41NWbEGJA8rYbnPLpJm2E9Phq6YWBfHaqElSJN8Rcp13mcwoOoGZ9+IFcny9d/lj1ntED4YFeoQcUNE1LcxiKo5MfXE9PJbknbbHNagxi4At/O2A145sOgIt8L4AzRg4sWQ4QrL4mad2iI57T6Y9fswGJ0sYEb4pNJOHi4O4m/wt88MyJUaZBNj57H98c1qYpzTG4NyfLHawUa3sgH4z+hwS6wXcgeZg8yDe5xP3PkPn+2Is0BEdCvpz/fHvc+Z+X/AG42H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semantic.uraic.ru/icons/getimage.ashx?id=6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Озеро </a:t>
            </a:r>
            <a:r>
              <a:rPr lang="ru-RU" b="1" dirty="0" err="1" smtClean="0"/>
              <a:t>Таватуй</a:t>
            </a:r>
            <a:r>
              <a:rPr lang="ru-RU" b="1" dirty="0" smtClean="0"/>
              <a:t> (происхождение названия)</a:t>
            </a:r>
            <a:endParaRPr lang="ru-RU" b="1" dirty="0"/>
          </a:p>
        </p:txBody>
      </p:sp>
      <p:pic>
        <p:nvPicPr>
          <p:cNvPr id="5" name="Рисунок 4" descr="http://nashural.ru/Mesta/images/ozero-tavatui-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857232"/>
            <a:ext cx="3929070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718679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/>
              <a:t>Считается, что название произошло от коми-пермяцких слов </a:t>
            </a:r>
            <a:r>
              <a:rPr lang="ru-RU" b="1" i="1" dirty="0" smtClean="0"/>
              <a:t>та </a:t>
            </a:r>
            <a:r>
              <a:rPr lang="ru-RU" b="1" i="1" dirty="0" err="1" smtClean="0"/>
              <a:t>ва</a:t>
            </a:r>
            <a:r>
              <a:rPr lang="ru-RU" b="1" i="1" dirty="0" smtClean="0"/>
              <a:t> туй</a:t>
            </a:r>
            <a:r>
              <a:rPr lang="ru-RU" b="1" dirty="0" smtClean="0"/>
              <a:t> — «сей водный путь». </a:t>
            </a:r>
          </a:p>
          <a:p>
            <a:pPr indent="457200" algn="just"/>
            <a:r>
              <a:rPr lang="ru-RU" b="1" dirty="0" smtClean="0"/>
              <a:t>Существует легенда о проводнике-коми, который показал русским это озеро и сказал, что надо идти водным путем. Легенда, конечно, поздняя русская выдумка. Но само озеро, длинное, вытянутое с севера на юг, действительно было удобным водным путем. </a:t>
            </a:r>
          </a:p>
          <a:p>
            <a:pPr indent="457200" algn="just"/>
            <a:r>
              <a:rPr lang="ru-RU" b="1" dirty="0" smtClean="0"/>
              <a:t>Краевед В.А. Ложкин толкует это название из татарского языка как "Пир гор" (</a:t>
            </a:r>
            <a:r>
              <a:rPr lang="ru-RU" b="1" i="1" dirty="0" err="1" smtClean="0"/>
              <a:t>тау</a:t>
            </a:r>
            <a:r>
              <a:rPr lang="ru-RU" b="1" i="1" dirty="0" smtClean="0"/>
              <a:t> </a:t>
            </a:r>
            <a:r>
              <a:rPr lang="ru-RU" b="1" dirty="0" smtClean="0"/>
              <a:t>- "гора", </a:t>
            </a:r>
            <a:r>
              <a:rPr lang="ru-RU" b="1" i="1" dirty="0" smtClean="0"/>
              <a:t>туй</a:t>
            </a:r>
            <a:r>
              <a:rPr lang="ru-RU" b="1" dirty="0" smtClean="0"/>
              <a:t> - "пир"): горы собрались к озеру, как гости к столу..." (А.К. Матвеев "Географические названия Урала").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Озеро </a:t>
            </a:r>
            <a:r>
              <a:rPr lang="ru-RU" b="1" dirty="0" err="1" smtClean="0"/>
              <a:t>Таватуй</a:t>
            </a:r>
            <a:r>
              <a:rPr lang="ru-RU" b="1" dirty="0" smtClean="0"/>
              <a:t> (расположение)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785794"/>
            <a:ext cx="478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 smtClean="0"/>
              <a:t>Тавату́й</a:t>
            </a:r>
            <a:r>
              <a:rPr lang="ru-RU" b="1" dirty="0" smtClean="0"/>
              <a:t> — озеро в Свердловской области (</a:t>
            </a:r>
            <a:r>
              <a:rPr lang="ru-RU" b="1" dirty="0" err="1" smtClean="0"/>
              <a:t>Невьянский</a:t>
            </a:r>
            <a:r>
              <a:rPr lang="ru-RU" b="1" dirty="0" smtClean="0"/>
              <a:t> городской округ). </a:t>
            </a:r>
          </a:p>
          <a:p>
            <a:pPr indent="457200" algn="just"/>
            <a:r>
              <a:rPr lang="ru-RU" b="1" dirty="0" smtClean="0"/>
              <a:t>Расположено на восточных склонах Уральских гор, в 50 километрах к северо-западу от Екатеринбурга. </a:t>
            </a:r>
          </a:p>
          <a:p>
            <a:pPr indent="457200" algn="just"/>
            <a:r>
              <a:rPr lang="ru-RU" b="1" dirty="0" smtClean="0"/>
              <a:t>Является одним из красивейших озёр в окрестностях Екатеринбурга и излюбленным местом отдыха горожан. </a:t>
            </a:r>
          </a:p>
          <a:p>
            <a:pPr indent="457200" algn="just"/>
            <a:r>
              <a:rPr lang="ru-RU" b="1" dirty="0" smtClean="0"/>
              <a:t>На берегу озера расположен посёлок Калиново, посёлок </a:t>
            </a:r>
            <a:r>
              <a:rPr lang="ru-RU" b="1" dirty="0" err="1" smtClean="0"/>
              <a:t>Таватуй</a:t>
            </a:r>
            <a:r>
              <a:rPr lang="ru-RU" b="1" dirty="0" smtClean="0"/>
              <a:t>, </a:t>
            </a:r>
            <a:r>
              <a:rPr lang="ru-RU" b="1" dirty="0" err="1" smtClean="0"/>
              <a:t>посёлок</a:t>
            </a:r>
            <a:r>
              <a:rPr lang="ru-RU" b="1" dirty="0" smtClean="0"/>
              <a:t> Приозёрный (стар. </a:t>
            </a:r>
            <a:r>
              <a:rPr lang="ru-RU" b="1" dirty="0" err="1" smtClean="0"/>
              <a:t>Шаманиха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11266" name="Picture 2" descr="http://reki-ozera.ru/uploads/posts/2011-05/1305169861_tavat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66" y="1071546"/>
            <a:ext cx="3228453" cy="5500726"/>
          </a:xfrm>
          <a:prstGeom prst="rect">
            <a:avLst/>
          </a:prstGeom>
          <a:noFill/>
        </p:spPr>
      </p:pic>
      <p:pic>
        <p:nvPicPr>
          <p:cNvPr id="8" name="Рисунок 7" descr="http://nashural.ru/Mesta/images/ozero-tavatui-3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929198"/>
            <a:ext cx="3000396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Я\Рабочий стол\ПРОЕКТ 2012\Настя-проект по географии (дома)\IMG_14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033849" cy="3025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57148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Привет всем !!! </a:t>
            </a:r>
          </a:p>
          <a:p>
            <a:pPr algn="ctr"/>
            <a:r>
              <a:rPr lang="ru-RU" sz="2400" b="1" dirty="0" smtClean="0"/>
              <a:t>Это я - </a:t>
            </a:r>
            <a:r>
              <a:rPr lang="ru-RU" sz="2400" b="1" dirty="0" err="1" smtClean="0"/>
              <a:t>Дайнеко</a:t>
            </a:r>
            <a:r>
              <a:rPr lang="ru-RU" sz="2400" b="1" dirty="0" smtClean="0"/>
              <a:t> Анастасия, </a:t>
            </a:r>
          </a:p>
          <a:p>
            <a:pPr algn="ctr"/>
            <a:r>
              <a:rPr lang="ru-RU" sz="2400" b="1" dirty="0" smtClean="0"/>
              <a:t>ученица 9-а класса Центра Эхо </a:t>
            </a:r>
            <a:endParaRPr lang="ru-RU" sz="2400" b="1" dirty="0"/>
          </a:p>
        </p:txBody>
      </p:sp>
      <p:pic>
        <p:nvPicPr>
          <p:cNvPr id="1029" name="Picture 5" descr="C:\Documents and Settings\Я\Рабочий стол\ПРОЕКТ 2012\Настя-проект по географии (дома)\IMG_9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4214842" cy="28397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4214818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 это - мои одноклассники</a:t>
            </a:r>
            <a:endParaRPr lang="ru-RU" sz="2800" b="1" dirty="0"/>
          </a:p>
        </p:txBody>
      </p:sp>
      <p:pic>
        <p:nvPicPr>
          <p:cNvPr id="6" name="Рисунок 6" descr="C:\Documents and Settings\User\Рабочий стол\логотип центра\Копия ПЕРЕДЕЛАННЫ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00306"/>
            <a:ext cx="1571636" cy="93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</a:t>
            </a:r>
            <a:r>
              <a:rPr lang="ru-RU" sz="2700" b="1" dirty="0" err="1" smtClean="0"/>
              <a:t>Таватуй</a:t>
            </a:r>
            <a:r>
              <a:rPr lang="ru-RU" sz="2700" b="1" dirty="0" smtClean="0"/>
              <a:t> (особенности)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00438"/>
            <a:ext cx="8501122" cy="3357562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/>
          </a:p>
          <a:p>
            <a:pPr algn="just"/>
            <a:r>
              <a:rPr lang="ru-RU" sz="2100" b="1" dirty="0" smtClean="0"/>
              <a:t>На </a:t>
            </a:r>
            <a:r>
              <a:rPr lang="ru-RU" sz="2100" b="1" dirty="0" err="1" smtClean="0"/>
              <a:t>Таватуе</a:t>
            </a:r>
            <a:r>
              <a:rPr lang="ru-RU" sz="2100" b="1" dirty="0" smtClean="0"/>
              <a:t> есть несколько островов. Большинство из них - в южной части озера. Самый большой - остров </a:t>
            </a:r>
            <a:r>
              <a:rPr lang="ru-RU" sz="2100" b="1" dirty="0" err="1" smtClean="0"/>
              <a:t>Ольхов</a:t>
            </a:r>
            <a:r>
              <a:rPr lang="ru-RU" sz="2100" b="1" dirty="0" smtClean="0"/>
              <a:t> Куст - находится на юго-западе озера, напротив поселка Приозерный.</a:t>
            </a:r>
          </a:p>
          <a:p>
            <a:pPr algn="just"/>
            <a:r>
              <a:rPr lang="ru-RU" sz="2100" b="1" dirty="0" smtClean="0"/>
              <a:t>Другие острова (</a:t>
            </a:r>
            <a:r>
              <a:rPr lang="ru-RU" sz="2100" b="1" dirty="0" err="1" smtClean="0"/>
              <a:t>Макарёнок</a:t>
            </a:r>
            <a:r>
              <a:rPr lang="ru-RU" sz="2100" b="1" dirty="0" smtClean="0"/>
              <a:t>, Черный, Софроновы, </a:t>
            </a:r>
            <a:r>
              <a:rPr lang="ru-RU" sz="2100" b="1" dirty="0" err="1" smtClean="0"/>
              <a:t>Подосиновые</a:t>
            </a:r>
            <a:r>
              <a:rPr lang="ru-RU" sz="2100" b="1" dirty="0" smtClean="0"/>
              <a:t>) представляют собой скалистые выходы и очень живописны. Очень своеобразен остров </a:t>
            </a:r>
            <a:r>
              <a:rPr lang="ru-RU" sz="2100" b="1" dirty="0" err="1" smtClean="0"/>
              <a:t>Макарёнок</a:t>
            </a:r>
            <a:r>
              <a:rPr lang="ru-RU" sz="2100" b="1" dirty="0" smtClean="0"/>
              <a:t>. Он выглядит как нагромождение гладких, отточенных водой камней в километре от берега. Особенно ценят этот остров чайки. </a:t>
            </a:r>
          </a:p>
          <a:p>
            <a:pPr algn="just"/>
            <a:r>
              <a:rPr lang="ru-RU" sz="2100" b="1" dirty="0" smtClean="0"/>
              <a:t>В озеро впадает около 30 небольших речек и ручьев (из них самые крупные притоки - речки Большая и Малая </a:t>
            </a:r>
            <a:r>
              <a:rPr lang="ru-RU" sz="2100" b="1" dirty="0" err="1" smtClean="0"/>
              <a:t>Шаманиха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Витилка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Казачиха</a:t>
            </a:r>
            <a:r>
              <a:rPr lang="ru-RU" sz="2100" b="1" dirty="0" smtClean="0"/>
              <a:t>). Протокой </a:t>
            </a:r>
            <a:r>
              <a:rPr lang="ru-RU" sz="2100" b="1" dirty="0" err="1" smtClean="0"/>
              <a:t>Таватуй</a:t>
            </a:r>
            <a:r>
              <a:rPr lang="ru-RU" sz="2100" b="1" dirty="0" smtClean="0"/>
              <a:t> соединяется с Верх-Нейвинским прудом.                           </a:t>
            </a:r>
            <a:endParaRPr lang="ru-RU" sz="2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На берегу озера также расположено множество детских оздоровительных лагерей (Зелёный мыс, </a:t>
            </a:r>
            <a:r>
              <a:rPr lang="ru-RU" b="1" dirty="0" err="1" smtClean="0"/>
              <a:t>Таватуй</a:t>
            </a:r>
            <a:r>
              <a:rPr lang="ru-RU" b="1" dirty="0" smtClean="0"/>
              <a:t>, Каменный цветок) и баз отдыха.</a:t>
            </a:r>
            <a:endParaRPr lang="ru-RU" b="1" dirty="0"/>
          </a:p>
        </p:txBody>
      </p:sp>
      <p:sp>
        <p:nvSpPr>
          <p:cNvPr id="10244" name="AutoShape 4" descr="data:image/jpeg;base64,/9j/4AAQSkZJRgABAQAAAQABAAD/2wCEAAkGBhMSERUUExMVFBUVGBsaGBcYGBocFxcXGBcYGBcYFRgbHCgfHRojGhoaIDAiIycpLCwsGB4xNTAqNSYrLCkBCQoKDgwOGg8PGiokHSQqLCwsLCwsLCksLCwsKSksLCksKSksKSwpLCwsKSksLCksLCksKSwpKSkpLCwsLCwsLP/AABEIALQA8AMBIgACEQEDEQH/xAAbAAACAwEBAQAAAAAAAAAAAAAFBgADBAIBB//EAEIQAAECBAMFBgQEBAQFBQAAAAECEQADITEEEkEFIlFhcQYTMoGRoUKxwfAjctHhFFJi8QczgpIWU6KywhUkQ4PS/8QAGQEAAwEBAQAAAAAAAAAAAAAAAAECAwQF/8QAKBEAAgICAgEDBAIDAAAAAAAAAAECEQMhEjFBBBNRIjJhcRSBBVKh/9oADAMBAAIRAxEAPwBs7DbQkpKkLyy5wKwpSmqAQwcluMc9p8neJVKSQEpykFNAHoUEgpSmpZqOFUhb2PiJB/iJsxK1ozhlSyAoGZmIJSSf5SL/ABKvo+7Hx+HQnJ34UFAZQWUzs7kh3zCxYGlKQJ6F+zD2fxRQpLS3FQ5zZqlmLkCjsTl56w7yp6TZQJFC3EFoVsZIlPnRNDAsQoEMp0l00Hpwtq+js6suQokkNbwvqxHL5mABliRI8eAZ7EiRIAJEiRymYDaADqJHBnAXOrRxh8UFhxXSnGACxcwAOaCOgYA9qNriSgBlOo3ApQEl25B43bJx6VykqzPYVu7P8odBYQiR5GDHbSMsElFBZqvb94QG8rA1iuXOzQg4jbExRStaVlI8Kg4TVROZ2o4LUgt2b22gJ3lXvcBJ4MauTTy9EKz3bUhXfPnYBnSCxy1IDcX14PbUngNqAguS/rQMGrr86wI2xuz8wYJXVzqyQKAVro/PpA9e1ghQWBQHn9vWKEM2IxpExaQXOV25hJIP6s7xp2bMVUFmBLEENlNQDCRhdo5Flb0IIcsb2d+pg92cxyFEkLAWdS5e7u5FaPwgCxqiR4DHsIoy46cUoUp2AH3UmPlvaPFpTMLJKiQyQScqcz0A/msatbW4c+2u3BKliWHzqY9AD9SG8oStv4dM7KsZkqYFQLMogAAIy0D6BnDdIpCPouwjkwkrcYiWCQLO1a0cnrGNGHM4omMErQlSlAIGZSlBm7zUJJNKEkCsLmzNoTZk9EmWtTJSFrCnAZKgAzk5m8TAJtVrw07TeTKC5CUupSc61qOYJcOqt2D0oOUJMZfhMWCKgywhIYaBLWOgO71txi3Z85GRUwAAlyqjEAHdBo7Mx4VcQo47tAv+FmMhKc0wgeEqOUZ1KVW7Mag0OsAJW1pneIXmGUgBjUzAnOQVnQl1MSzbugYS5UMB7Lw6h3sspU+6SBloUml6EE0uNKwybImpUtaiCJuagyUo4AezgAAvUluEK+HnCdPB3xu2TukkGhcvrStzB7Y2NWgkaB6h7lw6iAzUP3blcn5FQYxcqaTkuEEqcAhmY1NwKivEk8IM9nJqUoU4YqatKAO7dBpz9RGaYpSpqspQE3BDMaAhPEl3I+saNjO4Iy883BhetLgAXccY0jJ+BDpMxmSXmIemmvOAp21MzFSmTTcGinc3fhro0apuKC5CkNXLQ8xUFhbQsPKFKRiFTkoVugJfKgGvirnPAFT+RjRv4A+hYadmSCbkPZo778OUvUBzyEB8DtEoQ2UlANFWOXMwfm1oEYva5E4zM24rdAs2UVu2r15wOaWgD+N7RSZWXMosp94AkBmv6/OB2ztvoEyYFKFVEhrM5YnmQ37Qn7Q2+pwlkUTkcpd019VVOjWirBTZkvNMKikJNzuuCKAJY7xrZ/K8VaoVs+gLSmaCVLy56MljRgwqHfXTSggIMdMkzMq1KCAaPfK58XVoo2LjcbNSVS1ju0uwKQSTRksVak8rHyzzMHOUFhQByqpTKASAWJAIIt9Yb6AwbU26udOLATEupCToxIIBZqgkO/AcIO4GaZZBlrY5qSGLq0ZgnhYvYPasLqNlCWTvNu31JajqIZN7s1AGqYcMpQgzVSUZUsXCmWGDFiAH0bjbhFWqBILzdsJRLzLYFjQF3I0DOf7QlbX24VJmKCgMxIToSEXUAaat5HUMSeNwGfDqWmYZiCmoU4NiUsXZnILk0AhKxWzcoYFzlBUTRKfEzNcFLVP0hJLyDMSMbmIzLICiHN9RU1glgdolClJVkOQkOzuS7lzWrAenMwBxSwhQqDxy8XO6Fa01tfhBPs3gl4iblQtI1BX4SQCQGrVno2kaNaErGPH7QzovVCmqXBBoAnkCPWME5O4CHqWsbs7/AEgntPsriwaICxxQQCT0JcaQPxODnICAtCwLl0lg5fxW94zSHRxKmlKWIBerEO4qXPKnvB7CYGVKWlwshSQRkSVDM7HetoaAO3WFyRh1LzEAbidSLCjJrU104GGDYO0JzHfAQCGSWJKjoUM7eaQ+ukNiofAoCj9H1jDP2uEqWGO7c0YGnPmPWMM2dOcDdIBYkBqWp5kUfzvALak8hanBUVO+VinKHUMuhcX5vGcnS0UU7bxyTMCyyjlL2zAhsjHRql28oHnaMszQpbqRlGVBRmAAJYOCNbFzQtFMwoJI4kbxAJuXv0dzp6j2ZhS/xLUUoolLVeZcJFQOfGukRGb8gd4SbKTMM2WkZlneuQHCmFer0pup4Q0bR29LVhFAKCy2VbuwNiSQK8mu8ANmbBxBzZpCqqfM+QBLNqQ/mI17R2NKCiJk/DykkgstQCioigLEbqg/VuEVUgB+0MYk4bugGClKVyZmKQCaJcVdxw0AHTcFOK0LWHaUkhCQA2YZN4Dw0cjqLPBbaAw6MjzVrQcpJlocKSpJcKzKoHqzFRdQ4xXM7QSCpMxMiYtYcZ5swhqhlFCWdRvUhjrwai32PlQrrKWStBCCKOHqCdSK0YnpBTZ6+7PeCYcoyhShRRqAGazevyIrBy0lQ3SAZcyxYMlOahNnymNeHmMtKFALlliQAcz/AApysMxBNhqzxxO6sT0g6oSlEykZu8mTBndQIVLoQVGqgHegNjrQwY2fLGfu5YSCSbA1BOZVybAZQx1vCZLnpmT1BILKN3Z0AEEilnFnApW1HDZoCFFckhQAKQ9CCRdZ0YiwBFHo8arLr6mJBXF4BTb+6EigAplAHxAhhWwrSjQqjGoSpQlJGWgLuSQ4ccyct6E5uUFtp9pSvDTErIdSRlahvrdJe96gwmSUF2SAbWsS5ep8oJNVoY1YvGqITvBSKjQMqoSzWBdqW5C4iZjD4SoggimmYWpwFWbV7VjCnHHIsE0SRR3GmUg8PT6RVIxRUoFdaEE24M3HqPaM0rFZlxqFFTDNWrXpagBt0aLUYwhgTns6QQw4XBFgl/ttE5WYulhpqC1jUcq319Jh8CPiUzCm6dDUgg1ArcvSNlNVsBk2Lj+73iSgTEpeWgboCQwKiC4VqGOnkS6USpi1qU4ICd5TABOXKFEg1Bbm/KF8Y1Kwoy6nNllqDkZd7OSkmgZjQVY8YynGzEIm52KVpS6at4lZABRwllBna7tWLjNPQDAqTLyTUUKqF2JJSogAJJo7V6lunuK2kmVKVlSqWkLbK7kgglQyh9HNuMKRUtSgVqVmygqFaAkF1ci5NfnbXOwwQe8Dm4UC+6oVMtQSLtx/lejQuXgd6DSMc8s5VFMs1SBq7uGcO9Q3S8K09RlzFLSVKBpvaOlksKM1D6XYQUShcqT3kxJQpb5GNQzg5hSvK9Ix4HZsyecqUqaoDBwRm+IgNmJdyptYcE09iFfEz1TFEM7kWFQXICTbUwwbOwwQBlJu6VWOjrvckAA8BejCY7YkySsS5icpNQXT4QxUtIFRqkE35sYI4PDOHtZhoALCOj7tIpvgv2OfZntCJv4U1u9Aoq3eAaj+oaiGJo+aKk0FWUC6VA1B0I5j7vDb2b7RieO7mMJyR5LH8yfqPpClGgUlLoKTdlyluVS0EnikP6isZTsHDoqEhHRTajjzb2jD2mnqQpCiV93ZQQspbVzlqqwobB7vQarZUgpzpSlT6r3y7C5WTwHoOTHGyXJILTNtYSWSBPSom6E750eiATYiAmO2lIVMKxLxEw6O0tDgFqrLs4AtThFK5TUsOAoPICkUqRGqw2YSz14OlbSyn8LCSEc5q1TFXF0pGWzhs3N9D4va+KLfj92OEqUhAuaEqznVtPCOb8ZI8mJy+Ld/MQkeqmi/biu2ZPNkl0iiZKKvGubMt45izYECjtYnSr1eOJWFSgMhKUD+lITRmbdA0pHE/bEhPinSweAUCf8ApeMi+1Ej4Stf5Uf/AKKRCbxxHwzy8M1rw43jqoVL3Z2fkKxQmUPvyjmZOzFwVAEJNz8SUqApqH+cY17cloUUKSujBwynJD1qG9TGKzQb0jo/jZEjBswPiUM5QtJSP9SVIpqCHtoY8wbKzGbMmSykgoDAFwXS4eqiHGjamPdk7WkqnSwhBSROCrV8Qdy71IGhgxMwshaCpRKAmhBKQCUuwSpjmINC1a8zHnPUTR7SBmQIVmSaMk51BNHqWT4X9K9RDFgMURISsOWXQ5SFEB2JJqST8zXgnqX3iglJNnyu9q0dmavqYctkYpIRkfMQz79AU3ynKCoPUkWbhHPl/JKA2PxqVLmZUshw4ok1G8yiapzWYai8V4PaSWUlMwJJCWOpP01uwNXakMOL2Vh5iVHKpRIokElJUXuUB3LWs5PWFBeHMtSgtJZiRlJoSOJuRwP9+iMlJDNs/Fk5UqKTlBreubl4z98RDVK/w/mEhQmyykgZWz1DBvh1FYTNnIKlpYEIG9UUJBADdSz9Bwj6p2P2gSjuVGqap5jUdQfnyjqhDWx0gPO7DzW3TLUeDkAU4kVjyd2QnBmlS3ANQoAuTLLuz5t1TdYb9tbUGHlGYWoQKkgVOpAJ9oWMV24Zx3stJBI3QT5EmE8ceykgNM7J4tJBRLUHDKIUMxcl65uDijeVIsm7BnGqkiS3hKlIQE5VAhQqK9PrG3F7VmHxTJhcAhlZQxAIbK2hED14xAPhS/Qk9YzfBO9jUGeSNjbxM3Ey1PcS5a13sQd0AgcLZjSNkvZ0kVyT1swcqEthoAUuSBQMVfviXtnr7J+9Ix4nbyivu1IAyozkqXvFKlEUBH5TQ/EYpTvpD4UMK8YzMJSWsSCtVybrJq5NevGK5mKUrxTZygBZJKR6IaAEjaAWl0vUUI6wNnbeIWU5VEpOqtRyb2pEe5JsvgkaMOhc1apgyIQpRdzWlkq5jVy5LxvVj5aQyp6B+Wvyce8BNtF8LLJTkJWaMxqCajj9sIXUhNi5NLA62vG8XKuy5Y4PbVjpN29IHxTF+QA9yPnHeE2imYCtAMsy1IIWlQzAKUx0bSzl4U8LgUTEqY71bXDfDSlYL9nS8maGZwj/ALiPrEN/kdJdI04zt5i1oyqUlQe5SHbTk7NVoy7O7cTJKiFpKwG3QydHoWNK8KRjVKpAfGhlq6j/ALUxopvon24tdDdN/wAQM5ZMkD8yir5ZR7Rhm9qsQqykp/KgDUakGFyVOIP9otXMJccefSBzl8j9qC6QUXtacpRzTZjMKBZArxCWEDcSd5wWdq3enzjqXLCVEJcBg1fvWM2MJCRVmy1u1DzjNWypJEnB0sTr6esW4GmZjqHf0o36xmzOjlmHyMXbMS5PUdNXh8XRLaHNBdKLF0o5GiEj6QG2jh82IUwckptYMNTwrcnSDEikuW7eEdKE29IGbdxp7wILMK2rVJuRU63iIrbRUnpATZ6ylSTkbKoVBoCC+urD24QynagSqbLTkUpKpgPeKSJYAUqxLOaWcPUsYCHFujLuhqMBUhPxE2JuON7NHuOwKl4hZZaHUVkrJZlKzZgoCxKnYCjtXWfuWzi8HQ2fmUFJBVRyUJNN2oBDpYHUlrWglgsWJaFKKireCmIYu+UuWJLuK0gcvESpU4pCHTnSAvvDu0S5Sph8TsT1pVzUzGysoUlEtM1wGIJdKQA2YKFeAFwCIzlcdMRdiJgTKBStyBRBLipO6lXEEe55k07CxyphXmIQQ28AmlTTOQ4rwItA3G7W7wn4SlwBrS4ZmDWt1rGJCfwJ7sXVLfnvgPp1+664vpd0FctDBjscmWozVTTMBUEjIUrNiU1J6mnTSPdk9sCZye7QsEVzE2ZJVbK1RSvGAKQE4UsSPxEV4OlRLVtf1MXYCWO8QQpaiApyczDcVd3HCNm7tnSopfsYtqdqsXiJWRapZSbshq2u8LmLxyZZT3jqJNWuwZ3I5aiCUqY6SOBPzhb25i0qWhjYEH1ERbk6NYpLYRl4spSchRLGeZUgqUQGUAKNug3YPDJtXC/hFlHQ82AJa/Ae8JUrEApSBVlLfTxS0pF+YMMJ27mlhOUl03fRgA4AP82vCFKHRnZj3ChX4SlBUtCgHu8xmLA6p41cCMScUnNKV3SAkuD4iyUzLgO7srnyi9OPVJS5SKS0pILud8lwQ3F/LpGHDiYZq2Sgd2jMo8EgoNHNSGTo8Wk7YtUtjTsaa8lBKQDWgDAEE6aRSon+JQApQSUqdIJY1ZyHvAvBbQmKSkhxvqDa7oLhuLsa6vHS5czMFlVXyjes+tUv7wowadsGzXiFNs+Q41HugwAnjQJNLFixYUrDnsPCDuAkgEJUpgd7+UVe5qaxumKEtClIQCoAskAAlXAENCeTi2jWLTSFHY8pgpwS7sz6mloJdnZK0pmZwUlSQwIOixx5QewuIKkuoMqoatWJCS2mYMWeke4iWyXN6/IsPn6xHO2N1QrFVPKBWOwK1rUUgEFiDmTXdANzG9c8BI6D5Rnw+NQKki/3WKTa6GkinDdnpxaqB1WP0gjL7OF95aAOWcnR2ZJrFsvbUoDxgeY184k3tFK69G94HJvwHFFg2BKzPnUUsKAEl9akJ9I7ndmpCg2eZTgEgln4qVx4CMR7UI8rV/tHZ7TIagbizwcpBSZqldncOkZcswj+qaBamksHXjFqNmSEWlAE8VLL30zQMPaFFbjqh/eK19o0iwU/EU+Z++MFzDig3LmGgAtRkvQDRvqTGydgpSjmVLQTxLvwqQoaQrydvLUoJShRJNmTfyMNMmYWDhibj511hKM1tEzlFaYpCuYpJWnKKEF0VDdSBTMKVsHaDU3bqpYzbp0IzPu+FlAmlNNG5EEXKwSpeClzVJUBMJZxuMyiCksA9DY6mMiwlMy5SsrS1AoO6WASR4j5itoHj/28HH4M2O2mqct1MVKmB1HgcqQFngwqT7VjbmWhJIFQFi4dIYpU51rW5qIFYiWQhHALSKaneLjrcedRYsexUzRLCyUrlzAFFKmKc2bKkFJQXLgNoA41eLlpFRjy0CzNLpcZa+Jhmy83IcBm9oNbIwwSgzFjcWAzgmynrTkTZub0jXjJxSkTVYdP+WAlKlKUAEFIqDQklXxAjdjNiO0iinMUpsCz8T+U8eEC4tbLjDi/k3YOahRPdswZwEsHc6MNDGmevMkuzMdeNqwu4PHqm5yBkbKzM1c1Ruh3bWNE7HKTPlywaLAenF20tT3jKX3UjdI8TOAB6n5wDmdnsROIKZY11GpHrBlBPEeh/WBe0ZFTGidMVhHZ3ZnFpDME116DnGiR2dxAyspAZLFlD+g2PSA69rzWy/gq7vKgZXBUMjgh78DGlWIX3YUACWBbSrRUpNGfYTmdnJygsKmI3kgOSHuTVtIol9j1JzKM9AK0ZFBy2ZkvUXoBTzjFhsWtTuhHgzDfABqBUvbnxpFysfNHdIC5KUTCsq3gpKClCfEr+ZhYUqOcClITo1js4l3ViEkuVG+oq1B84tHZ6TRsQm4LsdOG/GOUpbbyWPCltIw4rEzgvKgJajPle3WrRPNsqlQ3YeZLkp8eZLnebU5dKn+0WJxctYdKgQbgg1/eAOBWpeGKls4mNRma2lLxrwiwmSVXABPo5+kYTuzWCVBX+KQCKp5AfO1fKOcdjUZCc1GNTQeE284+YzpsyZMKy+Z3evk3BqiH3s1PM6SjP4nyk2diwPmGPWLcHGmOURHnTVroaDhHKMF09oNDbs4BJ71VWJq2lYrmbfxBP+dM/wB1HcNG/ISdeDAjCjiPURZ3A5eojbL27iHIOImkD+staO8VtGaFN30yyT4jqkc+MHIfN/Bg7kat6iJ3HT2/WO8RtCYE5itaqsxWeLCnSKVTlKCGWoE3OdXHz+UPkLkywYf7+zGiRs7NYh3ZqvzJNg3OMKUYgJzCaoAgMe8VTU6+0NqZP4qnJYKX8auKhEyyKIXJnOF2cmUgsHOp5PYcoKBXMff37wAXiFDEAZ1tnlhs6m/zms/8tI3Yzb0iSrKoMWBOVNLDXzEV71eDl/jPI7bKe0Oy5CJI7qcVd2XAKll0kndTTKRvXYW4xdhuziJiRMUQqiSUiWsliEk7wuXGjw2dt5SRgZviFU1ej5xy+/WL9jYJC8HJ31p/DugDyY3oY4YZ2oW/kPAk9pdjpTKKZffzFpmoJeQqoT4t4UADqqBppHMidIkJCVSe9CmbMSN1gySDLNHFOt4c5a8NKWM+JmFtFkBjpdI5ekdzpGFmhSkFE6z5l7zkm4yq68OEXzb1FWKL49AjaOyJasCTLlpQZiQzAUCmLOAHAaFDEYBeVSUpJDFqpJooM9uDw5bRxM5EsIEvMMw1ZkgU+EB34aQDVjpiS6pC0jiWy31L2jRKS8GsZIwpk5MwKVJSyAHy3GZ6JPOOJygcRLN2EsWqHK/SPdodpC8tOHUgy5m4o0D5QAXdmuatqYq/iCtSTlYyyAolSQ5TUtvMp3pxqBeKjFyXLo0U6dHkvFpIuPURlxC3gNKmBgwP2I37L2YJ9FTO6UaJzBRClUYOAwqQHLXjRxohOzPLTv2+Me8tQg7glfhI/KgewELktLFWZxa1rPHaSvI7U4tV3s4NS8U42Zt/AWw8sGVRQJXK7sD+pSnFeRTXSoijC4cJTLSo07xZVQ7rywljzdBjEjEzEsQS1rqarga3EbpSXXLJUySWdTsWQSSCxcj1rzialdFNJxsNpDFQ/qV84w4kgTkdTRv6VRxjcWpCjvu4B3S9auLa0gSraBKs1TvFiwPKnvDUN7Jt0H9lYtP8MtALqEwkjkZhblqPURmKQqUt0qJyza5lNQhqZmoH01tGvDBIwhV3YSVVJFycxBNzc5T5QGO0ZaUKQoqf8QUdt528rRzqSlJ14OzHFqKF/CLZfr9/fCPo/YVZMsP/AM0f+MfOMAfxQwc8DryaPoXZXFEI3hVKhp/KlJHnGuQm20A0nKEZaHJUnojj91jnDzq3lpZPitqnka+UHV7IQcoKhuhmMoh/DUkKNae8X4DBiXl30khJSaLFygvSX/Sb3zRFolX5FnDSkKUBvOXFA/mK2tpSLNpyUgneAZIA4lkgDSDM/AzFZUiZKSgXCcwUqjF3SBWBS8BNmo3e6BTuEKWAaJAcBrEEGGg2D5c8OBuEcWqPoTXXnEmJQQjdVQqCjTeqMrf6vZ4tXgpveZMoLpYEEZA1SAuwuKRTith4kkBKbA//ACIdyeGfpD7EjTjFASVISUlTJIVu0LVrf52hrmk94q/iVpS/GE8bIxSQxkqrdiCHY6Aw1zSO8L8S939RGUotI0TVgxR/HNvHL4f80HyvGPtYpOc3z6v/ACtLygeeb2gkcHN71SsqQgqSQoqSKAg0cv8AWAfaovOV+UfIfflGldBiUm9I+9zMDJUBmSFsaZkux4jOSHreLAJbUCqcMsLkzbc3KQpDVowL/wBRTqfeK5W11ZmsLEkGpaxB1sPXhHiP1quopUY+26GLEykKGXfA618+UCcQDLU0qQpQIcmWZcshQIZiAAQ1C4N9NapO2iJrEJe+VidNbjT0HKDsnaMtSf8ALHr9/YjfF6pS1aX9dkSxuOxd2KhRlLTNmTJq0rUQ6s6kh/B4ByqAxLtwjSdkCYnfRkUNCyuhBIcU+RhZ7TKQlWKZRGfdRlNcylJseDmvWHjY+IkiTLBJmqSkJUonezBKXzVvUdY6MOXJOF3VMrLBLoVsR2IQS5Sg5bOtQ1Sqv4bBsoHR4A7U2UiWoZEpKM47xKVZkq8JRlUw3W0/qJFo+sjESP5B/tBhL7dplJVL7sCWFBRUAnK+UFRLDkSTyhZsmThqaf4Qen48/qF7G4fCyy/8MrIWIUlimtWzEioLhuUcYZMpK0LlSlpSFOoKHiCWYAOQR4geNY+ndm8ZK/hpTBIBQLBgedtT7vCh2qmFcwL/AOYN1LNlDkJB/qPi6nlF5sk/Z+l3L/pWFJZd9ATtB2ZRLlqnYdXdksR4VpAVQJCSCCXLDXzjv/gdaZaUrmHMUpUQySkkgEsGs9PKG/HbMRJw0pIOZQUlwpiyi6iocCFV8o0bFw6sTIStgnKVJDklwk3oKa05R24p6SfwZS/B84xXYVag2ZNwfC1q3aMS+xU1JcZS1qnT0j6viNkLTfL5H6RjXhFcPeNiL8HzD/hyaDmKNOouOZjGNjTHIMtRqalmGZrkhgB1j6nMwfWMGK2WFVdYPEOX5EEEH0his+cYvBLlukDNRBBBceNSCzclVHJ4yYns5iConIC5u8Pc/sxwUPOUf/FhGRfZtT0mD0nD5KiGkaQzSj0JGF2BiJcxK8jsXb7EMWC2ggz0ImImJmkHLlKcozOB3gIc0q+YNwMb1dkppss+sz6qiYXsiBNK581QKnSGFEoKcrmrvXj62jLPmhij9XReO5+DmTjEm3tziwzNb/2j1PYjulvNUJpHhQHYAPvlyXFKcegMdYbsliEpWqVMWkhk5woBnNWJpzfh1rPBPotT+TnOHDhxqBw1Z9Wp5iMq8WlalLQjKlZsWqQwenEU/wBIiibsWekkkrSzug1UmhBHV39RGadgp6Epyni6SzAv8PL9DD4aoPcjdlGMx0wTRLABSplFhXQFj5NBDMBcfKBUyZNSSVBi3Cj1A8iOEZjtRYNUj/qHzhuLaGpx+RhMwEaen7R0hbKDP6jlaF8bdP8AL/1fTKItlbd4o9gfrEPFIayR+Rm8vS9eVoWu0M8OtLOSEV0DCsWTe0JZgAK/bRgG05hWVMas4VLURQcUxccbQlmimfQV9q5SVBC1ZAoO6iW3rCgLW1s1hY8r7WygkLUKKTuFJD5bUpSpqL9Xgz/wJhGIaYxJUwXqfEXFasBV6CmsVyv8PsA3+Sau7kvUR4EcOBfJz+6+gGrt2CklLBmaxPUhyAoEt5RZgu3MpSSCp2NCfiAFXL1oeHGCf/CuDG6jDlTMxdTDUZXPPrHEjsvKA/D2fLcipmKBF6Zg5ZwLD1pFrHhfhk83Yvdo9rIziaQZgzJUA7O4BqW9aGsNPYPagnpVMQjJmUQpOYkd4kBTvlFDLVwumA+2uyCk7PnZ1S1LljvElKSCGVmyvonLQXprSt3+F6VIwKyJZWtU5WVOZrIQkvyoX1ta8d8VBYGl8jlNt7H4yzV2HIfXh5mFXtigFcoG6ZOJVwf8MAetfSCE/H434ZMsf/Y5HEtR+lYpTsxRUZmLmpWcqgAAyAksVBRoSKD9eGGPjF8iLC+z5WWRKSAzS00H5RqenDjA7b0jKpE1b5QUpOpGY3HGpi5faSS26lRagSlBsKBi1ukWysR3wKVylpSWJzAAliCyWN6XJHnaCKvJyRaaM3bPHKl4ZS0sDnSASHoVMfaLOyK1HCILkVU1WYO2nMdY97RYUz8NMQACSlwB/MneLehvyrA7sT30tKULCu7mJCpZuAsgkoPB0gmoag4x0QScGvI/Af2omctH4a8qgaE1DPUEcIow/fCk7ulc0ZgfNJDHy9DBEdLc6RmXM010+kc79TPEtMmjUNlqUHABB5xX/wCiTOA/3CDGzcOUIY3vGqPXhJuKbELY7PzDokef7R0OzKtVJ9/0hiirE4gIS5+zDcqVsKF5fZyYLFJ8z9RCv2mw6pagDQhrMdIbVzys7xvYFx7PeFvtUc07DykAPMVWnwkitup1tHk+pb9XDhBfk6ME1jlbLcLs1KUhSUMFsriXI8y2gECsftCTJRkXPUnedKJmYBIo+QFNn+cO8vDpSAlO6AABegB5vHzj/GKYn/2yQa/iG+hyAepB9I6sWWWo0tFYsfu5OLfYQxGOwyiQqalTHnXmC2o+YilRwii/eIpzMMWztiSV4aSDLSodzLYlLFsiS55nrFE7sNJV4QqWb0LgcmUDD/lPqjnlBptIBnD4WrTEB71Z+sZJmy8Ka94gdFftBWZ/h5qmc35khuF3+3gfO7BYkWyKH5iPmxil6lE1Iwr7P4Q3mSj/ALfnFSuymEPxpHSYB9Wj3E9lsUnxSFkcRvfKBk3BlJYpUniD+jRosxDsMS+zeFZnknqpJ/8AKkVK7GYQl9xP5Zn7wJEjR47TglaV6A0h+4Fs+rmbUfCCbF66Dl/eK1LJ4lqX42p93i5nty0JNPvrzjxKctzw+Jn0c8fPhHgcWwPJQW7k3fjS99dfKPF4pID5khhV2FruXeLpko+XAEVLC8Yz2ekO5RmIY1Jr71p6+sbRxryP9GHbOPlzJE2WmYgrWhQZIKhmUCLirc/a7X9m9mKlyUlTArAOUWBCAkvwJyu1WciCUrDISWSEpNLACgoCVAVvxjpaFFT7pFn++o9ekaKdQcV0MqlqIUXbo9+fzjuZKBrlFKVYuNW97RcCLsC7uBT3A+cWHC0cKYnQ14+t4hY29IRkRMOXwj6aUtT63jBiJOJXRK0yhYEJzGvkBoOfWC6kEcWrbQu1/WKyslmo/EH6GtePnA/p7GBhsFUxOWbiJkwH4SQEs4NQxB+xBXD7OQnI5We7OZDl2LFIDHQBSqc4vSp2b3d+rF/3ihU5v2t/bTnEyzOOxo7nzub6j9qt5QT2PgCN9Wo3Q1uZjJsnZpWoLUGSLA/F+whiaOn0np3J+7P+kMkSJEj1hEgRt3EtlQ16n6NBYwqbRxoVMWXol+Yp08o4PXZXjxUu2BoQeRfjTkP0/bReThVHagUsDKmWVIAIO6+R+TKJ50jPiO1izu4eUZjXKkkCtA2vV2+bebEmYhKzOxHeKWzJYMU3JBIIBSeB1Y6Rx4J8E+WtBaG2dNqz+jQl/wCJHZxeJEqYkpGTMlT3ZVQfIgv+YcDB/FbRmlJKJeZSrPZ2uo0DOOGorqRcvYqsQpKsarME1TIScqBqCpjUg8z1EOGVcrk9GuPK4StDBstRRIlJcKyy5YBFiyEhxxBv5xs74tT24+doxySgABLAAMA4amgA6G2gjo4xCaFYHVQFOY+7w+X5HyNOYl3zff3xjlCOLerexFIqkzUqoJtdRQtWj+mrXjHtbH93KUc6SpIozXylmDvrFW/gmwmlXn96a3McrS9CHHA1B6aQkSu1E4koVlIUaEUI8nFYx4wT0qJZag/8xa190xSJc0PqtnyjeUgjmhOgta0diSGZAAbk1LadOcfNDNmpXRc1PHxOlwL71ejm0GJPaeYgN3oWLVBJ5Uc9YsXIbJimDpBvb7LX0/SKVkkBmzDi7A+oP2I5mqIKam9TQAPQP+nSPJM8cAzUOj0vQ19HaOKTt0ZnZSBUpzEWPpUJH6j3Jjj+II8SWIe51Iua8zHRW4FQwFbWqXbi4cCPUTAxYHmwBtQ3PLSE9+QO5eIfQVLWdqV6kH5x4JgNatqK8DUHq1v2jgocuEh2axfi4ow/aItbByd4PYa1A5HSC15GaVbpZnctfWIgNSr3bQfv+kUymb4qVa9DTyfXytHqE1o3vXTy8vpFc/CGeyZoI49Bo1PPp7R7MpoS1uJDWa4t8uERUxIpx0D/AEN78I8C7gEPS5vqXbUVvxbSM3bVMdFc6d8nrTq4uzt6x3s3CGetvhS2Y6/3Lt6xnGFUs5QBmJ8Ksw9SCS3Ufu17PwIlICR68TF+l9K8k+UvtA0oQAGFAI6iRI95ASJEiQwKsRMZCjwBPtCYkBQKiQWqXAsL8vWGXb6z3TBxmIFGdrn2hZkUDgqNevpyf7pHjf5GVyURo0ypYDN5Aj5NQF2Me5tCQCz3/wB16iOJwz0zqFNGHq4/WMM/s+lZClKUoinHKGetHrz8o5ceNdDN6WNmuNRzs+rc9DzgfjdvSZVFZjYU4aP+w4QP2jgESE/5pBVYUDsSx3QTwvADG7NYgOpT66E6tWwjojije2Q2bMV2vOYZHCKXZ9NYw47aqptFFQH+npSjj1N4xzcEqWqri3ApPK/nWKpiyfESBeg11dq2jojihHcURbOu5IcpJA/MxY6MDHsuUWzLWSzUIv5xlM0gVIbqfnpERPU7BRHQ+3OLaEGMLNQpIzS1O183XnT5Rdi6IIlqX0CywerUfQaWodIX+9Y1Y9a8LcqxqwDlQIFiLBmvV7+kZcK2FhORjZqZZSUOVkHPcuOJP6x5ImTKmam7+IEPwZ6/2hkwOwRNBy5lHVq2tmPHrasFJvZmaEZFrT3Y8KlXHAEB/vrCi3PpFpHKZjzCjRKEkcyS1eNBHE2ed61OQrUisSJHFITL0KfKkgMUkmnBvaL0gZiGsWuf5Xe9+cSJGr1EaKkJdZck0HuH06luEdLliWSpPE00OVRApEiQ4pFFoG8oAkAaDV3v86RiWsoWQmgJA/3FQPyiRIzkB0maXY11+nT76ReKgg6fdrR5EiIfaAX7NYcMtdc2bLcsybMONanWDcSJHu4FWNASJEiRuBIkSJAAP2phgvIkuA70vT6QuIlt5FvRx99TEiR5XrktMpHqJ1WYNQWs4GltfYRul4cUvc62rpEiRzwKRknbMRMWygTeuug+sLPaWSmWg5UigBD6VV+nuYkSNMZMhRmYkqrb14jjHlK0F250IaJEjtXZiZwt0gtU39/0ipRcHl9KxIkWwZnxMwpDvVx8of8AYGxZUtSSR3hYEFdWPIBh7RIkXjin2hH0SQssADlDaM3paBU7bs3vFyjlKQLkVPWJEjoSN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hMSERUUExMVFBUVGBsaGBcYGBocFxcXGBcYGBcYFRgbHCgfHRojGhoaIDAiIycpLCwsGB4xNTAqNSYrLCkBCQoKDgwOGg8PGiokHSQqLCwsLCwsLCksLCwsKSksLCksKSksKSwpLCwsKSksLCksLCksKSwpKSkpLCwsLCwsLP/AABEIALQA8AMBIgACEQEDEQH/xAAbAAACAwEBAQAAAAAAAAAAAAAFBgADBAIBB//EAEIQAAECBAMFBgQEBAQFBQAAAAECEQADITEEEkEFIlFhcQYTMoGRoUKxwfAjctHhFFJi8QczgpIWU6KywhUkQ4PS/8QAGQEAAwEBAQAAAAAAAAAAAAAAAAECAwQF/8QAKBEAAgICAgEDBAIDAAAAAAAAAAECEQMhEjFBBBNRIjJhcRSBBVKh/9oADAMBAAIRAxEAPwBs7DbQkpKkLyy5wKwpSmqAQwcluMc9p8neJVKSQEpykFNAHoUEgpSmpZqOFUhb2PiJB/iJsxK1ozhlSyAoGZmIJSSf5SL/ABKvo+7Hx+HQnJ34UFAZQWUzs7kh3zCxYGlKQJ6F+zD2fxRQpLS3FQ5zZqlmLkCjsTl56w7yp6TZQJFC3EFoVsZIlPnRNDAsQoEMp0l00Hpwtq+js6suQokkNbwvqxHL5mABliRI8eAZ7EiRIAJEiRymYDaADqJHBnAXOrRxh8UFhxXSnGACxcwAOaCOgYA9qNriSgBlOo3ApQEl25B43bJx6VykqzPYVu7P8odBYQiR5GDHbSMsElFBZqvb94QG8rA1iuXOzQg4jbExRStaVlI8Kg4TVROZ2o4LUgt2b22gJ3lXvcBJ4MauTTy9EKz3bUhXfPnYBnSCxy1IDcX14PbUngNqAguS/rQMGrr86wI2xuz8wYJXVzqyQKAVro/PpA9e1ghQWBQHn9vWKEM2IxpExaQXOV25hJIP6s7xp2bMVUFmBLEENlNQDCRhdo5Flb0IIcsb2d+pg92cxyFEkLAWdS5e7u5FaPwgCxqiR4DHsIoy46cUoUp2AH3UmPlvaPFpTMLJKiQyQScqcz0A/msatbW4c+2u3BKliWHzqY9AD9SG8oStv4dM7KsZkqYFQLMogAAIy0D6BnDdIpCPouwjkwkrcYiWCQLO1a0cnrGNGHM4omMErQlSlAIGZSlBm7zUJJNKEkCsLmzNoTZk9EmWtTJSFrCnAZKgAzk5m8TAJtVrw07TeTKC5CUupSc61qOYJcOqt2D0oOUJMZfhMWCKgywhIYaBLWOgO71txi3Z85GRUwAAlyqjEAHdBo7Mx4VcQo47tAv+FmMhKc0wgeEqOUZ1KVW7Mag0OsAJW1pneIXmGUgBjUzAnOQVnQl1MSzbugYS5UMB7Lw6h3sspU+6SBloUml6EE0uNKwybImpUtaiCJuagyUo4AezgAAvUluEK+HnCdPB3xu2TukkGhcvrStzB7Y2NWgkaB6h7lw6iAzUP3blcn5FQYxcqaTkuEEqcAhmY1NwKivEk8IM9nJqUoU4YqatKAO7dBpz9RGaYpSpqspQE3BDMaAhPEl3I+saNjO4Iy883BhetLgAXccY0jJ+BDpMxmSXmIemmvOAp21MzFSmTTcGinc3fhro0apuKC5CkNXLQ8xUFhbQsPKFKRiFTkoVugJfKgGvirnPAFT+RjRv4A+hYadmSCbkPZo778OUvUBzyEB8DtEoQ2UlANFWOXMwfm1oEYva5E4zM24rdAs2UVu2r15wOaWgD+N7RSZWXMosp94AkBmv6/OB2ztvoEyYFKFVEhrM5YnmQ37Qn7Q2+pwlkUTkcpd019VVOjWirBTZkvNMKikJNzuuCKAJY7xrZ/K8VaoVs+gLSmaCVLy56MljRgwqHfXTSggIMdMkzMq1KCAaPfK58XVoo2LjcbNSVS1ju0uwKQSTRksVak8rHyzzMHOUFhQByqpTKASAWJAIIt9Yb6AwbU26udOLATEupCToxIIBZqgkO/AcIO4GaZZBlrY5qSGLq0ZgnhYvYPasLqNlCWTvNu31JajqIZN7s1AGqYcMpQgzVSUZUsXCmWGDFiAH0bjbhFWqBILzdsJRLzLYFjQF3I0DOf7QlbX24VJmKCgMxIToSEXUAaat5HUMSeNwGfDqWmYZiCmoU4NiUsXZnILk0AhKxWzcoYFzlBUTRKfEzNcFLVP0hJLyDMSMbmIzLICiHN9RU1glgdolClJVkOQkOzuS7lzWrAenMwBxSwhQqDxy8XO6Fa01tfhBPs3gl4iblQtI1BX4SQCQGrVno2kaNaErGPH7QzovVCmqXBBoAnkCPWME5O4CHqWsbs7/AEgntPsriwaICxxQQCT0JcaQPxODnICAtCwLl0lg5fxW94zSHRxKmlKWIBerEO4qXPKnvB7CYGVKWlwshSQRkSVDM7HetoaAO3WFyRh1LzEAbidSLCjJrU104GGDYO0JzHfAQCGSWJKjoUM7eaQ+ukNiofAoCj9H1jDP2uEqWGO7c0YGnPmPWMM2dOcDdIBYkBqWp5kUfzvALak8hanBUVO+VinKHUMuhcX5vGcnS0UU7bxyTMCyyjlL2zAhsjHRql28oHnaMszQpbqRlGVBRmAAJYOCNbFzQtFMwoJI4kbxAJuXv0dzp6j2ZhS/xLUUoolLVeZcJFQOfGukRGb8gd4SbKTMM2WkZlneuQHCmFer0pup4Q0bR29LVhFAKCy2VbuwNiSQK8mu8ANmbBxBzZpCqqfM+QBLNqQ/mI17R2NKCiJk/DykkgstQCioigLEbqg/VuEVUgB+0MYk4bugGClKVyZmKQCaJcVdxw0AHTcFOK0LWHaUkhCQA2YZN4Dw0cjqLPBbaAw6MjzVrQcpJlocKSpJcKzKoHqzFRdQ4xXM7QSCpMxMiYtYcZ5swhqhlFCWdRvUhjrwai32PlQrrKWStBCCKOHqCdSK0YnpBTZ6+7PeCYcoyhShRRqAGazevyIrBy0lQ3SAZcyxYMlOahNnymNeHmMtKFALlliQAcz/AApysMxBNhqzxxO6sT0g6oSlEykZu8mTBndQIVLoQVGqgHegNjrQwY2fLGfu5YSCSbA1BOZVybAZQx1vCZLnpmT1BILKN3Z0AEEilnFnApW1HDZoCFFckhQAKQ9CCRdZ0YiwBFHo8arLr6mJBXF4BTb+6EigAplAHxAhhWwrSjQqjGoSpQlJGWgLuSQ4ccyct6E5uUFtp9pSvDTErIdSRlahvrdJe96gwmSUF2SAbWsS5ep8oJNVoY1YvGqITvBSKjQMqoSzWBdqW5C4iZjD4SoggimmYWpwFWbV7VjCnHHIsE0SRR3GmUg8PT6RVIxRUoFdaEE24M3HqPaM0rFZlxqFFTDNWrXpagBt0aLUYwhgTns6QQw4XBFgl/ttE5WYulhpqC1jUcq319Jh8CPiUzCm6dDUgg1ArcvSNlNVsBk2Lj+73iSgTEpeWgboCQwKiC4VqGOnkS6USpi1qU4ICd5TABOXKFEg1Bbm/KF8Y1Kwoy6nNllqDkZd7OSkmgZjQVY8YynGzEIm52KVpS6at4lZABRwllBna7tWLjNPQDAqTLyTUUKqF2JJSogAJJo7V6lunuK2kmVKVlSqWkLbK7kgglQyh9HNuMKRUtSgVqVmygqFaAkF1ci5NfnbXOwwQe8Dm4UC+6oVMtQSLtx/lejQuXgd6DSMc8s5VFMs1SBq7uGcO9Q3S8K09RlzFLSVKBpvaOlksKM1D6XYQUShcqT3kxJQpb5GNQzg5hSvK9Ix4HZsyecqUqaoDBwRm+IgNmJdyptYcE09iFfEz1TFEM7kWFQXICTbUwwbOwwQBlJu6VWOjrvckAA8BejCY7YkySsS5icpNQXT4QxUtIFRqkE35sYI4PDOHtZhoALCOj7tIpvgv2OfZntCJv4U1u9Aoq3eAaj+oaiGJo+aKk0FWUC6VA1B0I5j7vDb2b7RieO7mMJyR5LH8yfqPpClGgUlLoKTdlyluVS0EnikP6isZTsHDoqEhHRTajjzb2jD2mnqQpCiV93ZQQspbVzlqqwobB7vQarZUgpzpSlT6r3y7C5WTwHoOTHGyXJILTNtYSWSBPSom6E750eiATYiAmO2lIVMKxLxEw6O0tDgFqrLs4AtThFK5TUsOAoPICkUqRGqw2YSz14OlbSyn8LCSEc5q1TFXF0pGWzhs3N9D4va+KLfj92OEqUhAuaEqznVtPCOb8ZI8mJy+Ld/MQkeqmi/biu2ZPNkl0iiZKKvGubMt45izYECjtYnSr1eOJWFSgMhKUD+lITRmbdA0pHE/bEhPinSweAUCf8ApeMi+1Ej4Stf5Uf/AKKRCbxxHwzy8M1rw43jqoVL3Z2fkKxQmUPvyjmZOzFwVAEJNz8SUqApqH+cY17cloUUKSujBwynJD1qG9TGKzQb0jo/jZEjBswPiUM5QtJSP9SVIpqCHtoY8wbKzGbMmSykgoDAFwXS4eqiHGjamPdk7WkqnSwhBSROCrV8Qdy71IGhgxMwshaCpRKAmhBKQCUuwSpjmINC1a8zHnPUTR7SBmQIVmSaMk51BNHqWT4X9K9RDFgMURISsOWXQ5SFEB2JJqST8zXgnqX3iglJNnyu9q0dmavqYctkYpIRkfMQz79AU3ynKCoPUkWbhHPl/JKA2PxqVLmZUshw4ok1G8yiapzWYai8V4PaSWUlMwJJCWOpP01uwNXakMOL2Vh5iVHKpRIokElJUXuUB3LWs5PWFBeHMtSgtJZiRlJoSOJuRwP9+iMlJDNs/Fk5UqKTlBreubl4z98RDVK/w/mEhQmyykgZWz1DBvh1FYTNnIKlpYEIG9UUJBADdSz9Bwj6p2P2gSjuVGqap5jUdQfnyjqhDWx0gPO7DzW3TLUeDkAU4kVjyd2QnBmlS3ANQoAuTLLuz5t1TdYb9tbUGHlGYWoQKkgVOpAJ9oWMV24Zx3stJBI3QT5EmE8ceykgNM7J4tJBRLUHDKIUMxcl65uDijeVIsm7BnGqkiS3hKlIQE5VAhQqK9PrG3F7VmHxTJhcAhlZQxAIbK2hED14xAPhS/Qk9YzfBO9jUGeSNjbxM3Ey1PcS5a13sQd0AgcLZjSNkvZ0kVyT1swcqEthoAUuSBQMVfviXtnr7J+9Ix4nbyivu1IAyozkqXvFKlEUBH5TQ/EYpTvpD4UMK8YzMJSWsSCtVybrJq5NevGK5mKUrxTZygBZJKR6IaAEjaAWl0vUUI6wNnbeIWU5VEpOqtRyb2pEe5JsvgkaMOhc1apgyIQpRdzWlkq5jVy5LxvVj5aQyp6B+Wvyce8BNtF8LLJTkJWaMxqCajj9sIXUhNi5NLA62vG8XKuy5Y4PbVjpN29IHxTF+QA9yPnHeE2imYCtAMsy1IIWlQzAKUx0bSzl4U8LgUTEqY71bXDfDSlYL9nS8maGZwj/ALiPrEN/kdJdI04zt5i1oyqUlQe5SHbTk7NVoy7O7cTJKiFpKwG3QydHoWNK8KRjVKpAfGhlq6j/ALUxopvon24tdDdN/wAQM5ZMkD8yir5ZR7Rhm9qsQqykp/KgDUakGFyVOIP9otXMJccefSBzl8j9qC6QUXtacpRzTZjMKBZArxCWEDcSd5wWdq3enzjqXLCVEJcBg1fvWM2MJCRVmy1u1DzjNWypJEnB0sTr6esW4GmZjqHf0o36xmzOjlmHyMXbMS5PUdNXh8XRLaHNBdKLF0o5GiEj6QG2jh82IUwckptYMNTwrcnSDEikuW7eEdKE29IGbdxp7wILMK2rVJuRU63iIrbRUnpATZ6ylSTkbKoVBoCC+urD24QynagSqbLTkUpKpgPeKSJYAUqxLOaWcPUsYCHFujLuhqMBUhPxE2JuON7NHuOwKl4hZZaHUVkrJZlKzZgoCxKnYCjtXWfuWzi8HQ2fmUFJBVRyUJNN2oBDpYHUlrWglgsWJaFKKireCmIYu+UuWJLuK0gcvESpU4pCHTnSAvvDu0S5Sph8TsT1pVzUzGysoUlEtM1wGIJdKQA2YKFeAFwCIzlcdMRdiJgTKBStyBRBLipO6lXEEe55k07CxyphXmIQQ28AmlTTOQ4rwItA3G7W7wn4SlwBrS4ZmDWt1rGJCfwJ7sXVLfnvgPp1+664vpd0FctDBjscmWozVTTMBUEjIUrNiU1J6mnTSPdk9sCZye7QsEVzE2ZJVbK1RSvGAKQE4UsSPxEV4OlRLVtf1MXYCWO8QQpaiApyczDcVd3HCNm7tnSopfsYtqdqsXiJWRapZSbshq2u8LmLxyZZT3jqJNWuwZ3I5aiCUqY6SOBPzhb25i0qWhjYEH1ERbk6NYpLYRl4spSchRLGeZUgqUQGUAKNug3YPDJtXC/hFlHQ82AJa/Ae8JUrEApSBVlLfTxS0pF+YMMJ27mlhOUl03fRgA4AP82vCFKHRnZj3ChX4SlBUtCgHu8xmLA6p41cCMScUnNKV3SAkuD4iyUzLgO7srnyi9OPVJS5SKS0pILud8lwQ3F/LpGHDiYZq2Sgd2jMo8EgoNHNSGTo8Wk7YtUtjTsaa8lBKQDWgDAEE6aRSon+JQApQSUqdIJY1ZyHvAvBbQmKSkhxvqDa7oLhuLsa6vHS5czMFlVXyjes+tUv7wowadsGzXiFNs+Q41HugwAnjQJNLFixYUrDnsPCDuAkgEJUpgd7+UVe5qaxumKEtClIQCoAskAAlXAENCeTi2jWLTSFHY8pgpwS7sz6mloJdnZK0pmZwUlSQwIOixx5QewuIKkuoMqoatWJCS2mYMWeke4iWyXN6/IsPn6xHO2N1QrFVPKBWOwK1rUUgEFiDmTXdANzG9c8BI6D5Rnw+NQKki/3WKTa6GkinDdnpxaqB1WP0gjL7OF95aAOWcnR2ZJrFsvbUoDxgeY184k3tFK69G94HJvwHFFg2BKzPnUUsKAEl9akJ9I7ndmpCg2eZTgEgln4qVx4CMR7UI8rV/tHZ7TIagbizwcpBSZqldncOkZcswj+qaBamksHXjFqNmSEWlAE8VLL30zQMPaFFbjqh/eK19o0iwU/EU+Z++MFzDig3LmGgAtRkvQDRvqTGydgpSjmVLQTxLvwqQoaQrydvLUoJShRJNmTfyMNMmYWDhibj511hKM1tEzlFaYpCuYpJWnKKEF0VDdSBTMKVsHaDU3bqpYzbp0IzPu+FlAmlNNG5EEXKwSpeClzVJUBMJZxuMyiCksA9DY6mMiwlMy5SsrS1AoO6WASR4j5itoHj/28HH4M2O2mqct1MVKmB1HgcqQFngwqT7VjbmWhJIFQFi4dIYpU51rW5qIFYiWQhHALSKaneLjrcedRYsexUzRLCyUrlzAFFKmKc2bKkFJQXLgNoA41eLlpFRjy0CzNLpcZa+Jhmy83IcBm9oNbIwwSgzFjcWAzgmynrTkTZub0jXjJxSkTVYdP+WAlKlKUAEFIqDQklXxAjdjNiO0iinMUpsCz8T+U8eEC4tbLjDi/k3YOahRPdswZwEsHc6MNDGmevMkuzMdeNqwu4PHqm5yBkbKzM1c1Ruh3bWNE7HKTPlywaLAenF20tT3jKX3UjdI8TOAB6n5wDmdnsROIKZY11GpHrBlBPEeh/WBe0ZFTGidMVhHZ3ZnFpDME116DnGiR2dxAyspAZLFlD+g2PSA69rzWy/gq7vKgZXBUMjgh78DGlWIX3YUACWBbSrRUpNGfYTmdnJygsKmI3kgOSHuTVtIol9j1JzKM9AK0ZFBy2ZkvUXoBTzjFhsWtTuhHgzDfABqBUvbnxpFysfNHdIC5KUTCsq3gpKClCfEr+ZhYUqOcClITo1js4l3ViEkuVG+oq1B84tHZ6TRsQm4LsdOG/GOUpbbyWPCltIw4rEzgvKgJajPle3WrRPNsqlQ3YeZLkp8eZLnebU5dKn+0WJxctYdKgQbgg1/eAOBWpeGKls4mNRma2lLxrwiwmSVXABPo5+kYTuzWCVBX+KQCKp5AfO1fKOcdjUZCc1GNTQeE284+YzpsyZMKy+Z3evk3BqiH3s1PM6SjP4nyk2diwPmGPWLcHGmOURHnTVroaDhHKMF09oNDbs4BJ71VWJq2lYrmbfxBP+dM/wB1HcNG/ISdeDAjCjiPURZ3A5eojbL27iHIOImkD+staO8VtGaFN30yyT4jqkc+MHIfN/Bg7kat6iJ3HT2/WO8RtCYE5itaqsxWeLCnSKVTlKCGWoE3OdXHz+UPkLkywYf7+zGiRs7NYh3ZqvzJNg3OMKUYgJzCaoAgMe8VTU6+0NqZP4qnJYKX8auKhEyyKIXJnOF2cmUgsHOp5PYcoKBXMff37wAXiFDEAZ1tnlhs6m/zms/8tI3Yzb0iSrKoMWBOVNLDXzEV71eDl/jPI7bKe0Oy5CJI7qcVd2XAKll0kndTTKRvXYW4xdhuziJiRMUQqiSUiWsliEk7wuXGjw2dt5SRgZviFU1ej5xy+/WL9jYJC8HJ31p/DugDyY3oY4YZ2oW/kPAk9pdjpTKKZffzFpmoJeQqoT4t4UADqqBppHMidIkJCVSe9CmbMSN1gySDLNHFOt4c5a8NKWM+JmFtFkBjpdI5ekdzpGFmhSkFE6z5l7zkm4yq68OEXzb1FWKL49AjaOyJasCTLlpQZiQzAUCmLOAHAaFDEYBeVSUpJDFqpJooM9uDw5bRxM5EsIEvMMw1ZkgU+EB34aQDVjpiS6pC0jiWy31L2jRKS8GsZIwpk5MwKVJSyAHy3GZ6JPOOJygcRLN2EsWqHK/SPdodpC8tOHUgy5m4o0D5QAXdmuatqYq/iCtSTlYyyAolSQ5TUtvMp3pxqBeKjFyXLo0U6dHkvFpIuPURlxC3gNKmBgwP2I37L2YJ9FTO6UaJzBRClUYOAwqQHLXjRxohOzPLTv2+Me8tQg7glfhI/KgewELktLFWZxa1rPHaSvI7U4tV3s4NS8U42Zt/AWw8sGVRQJXK7sD+pSnFeRTXSoijC4cJTLSo07xZVQ7rywljzdBjEjEzEsQS1rqarga3EbpSXXLJUySWdTsWQSSCxcj1rzialdFNJxsNpDFQ/qV84w4kgTkdTRv6VRxjcWpCjvu4B3S9auLa0gSraBKs1TvFiwPKnvDUN7Jt0H9lYtP8MtALqEwkjkZhblqPURmKQqUt0qJyza5lNQhqZmoH01tGvDBIwhV3YSVVJFycxBNzc5T5QGO0ZaUKQoqf8QUdt528rRzqSlJ14OzHFqKF/CLZfr9/fCPo/YVZMsP/AM0f+MfOMAfxQwc8DryaPoXZXFEI3hVKhp/KlJHnGuQm20A0nKEZaHJUnojj91jnDzq3lpZPitqnka+UHV7IQcoKhuhmMoh/DUkKNae8X4DBiXl30khJSaLFygvSX/Sb3zRFolX5FnDSkKUBvOXFA/mK2tpSLNpyUgneAZIA4lkgDSDM/AzFZUiZKSgXCcwUqjF3SBWBS8BNmo3e6BTuEKWAaJAcBrEEGGg2D5c8OBuEcWqPoTXXnEmJQQjdVQqCjTeqMrf6vZ4tXgpveZMoLpYEEZA1SAuwuKRTith4kkBKbA//ACIdyeGfpD7EjTjFASVISUlTJIVu0LVrf52hrmk94q/iVpS/GE8bIxSQxkqrdiCHY6Aw1zSO8L8S939RGUotI0TVgxR/HNvHL4f80HyvGPtYpOc3z6v/ACtLygeeb2gkcHN71SsqQgqSQoqSKAg0cv8AWAfaovOV+UfIfflGldBiUm9I+9zMDJUBmSFsaZkux4jOSHreLAJbUCqcMsLkzbc3KQpDVowL/wBRTqfeK5W11ZmsLEkGpaxB1sPXhHiP1quopUY+26GLEykKGXfA618+UCcQDLU0qQpQIcmWZcshQIZiAAQ1C4N9NapO2iJrEJe+VidNbjT0HKDsnaMtSf8ALHr9/YjfF6pS1aX9dkSxuOxd2KhRlLTNmTJq0rUQ6s6kh/B4ByqAxLtwjSdkCYnfRkUNCyuhBIcU+RhZ7TKQlWKZRGfdRlNcylJseDmvWHjY+IkiTLBJmqSkJUonezBKXzVvUdY6MOXJOF3VMrLBLoVsR2IQS5Sg5bOtQ1Sqv4bBsoHR4A7U2UiWoZEpKM47xKVZkq8JRlUw3W0/qJFo+sjESP5B/tBhL7dplJVL7sCWFBRUAnK+UFRLDkSTyhZsmThqaf4Qen48/qF7G4fCyy/8MrIWIUlimtWzEioLhuUcYZMpK0LlSlpSFOoKHiCWYAOQR4geNY+ndm8ZK/hpTBIBQLBgedtT7vCh2qmFcwL/AOYN1LNlDkJB/qPi6nlF5sk/Z+l3L/pWFJZd9ATtB2ZRLlqnYdXdksR4VpAVQJCSCCXLDXzjv/gdaZaUrmHMUpUQySkkgEsGs9PKG/HbMRJw0pIOZQUlwpiyi6iocCFV8o0bFw6sTIStgnKVJDklwk3oKa05R24p6SfwZS/B84xXYVag2ZNwfC1q3aMS+xU1JcZS1qnT0j6viNkLTfL5H6RjXhFcPeNiL8HzD/hyaDmKNOouOZjGNjTHIMtRqalmGZrkhgB1j6nMwfWMGK2WFVdYPEOX5EEEH0his+cYvBLlukDNRBBBceNSCzclVHJ4yYns5iConIC5u8Pc/sxwUPOUf/FhGRfZtT0mD0nD5KiGkaQzSj0JGF2BiJcxK8jsXb7EMWC2ggz0ImImJmkHLlKcozOB3gIc0q+YNwMb1dkppss+sz6qiYXsiBNK581QKnSGFEoKcrmrvXj62jLPmhij9XReO5+DmTjEm3tziwzNb/2j1PYjulvNUJpHhQHYAPvlyXFKcegMdYbsliEpWqVMWkhk5woBnNWJpzfh1rPBPotT+TnOHDhxqBw1Z9Wp5iMq8WlalLQjKlZsWqQwenEU/wBIiibsWekkkrSzug1UmhBHV39RGadgp6Epyni6SzAv8PL9DD4aoPcjdlGMx0wTRLABSplFhXQFj5NBDMBcfKBUyZNSSVBi3Cj1A8iOEZjtRYNUj/qHzhuLaGpx+RhMwEaen7R0hbKDP6jlaF8bdP8AL/1fTKItlbd4o9gfrEPFIayR+Rm8vS9eVoWu0M8OtLOSEV0DCsWTe0JZgAK/bRgG05hWVMas4VLURQcUxccbQlmimfQV9q5SVBC1ZAoO6iW3rCgLW1s1hY8r7WygkLUKKTuFJD5bUpSpqL9Xgz/wJhGIaYxJUwXqfEXFasBV6CmsVyv8PsA3+Sau7kvUR4EcOBfJz+6+gGrt2CklLBmaxPUhyAoEt5RZgu3MpSSCp2NCfiAFXL1oeHGCf/CuDG6jDlTMxdTDUZXPPrHEjsvKA/D2fLcipmKBF6Zg5ZwLD1pFrHhfhk83Yvdo9rIziaQZgzJUA7O4BqW9aGsNPYPagnpVMQjJmUQpOYkd4kBTvlFDLVwumA+2uyCk7PnZ1S1LljvElKSCGVmyvonLQXprSt3+F6VIwKyJZWtU5WVOZrIQkvyoX1ta8d8VBYGl8jlNt7H4yzV2HIfXh5mFXtigFcoG6ZOJVwf8MAetfSCE/H434ZMsf/Y5HEtR+lYpTsxRUZmLmpWcqgAAyAksVBRoSKD9eGGPjF8iLC+z5WWRKSAzS00H5RqenDjA7b0jKpE1b5QUpOpGY3HGpi5faSS26lRagSlBsKBi1ukWysR3wKVylpSWJzAAliCyWN6XJHnaCKvJyRaaM3bPHKl4ZS0sDnSASHoVMfaLOyK1HCILkVU1WYO2nMdY97RYUz8NMQACSlwB/MneLehvyrA7sT30tKULCu7mJCpZuAsgkoPB0gmoag4x0QScGvI/Af2omctH4a8qgaE1DPUEcIow/fCk7ulc0ZgfNJDHy9DBEdLc6RmXM010+kc79TPEtMmjUNlqUHABB5xX/wCiTOA/3CDGzcOUIY3vGqPXhJuKbELY7PzDokef7R0OzKtVJ9/0hiirE4gIS5+zDcqVsKF5fZyYLFJ8z9RCv2mw6pagDQhrMdIbVzys7xvYFx7PeFvtUc07DykAPMVWnwkitup1tHk+pb9XDhBfk6ME1jlbLcLs1KUhSUMFsriXI8y2gECsftCTJRkXPUnedKJmYBIo+QFNn+cO8vDpSAlO6AABegB5vHzj/GKYn/2yQa/iG+hyAepB9I6sWWWo0tFYsfu5OLfYQxGOwyiQqalTHnXmC2o+YilRwii/eIpzMMWztiSV4aSDLSodzLYlLFsiS55nrFE7sNJV4QqWb0LgcmUDD/lPqjnlBptIBnD4WrTEB71Z+sZJmy8Ka94gdFftBWZ/h5qmc35khuF3+3gfO7BYkWyKH5iPmxil6lE1Iwr7P4Q3mSj/ALfnFSuymEPxpHSYB9Wj3E9lsUnxSFkcRvfKBk3BlJYpUniD+jRosxDsMS+zeFZnknqpJ/8AKkVK7GYQl9xP5Zn7wJEjR47TglaV6A0h+4Fs+rmbUfCCbF66Dl/eK1LJ4lqX42p93i5nty0JNPvrzjxKctzw+Jn0c8fPhHgcWwPJQW7k3fjS99dfKPF4pID5khhV2FruXeLpko+XAEVLC8Yz2ekO5RmIY1Jr71p6+sbRxryP9GHbOPlzJE2WmYgrWhQZIKhmUCLirc/a7X9m9mKlyUlTArAOUWBCAkvwJyu1WciCUrDISWSEpNLACgoCVAVvxjpaFFT7pFn++o9ekaKdQcV0MqlqIUXbo9+fzjuZKBrlFKVYuNW97RcCLsC7uBT3A+cWHC0cKYnQ14+t4hY29IRkRMOXwj6aUtT63jBiJOJXRK0yhYEJzGvkBoOfWC6kEcWrbQu1/WKyslmo/EH6GtePnA/p7GBhsFUxOWbiJkwH4SQEs4NQxB+xBXD7OQnI5We7OZDl2LFIDHQBSqc4vSp2b3d+rF/3ihU5v2t/bTnEyzOOxo7nzub6j9qt5QT2PgCN9Wo3Q1uZjJsnZpWoLUGSLA/F+whiaOn0np3J+7P+kMkSJEj1hEgRt3EtlQ16n6NBYwqbRxoVMWXol+Yp08o4PXZXjxUu2BoQeRfjTkP0/bReThVHagUsDKmWVIAIO6+R+TKJ50jPiO1izu4eUZjXKkkCtA2vV2+bebEmYhKzOxHeKWzJYMU3JBIIBSeB1Y6Rx4J8E+WtBaG2dNqz+jQl/wCJHZxeJEqYkpGTMlT3ZVQfIgv+YcDB/FbRmlJKJeZSrPZ2uo0DOOGorqRcvYqsQpKsarME1TIScqBqCpjUg8z1EOGVcrk9GuPK4StDBstRRIlJcKyy5YBFiyEhxxBv5xs74tT24+doxySgABLAAMA4amgA6G2gjo4xCaFYHVQFOY+7w+X5HyNOYl3zff3xjlCOLerexFIqkzUqoJtdRQtWj+mrXjHtbH93KUc6SpIozXylmDvrFW/gmwmlXn96a3McrS9CHHA1B6aQkSu1E4koVlIUaEUI8nFYx4wT0qJZag/8xa190xSJc0PqtnyjeUgjmhOgta0diSGZAAbk1LadOcfNDNmpXRc1PHxOlwL71ejm0GJPaeYgN3oWLVBJ5Uc9YsXIbJimDpBvb7LX0/SKVkkBmzDi7A+oP2I5mqIKam9TQAPQP+nSPJM8cAzUOj0vQ19HaOKTt0ZnZSBUpzEWPpUJH6j3Jjj+II8SWIe51Iua8zHRW4FQwFbWqXbi4cCPUTAxYHmwBtQ3PLSE9+QO5eIfQVLWdqV6kH5x4JgNatqK8DUHq1v2jgocuEh2axfi4ow/aItbByd4PYa1A5HSC15GaVbpZnctfWIgNSr3bQfv+kUymb4qVa9DTyfXytHqE1o3vXTy8vpFc/CGeyZoI49Bo1PPp7R7MpoS1uJDWa4t8uERUxIpx0D/AEN78I8C7gEPS5vqXbUVvxbSM3bVMdFc6d8nrTq4uzt6x3s3CGetvhS2Y6/3Lt6xnGFUs5QBmJ8Ksw9SCS3Ufu17PwIlICR68TF+l9K8k+UvtA0oQAGFAI6iRI95ASJEiQwKsRMZCjwBPtCYkBQKiQWqXAsL8vWGXb6z3TBxmIFGdrn2hZkUDgqNevpyf7pHjf5GVyURo0ypYDN5Aj5NQF2Me5tCQCz3/wB16iOJwz0zqFNGHq4/WMM/s+lZClKUoinHKGetHrz8o5ceNdDN6WNmuNRzs+rc9DzgfjdvSZVFZjYU4aP+w4QP2jgESE/5pBVYUDsSx3QTwvADG7NYgOpT66E6tWwjojije2Q2bMV2vOYZHCKXZ9NYw47aqptFFQH+npSjj1N4xzcEqWqri3ApPK/nWKpiyfESBeg11dq2jojihHcURbOu5IcpJA/MxY6MDHsuUWzLWSzUIv5xlM0gVIbqfnpERPU7BRHQ+3OLaEGMLNQpIzS1O183XnT5Rdi6IIlqX0CywerUfQaWodIX+9Y1Y9a8LcqxqwDlQIFiLBmvV7+kZcK2FhORjZqZZSUOVkHPcuOJP6x5ImTKmam7+IEPwZ6/2hkwOwRNBy5lHVq2tmPHrasFJvZmaEZFrT3Y8KlXHAEB/vrCi3PpFpHKZjzCjRKEkcyS1eNBHE2ed61OQrUisSJHFITL0KfKkgMUkmnBvaL0gZiGsWuf5Xe9+cSJGr1EaKkJdZck0HuH06luEdLliWSpPE00OVRApEiQ4pFFoG8oAkAaDV3v86RiWsoWQmgJA/3FQPyiRIzkB0maXY11+nT76ReKgg6fdrR5EiIfaAX7NYcMtdc2bLcsybMONanWDcSJHu4FWNASJEiRuBIkSJAAP2phgvIkuA70vT6QuIlt5FvRx99TEiR5XrktMpHqJ1WYNQWs4GltfYRul4cUvc62rpEiRzwKRknbMRMWygTeuug+sLPaWSmWg5UigBD6VV+nuYkSNMZMhRmYkqrb14jjHlK0F250IaJEjtXZiZwt0gtU39/0ipRcHl9KxIkWwZnxMwpDvVx8of8AYGxZUtSSR3hYEFdWPIBh7RIkXjin2hH0SQssADlDaM3paBU7bs3vFyjlKQLkVPWJEjoSN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hMSERUUExMVFBUVGBsaGBcYGBocFxcXGBcYGBcYFRgbHCgfHRojGhoaIDAiIycpLCwsGB4xNTAqNSYrLCkBCQoKDgwOGg8PGiokHSQqLCwsLCwsLCksLCwsKSksLCksKSksKSwpLCwsKSksLCksLCksKSwpKSkpLCwsLCwsLP/AABEIALQA8AMBIgACEQEDEQH/xAAbAAACAwEBAQAAAAAAAAAAAAAFBgADBAIBB//EAEIQAAECBAMFBgQEBAQFBQAAAAECEQADITEEEkEFIlFhcQYTMoGRoUKxwfAjctHhFFJi8QczgpIWU6KywhUkQ4PS/8QAGQEAAwEBAQAAAAAAAAAAAAAAAAECAwQF/8QAKBEAAgICAgEDBAIDAAAAAAAAAAECEQMhEjFBBBNRIjJhcRSBBVKh/9oADAMBAAIRAxEAPwBs7DbQkpKkLyy5wKwpSmqAQwcluMc9p8neJVKSQEpykFNAHoUEgpSmpZqOFUhb2PiJB/iJsxK1ozhlSyAoGZmIJSSf5SL/ABKvo+7Hx+HQnJ34UFAZQWUzs7kh3zCxYGlKQJ6F+zD2fxRQpLS3FQ5zZqlmLkCjsTl56w7yp6TZQJFC3EFoVsZIlPnRNDAsQoEMp0l00Hpwtq+js6suQokkNbwvqxHL5mABliRI8eAZ7EiRIAJEiRymYDaADqJHBnAXOrRxh8UFhxXSnGACxcwAOaCOgYA9qNriSgBlOo3ApQEl25B43bJx6VykqzPYVu7P8odBYQiR5GDHbSMsElFBZqvb94QG8rA1iuXOzQg4jbExRStaVlI8Kg4TVROZ2o4LUgt2b22gJ3lXvcBJ4MauTTy9EKz3bUhXfPnYBnSCxy1IDcX14PbUngNqAguS/rQMGrr86wI2xuz8wYJXVzqyQKAVro/PpA9e1ghQWBQHn9vWKEM2IxpExaQXOV25hJIP6s7xp2bMVUFmBLEENlNQDCRhdo5Flb0IIcsb2d+pg92cxyFEkLAWdS5e7u5FaPwgCxqiR4DHsIoy46cUoUp2AH3UmPlvaPFpTMLJKiQyQScqcz0A/msatbW4c+2u3BKliWHzqY9AD9SG8oStv4dM7KsZkqYFQLMogAAIy0D6BnDdIpCPouwjkwkrcYiWCQLO1a0cnrGNGHM4omMErQlSlAIGZSlBm7zUJJNKEkCsLmzNoTZk9EmWtTJSFrCnAZKgAzk5m8TAJtVrw07TeTKC5CUupSc61qOYJcOqt2D0oOUJMZfhMWCKgywhIYaBLWOgO71txi3Z85GRUwAAlyqjEAHdBo7Mx4VcQo47tAv+FmMhKc0wgeEqOUZ1KVW7Mag0OsAJW1pneIXmGUgBjUzAnOQVnQl1MSzbugYS5UMB7Lw6h3sspU+6SBloUml6EE0uNKwybImpUtaiCJuagyUo4AezgAAvUluEK+HnCdPB3xu2TukkGhcvrStzB7Y2NWgkaB6h7lw6iAzUP3blcn5FQYxcqaTkuEEqcAhmY1NwKivEk8IM9nJqUoU4YqatKAO7dBpz9RGaYpSpqspQE3BDMaAhPEl3I+saNjO4Iy883BhetLgAXccY0jJ+BDpMxmSXmIemmvOAp21MzFSmTTcGinc3fhro0apuKC5CkNXLQ8xUFhbQsPKFKRiFTkoVugJfKgGvirnPAFT+RjRv4A+hYadmSCbkPZo778OUvUBzyEB8DtEoQ2UlANFWOXMwfm1oEYva5E4zM24rdAs2UVu2r15wOaWgD+N7RSZWXMosp94AkBmv6/OB2ztvoEyYFKFVEhrM5YnmQ37Qn7Q2+pwlkUTkcpd019VVOjWirBTZkvNMKikJNzuuCKAJY7xrZ/K8VaoVs+gLSmaCVLy56MljRgwqHfXTSggIMdMkzMq1KCAaPfK58XVoo2LjcbNSVS1ju0uwKQSTRksVak8rHyzzMHOUFhQByqpTKASAWJAIIt9Yb6AwbU26udOLATEupCToxIIBZqgkO/AcIO4GaZZBlrY5qSGLq0ZgnhYvYPasLqNlCWTvNu31JajqIZN7s1AGqYcMpQgzVSUZUsXCmWGDFiAH0bjbhFWqBILzdsJRLzLYFjQF3I0DOf7QlbX24VJmKCgMxIToSEXUAaat5HUMSeNwGfDqWmYZiCmoU4NiUsXZnILk0AhKxWzcoYFzlBUTRKfEzNcFLVP0hJLyDMSMbmIzLICiHN9RU1glgdolClJVkOQkOzuS7lzWrAenMwBxSwhQqDxy8XO6Fa01tfhBPs3gl4iblQtI1BX4SQCQGrVno2kaNaErGPH7QzovVCmqXBBoAnkCPWME5O4CHqWsbs7/AEgntPsriwaICxxQQCT0JcaQPxODnICAtCwLl0lg5fxW94zSHRxKmlKWIBerEO4qXPKnvB7CYGVKWlwshSQRkSVDM7HetoaAO3WFyRh1LzEAbidSLCjJrU104GGDYO0JzHfAQCGSWJKjoUM7eaQ+ukNiofAoCj9H1jDP2uEqWGO7c0YGnPmPWMM2dOcDdIBYkBqWp5kUfzvALak8hanBUVO+VinKHUMuhcX5vGcnS0UU7bxyTMCyyjlL2zAhsjHRql28oHnaMszQpbqRlGVBRmAAJYOCNbFzQtFMwoJI4kbxAJuXv0dzp6j2ZhS/xLUUoolLVeZcJFQOfGukRGb8gd4SbKTMM2WkZlneuQHCmFer0pup4Q0bR29LVhFAKCy2VbuwNiSQK8mu8ANmbBxBzZpCqqfM+QBLNqQ/mI17R2NKCiJk/DykkgstQCioigLEbqg/VuEVUgB+0MYk4bugGClKVyZmKQCaJcVdxw0AHTcFOK0LWHaUkhCQA2YZN4Dw0cjqLPBbaAw6MjzVrQcpJlocKSpJcKzKoHqzFRdQ4xXM7QSCpMxMiYtYcZ5swhqhlFCWdRvUhjrwai32PlQrrKWStBCCKOHqCdSK0YnpBTZ6+7PeCYcoyhShRRqAGazevyIrBy0lQ3SAZcyxYMlOahNnymNeHmMtKFALlliQAcz/AApysMxBNhqzxxO6sT0g6oSlEykZu8mTBndQIVLoQVGqgHegNjrQwY2fLGfu5YSCSbA1BOZVybAZQx1vCZLnpmT1BILKN3Z0AEEilnFnApW1HDZoCFFckhQAKQ9CCRdZ0YiwBFHo8arLr6mJBXF4BTb+6EigAplAHxAhhWwrSjQqjGoSpQlJGWgLuSQ4ccyct6E5uUFtp9pSvDTErIdSRlahvrdJe96gwmSUF2SAbWsS5ep8oJNVoY1YvGqITvBSKjQMqoSzWBdqW5C4iZjD4SoggimmYWpwFWbV7VjCnHHIsE0SRR3GmUg8PT6RVIxRUoFdaEE24M3HqPaM0rFZlxqFFTDNWrXpagBt0aLUYwhgTns6QQw4XBFgl/ttE5WYulhpqC1jUcq319Jh8CPiUzCm6dDUgg1ArcvSNlNVsBk2Lj+73iSgTEpeWgboCQwKiC4VqGOnkS6USpi1qU4ICd5TABOXKFEg1Bbm/KF8Y1Kwoy6nNllqDkZd7OSkmgZjQVY8YynGzEIm52KVpS6at4lZABRwllBna7tWLjNPQDAqTLyTUUKqF2JJSogAJJo7V6lunuK2kmVKVlSqWkLbK7kgglQyh9HNuMKRUtSgVqVmygqFaAkF1ci5NfnbXOwwQe8Dm4UC+6oVMtQSLtx/lejQuXgd6DSMc8s5VFMs1SBq7uGcO9Q3S8K09RlzFLSVKBpvaOlksKM1D6XYQUShcqT3kxJQpb5GNQzg5hSvK9Ix4HZsyecqUqaoDBwRm+IgNmJdyptYcE09iFfEz1TFEM7kWFQXICTbUwwbOwwQBlJu6VWOjrvckAA8BejCY7YkySsS5icpNQXT4QxUtIFRqkE35sYI4PDOHtZhoALCOj7tIpvgv2OfZntCJv4U1u9Aoq3eAaj+oaiGJo+aKk0FWUC6VA1B0I5j7vDb2b7RieO7mMJyR5LH8yfqPpClGgUlLoKTdlyluVS0EnikP6isZTsHDoqEhHRTajjzb2jD2mnqQpCiV93ZQQspbVzlqqwobB7vQarZUgpzpSlT6r3y7C5WTwHoOTHGyXJILTNtYSWSBPSom6E750eiATYiAmO2lIVMKxLxEw6O0tDgFqrLs4AtThFK5TUsOAoPICkUqRGqw2YSz14OlbSyn8LCSEc5q1TFXF0pGWzhs3N9D4va+KLfj92OEqUhAuaEqznVtPCOb8ZI8mJy+Ld/MQkeqmi/biu2ZPNkl0iiZKKvGubMt45izYECjtYnSr1eOJWFSgMhKUD+lITRmbdA0pHE/bEhPinSweAUCf8ApeMi+1Ej4Stf5Uf/AKKRCbxxHwzy8M1rw43jqoVL3Z2fkKxQmUPvyjmZOzFwVAEJNz8SUqApqH+cY17cloUUKSujBwynJD1qG9TGKzQb0jo/jZEjBswPiUM5QtJSP9SVIpqCHtoY8wbKzGbMmSykgoDAFwXS4eqiHGjamPdk7WkqnSwhBSROCrV8Qdy71IGhgxMwshaCpRKAmhBKQCUuwSpjmINC1a8zHnPUTR7SBmQIVmSaMk51BNHqWT4X9K9RDFgMURISsOWXQ5SFEB2JJqST8zXgnqX3iglJNnyu9q0dmavqYctkYpIRkfMQz79AU3ynKCoPUkWbhHPl/JKA2PxqVLmZUshw4ok1G8yiapzWYai8V4PaSWUlMwJJCWOpP01uwNXakMOL2Vh5iVHKpRIokElJUXuUB3LWs5PWFBeHMtSgtJZiRlJoSOJuRwP9+iMlJDNs/Fk5UqKTlBreubl4z98RDVK/w/mEhQmyykgZWz1DBvh1FYTNnIKlpYEIG9UUJBADdSz9Bwj6p2P2gSjuVGqap5jUdQfnyjqhDWx0gPO7DzW3TLUeDkAU4kVjyd2QnBmlS3ANQoAuTLLuz5t1TdYb9tbUGHlGYWoQKkgVOpAJ9oWMV24Zx3stJBI3QT5EmE8ceykgNM7J4tJBRLUHDKIUMxcl65uDijeVIsm7BnGqkiS3hKlIQE5VAhQqK9PrG3F7VmHxTJhcAhlZQxAIbK2hED14xAPhS/Qk9YzfBO9jUGeSNjbxM3Ey1PcS5a13sQd0AgcLZjSNkvZ0kVyT1swcqEthoAUuSBQMVfviXtnr7J+9Ix4nbyivu1IAyozkqXvFKlEUBH5TQ/EYpTvpD4UMK8YzMJSWsSCtVybrJq5NevGK5mKUrxTZygBZJKR6IaAEjaAWl0vUUI6wNnbeIWU5VEpOqtRyb2pEe5JsvgkaMOhc1apgyIQpRdzWlkq5jVy5LxvVj5aQyp6B+Wvyce8BNtF8LLJTkJWaMxqCajj9sIXUhNi5NLA62vG8XKuy5Y4PbVjpN29IHxTF+QA9yPnHeE2imYCtAMsy1IIWlQzAKUx0bSzl4U8LgUTEqY71bXDfDSlYL9nS8maGZwj/ALiPrEN/kdJdI04zt5i1oyqUlQe5SHbTk7NVoy7O7cTJKiFpKwG3QydHoWNK8KRjVKpAfGhlq6j/ALUxopvon24tdDdN/wAQM5ZMkD8yir5ZR7Rhm9qsQqykp/KgDUakGFyVOIP9otXMJccefSBzl8j9qC6QUXtacpRzTZjMKBZArxCWEDcSd5wWdq3enzjqXLCVEJcBg1fvWM2MJCRVmy1u1DzjNWypJEnB0sTr6esW4GmZjqHf0o36xmzOjlmHyMXbMS5PUdNXh8XRLaHNBdKLF0o5GiEj6QG2jh82IUwckptYMNTwrcnSDEikuW7eEdKE29IGbdxp7wILMK2rVJuRU63iIrbRUnpATZ6ylSTkbKoVBoCC+urD24QynagSqbLTkUpKpgPeKSJYAUqxLOaWcPUsYCHFujLuhqMBUhPxE2JuON7NHuOwKl4hZZaHUVkrJZlKzZgoCxKnYCjtXWfuWzi8HQ2fmUFJBVRyUJNN2oBDpYHUlrWglgsWJaFKKireCmIYu+UuWJLuK0gcvESpU4pCHTnSAvvDu0S5Sph8TsT1pVzUzGysoUlEtM1wGIJdKQA2YKFeAFwCIzlcdMRdiJgTKBStyBRBLipO6lXEEe55k07CxyphXmIQQ28AmlTTOQ4rwItA3G7W7wn4SlwBrS4ZmDWt1rGJCfwJ7sXVLfnvgPp1+664vpd0FctDBjscmWozVTTMBUEjIUrNiU1J6mnTSPdk9sCZye7QsEVzE2ZJVbK1RSvGAKQE4UsSPxEV4OlRLVtf1MXYCWO8QQpaiApyczDcVd3HCNm7tnSopfsYtqdqsXiJWRapZSbshq2u8LmLxyZZT3jqJNWuwZ3I5aiCUqY6SOBPzhb25i0qWhjYEH1ERbk6NYpLYRl4spSchRLGeZUgqUQGUAKNug3YPDJtXC/hFlHQ82AJa/Ae8JUrEApSBVlLfTxS0pF+YMMJ27mlhOUl03fRgA4AP82vCFKHRnZj3ChX4SlBUtCgHu8xmLA6p41cCMScUnNKV3SAkuD4iyUzLgO7srnyi9OPVJS5SKS0pILud8lwQ3F/LpGHDiYZq2Sgd2jMo8EgoNHNSGTo8Wk7YtUtjTsaa8lBKQDWgDAEE6aRSon+JQApQSUqdIJY1ZyHvAvBbQmKSkhxvqDa7oLhuLsa6vHS5czMFlVXyjes+tUv7wowadsGzXiFNs+Q41HugwAnjQJNLFixYUrDnsPCDuAkgEJUpgd7+UVe5qaxumKEtClIQCoAskAAlXAENCeTi2jWLTSFHY8pgpwS7sz6mloJdnZK0pmZwUlSQwIOixx5QewuIKkuoMqoatWJCS2mYMWeke4iWyXN6/IsPn6xHO2N1QrFVPKBWOwK1rUUgEFiDmTXdANzG9c8BI6D5Rnw+NQKki/3WKTa6GkinDdnpxaqB1WP0gjL7OF95aAOWcnR2ZJrFsvbUoDxgeY184k3tFK69G94HJvwHFFg2BKzPnUUsKAEl9akJ9I7ndmpCg2eZTgEgln4qVx4CMR7UI8rV/tHZ7TIagbizwcpBSZqldncOkZcswj+qaBamksHXjFqNmSEWlAE8VLL30zQMPaFFbjqh/eK19o0iwU/EU+Z++MFzDig3LmGgAtRkvQDRvqTGydgpSjmVLQTxLvwqQoaQrydvLUoJShRJNmTfyMNMmYWDhibj511hKM1tEzlFaYpCuYpJWnKKEF0VDdSBTMKVsHaDU3bqpYzbp0IzPu+FlAmlNNG5EEXKwSpeClzVJUBMJZxuMyiCksA9DY6mMiwlMy5SsrS1AoO6WASR4j5itoHj/28HH4M2O2mqct1MVKmB1HgcqQFngwqT7VjbmWhJIFQFi4dIYpU51rW5qIFYiWQhHALSKaneLjrcedRYsexUzRLCyUrlzAFFKmKc2bKkFJQXLgNoA41eLlpFRjy0CzNLpcZa+Jhmy83IcBm9oNbIwwSgzFjcWAzgmynrTkTZub0jXjJxSkTVYdP+WAlKlKUAEFIqDQklXxAjdjNiO0iinMUpsCz8T+U8eEC4tbLjDi/k3YOahRPdswZwEsHc6MNDGmevMkuzMdeNqwu4PHqm5yBkbKzM1c1Ruh3bWNE7HKTPlywaLAenF20tT3jKX3UjdI8TOAB6n5wDmdnsROIKZY11GpHrBlBPEeh/WBe0ZFTGidMVhHZ3ZnFpDME116DnGiR2dxAyspAZLFlD+g2PSA69rzWy/gq7vKgZXBUMjgh78DGlWIX3YUACWBbSrRUpNGfYTmdnJygsKmI3kgOSHuTVtIol9j1JzKM9AK0ZFBy2ZkvUXoBTzjFhsWtTuhHgzDfABqBUvbnxpFysfNHdIC5KUTCsq3gpKClCfEr+ZhYUqOcClITo1js4l3ViEkuVG+oq1B84tHZ6TRsQm4LsdOG/GOUpbbyWPCltIw4rEzgvKgJajPle3WrRPNsqlQ3YeZLkp8eZLnebU5dKn+0WJxctYdKgQbgg1/eAOBWpeGKls4mNRma2lLxrwiwmSVXABPo5+kYTuzWCVBX+KQCKp5AfO1fKOcdjUZCc1GNTQeE284+YzpsyZMKy+Z3evk3BqiH3s1PM6SjP4nyk2diwPmGPWLcHGmOURHnTVroaDhHKMF09oNDbs4BJ71VWJq2lYrmbfxBP+dM/wB1HcNG/ISdeDAjCjiPURZ3A5eojbL27iHIOImkD+staO8VtGaFN30yyT4jqkc+MHIfN/Bg7kat6iJ3HT2/WO8RtCYE5itaqsxWeLCnSKVTlKCGWoE3OdXHz+UPkLkywYf7+zGiRs7NYh3ZqvzJNg3OMKUYgJzCaoAgMe8VTU6+0NqZP4qnJYKX8auKhEyyKIXJnOF2cmUgsHOp5PYcoKBXMff37wAXiFDEAZ1tnlhs6m/zms/8tI3Yzb0iSrKoMWBOVNLDXzEV71eDl/jPI7bKe0Oy5CJI7qcVd2XAKll0kndTTKRvXYW4xdhuziJiRMUQqiSUiWsliEk7wuXGjw2dt5SRgZviFU1ej5xy+/WL9jYJC8HJ31p/DugDyY3oY4YZ2oW/kPAk9pdjpTKKZffzFpmoJeQqoT4t4UADqqBppHMidIkJCVSe9CmbMSN1gySDLNHFOt4c5a8NKWM+JmFtFkBjpdI5ekdzpGFmhSkFE6z5l7zkm4yq68OEXzb1FWKL49AjaOyJasCTLlpQZiQzAUCmLOAHAaFDEYBeVSUpJDFqpJooM9uDw5bRxM5EsIEvMMw1ZkgU+EB34aQDVjpiS6pC0jiWy31L2jRKS8GsZIwpk5MwKVJSyAHy3GZ6JPOOJygcRLN2EsWqHK/SPdodpC8tOHUgy5m4o0D5QAXdmuatqYq/iCtSTlYyyAolSQ5TUtvMp3pxqBeKjFyXLo0U6dHkvFpIuPURlxC3gNKmBgwP2I37L2YJ9FTO6UaJzBRClUYOAwqQHLXjRxohOzPLTv2+Me8tQg7glfhI/KgewELktLFWZxa1rPHaSvI7U4tV3s4NS8U42Zt/AWw8sGVRQJXK7sD+pSnFeRTXSoijC4cJTLSo07xZVQ7rywljzdBjEjEzEsQS1rqarga3EbpSXXLJUySWdTsWQSSCxcj1rzialdFNJxsNpDFQ/qV84w4kgTkdTRv6VRxjcWpCjvu4B3S9auLa0gSraBKs1TvFiwPKnvDUN7Jt0H9lYtP8MtALqEwkjkZhblqPURmKQqUt0qJyza5lNQhqZmoH01tGvDBIwhV3YSVVJFycxBNzc5T5QGO0ZaUKQoqf8QUdt528rRzqSlJ14OzHFqKF/CLZfr9/fCPo/YVZMsP/AM0f+MfOMAfxQwc8DryaPoXZXFEI3hVKhp/KlJHnGuQm20A0nKEZaHJUnojj91jnDzq3lpZPitqnka+UHV7IQcoKhuhmMoh/DUkKNae8X4DBiXl30khJSaLFygvSX/Sb3zRFolX5FnDSkKUBvOXFA/mK2tpSLNpyUgneAZIA4lkgDSDM/AzFZUiZKSgXCcwUqjF3SBWBS8BNmo3e6BTuEKWAaJAcBrEEGGg2D5c8OBuEcWqPoTXXnEmJQQjdVQqCjTeqMrf6vZ4tXgpveZMoLpYEEZA1SAuwuKRTith4kkBKbA//ACIdyeGfpD7EjTjFASVISUlTJIVu0LVrf52hrmk94q/iVpS/GE8bIxSQxkqrdiCHY6Aw1zSO8L8S939RGUotI0TVgxR/HNvHL4f80HyvGPtYpOc3z6v/ACtLygeeb2gkcHN71SsqQgqSQoqSKAg0cv8AWAfaovOV+UfIfflGldBiUm9I+9zMDJUBmSFsaZkux4jOSHreLAJbUCqcMsLkzbc3KQpDVowL/wBRTqfeK5W11ZmsLEkGpaxB1sPXhHiP1quopUY+26GLEykKGXfA618+UCcQDLU0qQpQIcmWZcshQIZiAAQ1C4N9NapO2iJrEJe+VidNbjT0HKDsnaMtSf8ALHr9/YjfF6pS1aX9dkSxuOxd2KhRlLTNmTJq0rUQ6s6kh/B4ByqAxLtwjSdkCYnfRkUNCyuhBIcU+RhZ7TKQlWKZRGfdRlNcylJseDmvWHjY+IkiTLBJmqSkJUonezBKXzVvUdY6MOXJOF3VMrLBLoVsR2IQS5Sg5bOtQ1Sqv4bBsoHR4A7U2UiWoZEpKM47xKVZkq8JRlUw3W0/qJFo+sjESP5B/tBhL7dplJVL7sCWFBRUAnK+UFRLDkSTyhZsmThqaf4Qen48/qF7G4fCyy/8MrIWIUlimtWzEioLhuUcYZMpK0LlSlpSFOoKHiCWYAOQR4geNY+ndm8ZK/hpTBIBQLBgedtT7vCh2qmFcwL/AOYN1LNlDkJB/qPi6nlF5sk/Z+l3L/pWFJZd9ATtB2ZRLlqnYdXdksR4VpAVQJCSCCXLDXzjv/gdaZaUrmHMUpUQySkkgEsGs9PKG/HbMRJw0pIOZQUlwpiyi6iocCFV8o0bFw6sTIStgnKVJDklwk3oKa05R24p6SfwZS/B84xXYVag2ZNwfC1q3aMS+xU1JcZS1qnT0j6viNkLTfL5H6RjXhFcPeNiL8HzD/hyaDmKNOouOZjGNjTHIMtRqalmGZrkhgB1j6nMwfWMGK2WFVdYPEOX5EEEH0his+cYvBLlukDNRBBBceNSCzclVHJ4yYns5iConIC5u8Pc/sxwUPOUf/FhGRfZtT0mD0nD5KiGkaQzSj0JGF2BiJcxK8jsXb7EMWC2ggz0ImImJmkHLlKcozOB3gIc0q+YNwMb1dkppss+sz6qiYXsiBNK581QKnSGFEoKcrmrvXj62jLPmhij9XReO5+DmTjEm3tziwzNb/2j1PYjulvNUJpHhQHYAPvlyXFKcegMdYbsliEpWqVMWkhk5woBnNWJpzfh1rPBPotT+TnOHDhxqBw1Z9Wp5iMq8WlalLQjKlZsWqQwenEU/wBIiibsWekkkrSzug1UmhBHV39RGadgp6Epyni6SzAv8PL9DD4aoPcjdlGMx0wTRLABSplFhXQFj5NBDMBcfKBUyZNSSVBi3Cj1A8iOEZjtRYNUj/qHzhuLaGpx+RhMwEaen7R0hbKDP6jlaF8bdP8AL/1fTKItlbd4o9gfrEPFIayR+Rm8vS9eVoWu0M8OtLOSEV0DCsWTe0JZgAK/bRgG05hWVMas4VLURQcUxccbQlmimfQV9q5SVBC1ZAoO6iW3rCgLW1s1hY8r7WygkLUKKTuFJD5bUpSpqL9Xgz/wJhGIaYxJUwXqfEXFasBV6CmsVyv8PsA3+Sau7kvUR4EcOBfJz+6+gGrt2CklLBmaxPUhyAoEt5RZgu3MpSSCp2NCfiAFXL1oeHGCf/CuDG6jDlTMxdTDUZXPPrHEjsvKA/D2fLcipmKBF6Zg5ZwLD1pFrHhfhk83Yvdo9rIziaQZgzJUA7O4BqW9aGsNPYPagnpVMQjJmUQpOYkd4kBTvlFDLVwumA+2uyCk7PnZ1S1LljvElKSCGVmyvonLQXprSt3+F6VIwKyJZWtU5WVOZrIQkvyoX1ta8d8VBYGl8jlNt7H4yzV2HIfXh5mFXtigFcoG6ZOJVwf8MAetfSCE/H434ZMsf/Y5HEtR+lYpTsxRUZmLmpWcqgAAyAksVBRoSKD9eGGPjF8iLC+z5WWRKSAzS00H5RqenDjA7b0jKpE1b5QUpOpGY3HGpi5faSS26lRagSlBsKBi1ukWysR3wKVylpSWJzAAliCyWN6XJHnaCKvJyRaaM3bPHKl4ZS0sDnSASHoVMfaLOyK1HCILkVU1WYO2nMdY97RYUz8NMQACSlwB/MneLehvyrA7sT30tKULCu7mJCpZuAsgkoPB0gmoag4x0QScGvI/Af2omctH4a8qgaE1DPUEcIow/fCk7ulc0ZgfNJDHy9DBEdLc6RmXM010+kc79TPEtMmjUNlqUHABB5xX/wCiTOA/3CDGzcOUIY3vGqPXhJuKbELY7PzDokef7R0OzKtVJ9/0hiirE4gIS5+zDcqVsKF5fZyYLFJ8z9RCv2mw6pagDQhrMdIbVzys7xvYFx7PeFvtUc07DykAPMVWnwkitup1tHk+pb9XDhBfk6ME1jlbLcLs1KUhSUMFsriXI8y2gECsftCTJRkXPUnedKJmYBIo+QFNn+cO8vDpSAlO6AABegB5vHzj/GKYn/2yQa/iG+hyAepB9I6sWWWo0tFYsfu5OLfYQxGOwyiQqalTHnXmC2o+YilRwii/eIpzMMWztiSV4aSDLSodzLYlLFsiS55nrFE7sNJV4QqWb0LgcmUDD/lPqjnlBptIBnD4WrTEB71Z+sZJmy8Ka94gdFftBWZ/h5qmc35khuF3+3gfO7BYkWyKH5iPmxil6lE1Iwr7P4Q3mSj/ALfnFSuymEPxpHSYB9Wj3E9lsUnxSFkcRvfKBk3BlJYpUniD+jRosxDsMS+zeFZnknqpJ/8AKkVK7GYQl9xP5Zn7wJEjR47TglaV6A0h+4Fs+rmbUfCCbF66Dl/eK1LJ4lqX42p93i5nty0JNPvrzjxKctzw+Jn0c8fPhHgcWwPJQW7k3fjS99dfKPF4pID5khhV2FruXeLpko+XAEVLC8Yz2ekO5RmIY1Jr71p6+sbRxryP9GHbOPlzJE2WmYgrWhQZIKhmUCLirc/a7X9m9mKlyUlTArAOUWBCAkvwJyu1WciCUrDISWSEpNLACgoCVAVvxjpaFFT7pFn++o9ekaKdQcV0MqlqIUXbo9+fzjuZKBrlFKVYuNW97RcCLsC7uBT3A+cWHC0cKYnQ14+t4hY29IRkRMOXwj6aUtT63jBiJOJXRK0yhYEJzGvkBoOfWC6kEcWrbQu1/WKyslmo/EH6GtePnA/p7GBhsFUxOWbiJkwH4SQEs4NQxB+xBXD7OQnI5We7OZDl2LFIDHQBSqc4vSp2b3d+rF/3ihU5v2t/bTnEyzOOxo7nzub6j9qt5QT2PgCN9Wo3Q1uZjJsnZpWoLUGSLA/F+whiaOn0np3J+7P+kMkSJEj1hEgRt3EtlQ16n6NBYwqbRxoVMWXol+Yp08o4PXZXjxUu2BoQeRfjTkP0/bReThVHagUsDKmWVIAIO6+R+TKJ50jPiO1izu4eUZjXKkkCtA2vV2+bebEmYhKzOxHeKWzJYMU3JBIIBSeB1Y6Rx4J8E+WtBaG2dNqz+jQl/wCJHZxeJEqYkpGTMlT3ZVQfIgv+YcDB/FbRmlJKJeZSrPZ2uo0DOOGorqRcvYqsQpKsarME1TIScqBqCpjUg8z1EOGVcrk9GuPK4StDBstRRIlJcKyy5YBFiyEhxxBv5xs74tT24+doxySgABLAAMA4amgA6G2gjo4xCaFYHVQFOY+7w+X5HyNOYl3zff3xjlCOLerexFIqkzUqoJtdRQtWj+mrXjHtbH93KUc6SpIozXylmDvrFW/gmwmlXn96a3McrS9CHHA1B6aQkSu1E4koVlIUaEUI8nFYx4wT0qJZag/8xa190xSJc0PqtnyjeUgjmhOgta0diSGZAAbk1LadOcfNDNmpXRc1PHxOlwL71ejm0GJPaeYgN3oWLVBJ5Uc9YsXIbJimDpBvb7LX0/SKVkkBmzDi7A+oP2I5mqIKam9TQAPQP+nSPJM8cAzUOj0vQ19HaOKTt0ZnZSBUpzEWPpUJH6j3Jjj+II8SWIe51Iua8zHRW4FQwFbWqXbi4cCPUTAxYHmwBtQ3PLSE9+QO5eIfQVLWdqV6kH5x4JgNatqK8DUHq1v2jgocuEh2axfi4ow/aItbByd4PYa1A5HSC15GaVbpZnctfWIgNSr3bQfv+kUymb4qVa9DTyfXytHqE1o3vXTy8vpFc/CGeyZoI49Bo1PPp7R7MpoS1uJDWa4t8uERUxIpx0D/AEN78I8C7gEPS5vqXbUVvxbSM3bVMdFc6d8nrTq4uzt6x3s3CGetvhS2Y6/3Lt6xnGFUs5QBmJ8Ksw9SCS3Ufu17PwIlICR68TF+l9K8k+UvtA0oQAGFAI6iRI95ASJEiQwKsRMZCjwBPtCYkBQKiQWqXAsL8vWGXb6z3TBxmIFGdrn2hZkUDgqNevpyf7pHjf5GVyURo0ypYDN5Aj5NQF2Me5tCQCz3/wB16iOJwz0zqFNGHq4/WMM/s+lZClKUoinHKGetHrz8o5ceNdDN6WNmuNRzs+rc9DzgfjdvSZVFZjYU4aP+w4QP2jgESE/5pBVYUDsSx3QTwvADG7NYgOpT66E6tWwjojije2Q2bMV2vOYZHCKXZ9NYw47aqptFFQH+npSjj1N4xzcEqWqri3ApPK/nWKpiyfESBeg11dq2jojihHcURbOu5IcpJA/MxY6MDHsuUWzLWSzUIv5xlM0gVIbqfnpERPU7BRHQ+3OLaEGMLNQpIzS1O183XnT5Rdi6IIlqX0CywerUfQaWodIX+9Y1Y9a8LcqxqwDlQIFiLBmvV7+kZcK2FhORjZqZZSUOVkHPcuOJP6x5ImTKmam7+IEPwZ6/2hkwOwRNBy5lHVq2tmPHrasFJvZmaEZFrT3Y8KlXHAEB/vrCi3PpFpHKZjzCjRKEkcyS1eNBHE2ed61OQrUisSJHFITL0KfKkgMUkmnBvaL0gZiGsWuf5Xe9+cSJGr1EaKkJdZck0HuH06luEdLliWSpPE00OVRApEiQ4pFFoG8oAkAaDV3v86RiWsoWQmgJA/3FQPyiRIzkB0maXY11+nT76ReKgg6fdrR5EiIfaAX7NYcMtdc2bLcsybMONanWDcSJHu4FWNASJEiRuBIkSJAAP2phgvIkuA70vT6QuIlt5FvRx99TEiR5XrktMpHqJ1WYNQWs4GltfYRul4cUvc62rpEiRzwKRknbMRMWygTeuug+sLPaWSmWg5UigBD6VV+nuYkSNMZMhRmYkqrb14jjHlK0F250IaJEjtXZiZwt0gtU39/0ipRcHl9KxIkWwZnxMwpDvVx8of8AYGxZUtSSR3hYEFdWPIBh7RIkXjin2hH0SQssADlDaM3paBU7bs3vFyjlKQLkVPWJEjoSN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www.e1.ru/news/images/new/372617/images/%D0%BB%D0%B0%D0%B3%D0%B5%D1%80%D1%8C%20verytiksi%20ru_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85794"/>
            <a:ext cx="2071702" cy="1553777"/>
          </a:xfrm>
          <a:prstGeom prst="rect">
            <a:avLst/>
          </a:prstGeom>
          <a:noFill/>
        </p:spPr>
      </p:pic>
      <p:pic>
        <p:nvPicPr>
          <p:cNvPr id="10254" name="Picture 14" descr="Лагерь Каменный цве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1" y="1785926"/>
            <a:ext cx="2476517" cy="1857388"/>
          </a:xfrm>
          <a:prstGeom prst="rect">
            <a:avLst/>
          </a:prstGeom>
          <a:noFill/>
        </p:spPr>
      </p:pic>
      <p:pic>
        <p:nvPicPr>
          <p:cNvPr id="15" name="Рисунок 14" descr="Острова на озере Таватуй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3524258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Озеро </a:t>
            </a:r>
            <a:r>
              <a:rPr lang="ru-RU" b="1" dirty="0" err="1" smtClean="0"/>
              <a:t>Балтым</a:t>
            </a:r>
            <a:r>
              <a:rPr lang="ru-RU" b="1" dirty="0" smtClean="0"/>
              <a:t> </a:t>
            </a:r>
            <a:r>
              <a:rPr lang="ru-RU" sz="3200" b="1" dirty="0" smtClean="0"/>
              <a:t>(расположение, область)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214842" cy="264320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900" b="1" dirty="0" err="1" smtClean="0"/>
              <a:t>Балты́м</a:t>
            </a:r>
            <a:r>
              <a:rPr lang="ru-RU" sz="1900" b="1" dirty="0" smtClean="0"/>
              <a:t> — озеро, находящееся на территории Верхней Пышмы в Свердловской области, принадлежащее к бассейну реки Пышма.</a:t>
            </a:r>
          </a:p>
          <a:p>
            <a:pPr algn="just"/>
            <a:r>
              <a:rPr lang="ru-RU" sz="1900" b="1" dirty="0" smtClean="0"/>
              <a:t>Озеро является одним из самых любимых мест отдыха жителей г.Екатеринбурга и близлежащих городов.</a:t>
            </a:r>
          </a:p>
          <a:p>
            <a:endParaRPr lang="ru-RU" dirty="0"/>
          </a:p>
        </p:txBody>
      </p:sp>
      <p:pic>
        <p:nvPicPr>
          <p:cNvPr id="9220" name="Picture 4" descr="http://gyazo.com/52641bad72d4913a8b4c95bf598d035e.png?1342534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176135" cy="3987630"/>
          </a:xfrm>
          <a:prstGeom prst="rect">
            <a:avLst/>
          </a:prstGeom>
          <a:noFill/>
        </p:spPr>
      </p:pic>
      <p:pic>
        <p:nvPicPr>
          <p:cNvPr id="7" name="Содержимое 3" descr="озеро балты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3429024" cy="256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/>
              <a:t>Озеро </a:t>
            </a:r>
            <a:r>
              <a:rPr lang="ru-RU" sz="2700" b="1" dirty="0" err="1" smtClean="0"/>
              <a:t>Балтым</a:t>
            </a:r>
            <a:r>
              <a:rPr lang="ru-RU" sz="2700" b="1" dirty="0" smtClean="0"/>
              <a:t> (особенности)</a:t>
            </a:r>
            <a:endParaRPr lang="ru-RU" sz="27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7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На восточном берегу находится Дом рыбака. Здесь расположено приписное хозяйство рыбаков и охотников </a:t>
            </a:r>
            <a:r>
              <a:rPr lang="ru-RU" b="1" dirty="0" err="1" smtClean="0"/>
              <a:t>Уралмашзавода</a:t>
            </a:r>
            <a:r>
              <a:rPr lang="ru-RU" b="1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По берегам озера </a:t>
            </a:r>
            <a:r>
              <a:rPr lang="ru-RU" b="1" dirty="0" err="1" smtClean="0"/>
              <a:t>Балтым</a:t>
            </a:r>
            <a:r>
              <a:rPr lang="ru-RU" b="1" dirty="0" smtClean="0"/>
              <a:t> расположены многочисленные базы отдыха промышленных предприятий, пионерские лагеря, санатории, дачи, лодочные станции, пляжи, стоянки для машин и мотоциклов.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Озеро, особенно в летний период, испытывает огромный приток отдыхающих, что отражается на состоянии вод и его водосборной площади.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На озере </a:t>
            </a:r>
            <a:r>
              <a:rPr lang="ru-RU" b="1" dirty="0" err="1" smtClean="0"/>
              <a:t>Балтым</a:t>
            </a:r>
            <a:r>
              <a:rPr lang="ru-RU" b="1" dirty="0" smtClean="0"/>
              <a:t> расположен яхт-клуб Уральской горно-металлургической компании. Ежегодно проводится парусная регата.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На праздник Крещения Господня освящается "Иордань" с последующим купанием.                                </a:t>
            </a:r>
            <a:endParaRPr lang="ru-RU" b="1" dirty="0"/>
          </a:p>
        </p:txBody>
      </p:sp>
      <p:pic>
        <p:nvPicPr>
          <p:cNvPr id="8194" name="Picture 2" descr="http://i.uralweb.ru/albums/fotos/files/a99/a997f6d9a5e0b84484b372a4d5385e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2786082" cy="1857388"/>
          </a:xfrm>
          <a:prstGeom prst="rect">
            <a:avLst/>
          </a:prstGeom>
          <a:noFill/>
        </p:spPr>
      </p:pic>
      <p:pic>
        <p:nvPicPr>
          <p:cNvPr id="8198" name="Picture 6" descr="http://www.uralweb.ru/p/360073/karta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3357586" cy="189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5111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Песчаное (расположение)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786190"/>
            <a:ext cx="8286808" cy="27860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1900" b="1" dirty="0" err="1" smtClean="0"/>
              <a:t>Песча́ное</a:t>
            </a:r>
            <a:r>
              <a:rPr lang="ru-RU" sz="1900" b="1" dirty="0" smtClean="0"/>
              <a:t> — озеро в окрестностях Екатеринбурга. Административно на территории муниципального образования «город Екатеринбург», в Железнодорожном районе города, в 4 км севернее посёлка </a:t>
            </a:r>
            <a:r>
              <a:rPr lang="ru-RU" sz="1900" b="1" dirty="0" err="1" smtClean="0"/>
              <a:t>Северка</a:t>
            </a:r>
            <a:r>
              <a:rPr lang="ru-RU" sz="1900" b="1" dirty="0" smtClean="0"/>
              <a:t>, относится к бассейну реки Исеть.</a:t>
            </a:r>
          </a:p>
        </p:txBody>
      </p:sp>
      <p:pic>
        <p:nvPicPr>
          <p:cNvPr id="4" name="Рисунок 3" descr="http://im0-tub-ru.yandex.net/i?id=467262484-43-72&amp;n=2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714776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1fj.ru/netcat_files/98/49/h_03d23d5ec4b06887ce1012ee44bc2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95272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29684" cy="58259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Песчаное (описание)</a:t>
            </a:r>
            <a:endParaRPr lang="ru-RU" sz="27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3857628"/>
            <a:ext cx="8358246" cy="30003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dirty="0" smtClean="0"/>
              <a:t>Гидрологический памятник природы областного значения. Охрана озера Песчаного возложена на учебно-опытный лесхоз УЛТИ.</a:t>
            </a:r>
          </a:p>
          <a:p>
            <a:pPr algn="just"/>
            <a:r>
              <a:rPr lang="ru-RU" sz="2600" b="1" dirty="0" smtClean="0"/>
              <a:t>Окружённое горами и густыми лесами, озеро одно из самых красивых мест в окрестностях Екатеринбурга, напоминает Швейцарию. С северного берега круто уходит вверх гора Пшеничная (427 м), с запада примыкает гора Острая. </a:t>
            </a:r>
          </a:p>
          <a:p>
            <a:pPr algn="just"/>
            <a:r>
              <a:rPr lang="ru-RU" sz="2600" b="1" dirty="0" smtClean="0"/>
              <a:t>В озере водится рыба: окунь, чебак, щука, карась, гольян.</a:t>
            </a:r>
          </a:p>
          <a:p>
            <a:pPr algn="just"/>
            <a:r>
              <a:rPr lang="ru-RU" sz="2600" b="1" dirty="0" smtClean="0"/>
              <a:t>Озеро Песчаное привлекает внимание туристов и отдыхающих. По берегам озера расположилось несколько оздоровительных и спортивных лагерей.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Авилович\550_400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714776" cy="275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58259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Озеро Песчаное (история)</a:t>
            </a:r>
            <a:endParaRPr lang="ru-RU" sz="2600" b="1" dirty="0"/>
          </a:p>
        </p:txBody>
      </p:sp>
      <p:pic>
        <p:nvPicPr>
          <p:cNvPr id="4" name="Содержимое 3" descr="оз. Песчаное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7"/>
            <a:ext cx="728667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44168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25 июля 1951 года основана спортивно-оздоровительная база «Буревестник» УГТУ-УПИ, ныне — Спортивно-оздоровительный комплекс «Песчаное», в 1970-е здесь выстроены летние домики. Затем появилась база отдыха Лесотехнического института, детский лагерь.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С 1970-х годов озеро стало загрязняться, к 2006 рекреационная нагрузка до 20 раз превышала допустимую, наблюдалось интенсивное «цветение», заиление дна, рекреационные зоны были недостаточно благоустроены, отмечалось загрязнение воды по бактериологическим показателям.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В 1996 восточный берег был благоустроен и частично очищен, на дно близ берега подсыпан песок.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5111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Озеро Тальков Камень (расположение)</a:t>
            </a:r>
            <a:endParaRPr lang="ru-RU" sz="27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85776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Расположено в западном направлении от центра города Сысерти (4-5 км) в отрогах Черновского увала. Это не настоящее озеро, рожденное природой, а заброшенный и затопленный грунтовыми и атмосферными водами старый тальковый рудник, и его правильнее было бы считать прудом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000108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Тальков камень – это озеро, это очень интересное и живописное. </a:t>
            </a:r>
          </a:p>
          <a:p>
            <a:pPr algn="ctr"/>
            <a:r>
              <a:rPr lang="ru-RU" b="1" dirty="0" smtClean="0"/>
              <a:t>Существует мнение, что на дне его лежат сокровища.</a:t>
            </a:r>
            <a:endParaRPr lang="ru-RU" b="1" dirty="0"/>
          </a:p>
        </p:txBody>
      </p:sp>
      <p:pic>
        <p:nvPicPr>
          <p:cNvPr id="2050" name="Picture 2" descr="http://gl00.weburg.net/00/fck/Clip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4286280" cy="366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Озеро Тальков Камень (происхождение)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14818"/>
            <a:ext cx="8143932" cy="2428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b="1" dirty="0" smtClean="0"/>
              <a:t>Озеро Тальков Камень образовалось после </a:t>
            </a:r>
            <a:r>
              <a:rPr lang="ru-RU" sz="1900" b="1" dirty="0" err="1" smtClean="0"/>
              <a:t>затопленния</a:t>
            </a:r>
            <a:r>
              <a:rPr lang="ru-RU" sz="1900" b="1" dirty="0" smtClean="0"/>
              <a:t> водами заброшенного талькового рудника.</a:t>
            </a:r>
          </a:p>
          <a:p>
            <a:pPr algn="just"/>
            <a:r>
              <a:rPr lang="ru-RU" sz="1900" b="1" dirty="0" smtClean="0"/>
              <a:t>Добыча талькового сланца проводилась здесь в последних десятилетиях XIX века. </a:t>
            </a:r>
          </a:p>
          <a:p>
            <a:pPr algn="just"/>
            <a:r>
              <a:rPr lang="ru-RU" sz="1900" b="1" dirty="0" smtClean="0"/>
              <a:t>С открытием в 1927 году крупного месторождения около села Шабры добыча талька на Тальковом камне окончательно прекратилась. Постепенно карьер наполнился водой.</a:t>
            </a:r>
          </a:p>
          <a:p>
            <a:pPr algn="just"/>
            <a:endParaRPr lang="ru-RU" dirty="0"/>
          </a:p>
        </p:txBody>
      </p:sp>
      <p:pic>
        <p:nvPicPr>
          <p:cNvPr id="2049" name="Picture 1" descr="C:\Documents and Settings\Я\Рабочий стол\ПРОЕКТ 2012\Дайнеко-озёра Свердловской области\Тальков Камень\тальков кам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1"/>
            <a:ext cx="3786214" cy="2839661"/>
          </a:xfrm>
          <a:prstGeom prst="rect">
            <a:avLst/>
          </a:prstGeom>
          <a:noFill/>
        </p:spPr>
      </p:pic>
      <p:pic>
        <p:nvPicPr>
          <p:cNvPr id="6" name="Содержимое 3" descr="http://photo-ideas.ru/wp-content/uploads/2010/05/Talkov_kamen13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7999"/>
          <a:stretch>
            <a:fillRect/>
          </a:stretch>
        </p:blipFill>
        <p:spPr bwMode="auto">
          <a:xfrm>
            <a:off x="4643438" y="1357298"/>
            <a:ext cx="3786214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Озеро Тальков Камень (особенности)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876"/>
            <a:ext cx="8358246" cy="328612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Озеро неправильной формы, до 60-70 метров в длину. Глубина озера, согласно мемориальной доске, 32 м.</a:t>
            </a:r>
          </a:p>
          <a:p>
            <a:pPr algn="just"/>
            <a:r>
              <a:rPr lang="ru-RU" sz="1800" b="1" dirty="0" smtClean="0"/>
              <a:t>В озере живут элодея и рдесты.</a:t>
            </a:r>
            <a:br>
              <a:rPr lang="ru-RU" sz="1800" b="1" dirty="0" smtClean="0"/>
            </a:br>
            <a:r>
              <a:rPr lang="ru-RU" sz="1800" b="1" dirty="0" smtClean="0"/>
              <a:t>На озере проводятся тренировки аквалангистов. Именно они рассказывают, что у восточной стены водоема находится сохранившаяся до сих пор старинная деревянная крепь рудника. </a:t>
            </a:r>
          </a:p>
          <a:p>
            <a:pPr algn="just"/>
            <a:r>
              <a:rPr lang="ru-RU" sz="1800" b="1" dirty="0" smtClean="0"/>
              <a:t>На глубине же шести метров начинается завал из упавших стволов и веток деревьев, так что дальнейшее погружение становится весьма опасным и рискованным.</a:t>
            </a:r>
            <a:endParaRPr lang="ru-RU" sz="1800" b="1" dirty="0"/>
          </a:p>
        </p:txBody>
      </p:sp>
      <p:pic>
        <p:nvPicPr>
          <p:cNvPr id="4" name="Рисунок 3" descr="http://photo-ideas.ru/wp-content/uploads/2010/05/Talkov_kamen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9677"/>
          <a:stretch>
            <a:fillRect/>
          </a:stretch>
        </p:blipFill>
        <p:spPr bwMode="auto">
          <a:xfrm>
            <a:off x="4786314" y="1214422"/>
            <a:ext cx="350046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hoto-ideas.ru/wp-content/uploads/2010/05/Talkov_kamen1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10345"/>
          <a:stretch>
            <a:fillRect/>
          </a:stretch>
        </p:blipFill>
        <p:spPr bwMode="auto">
          <a:xfrm>
            <a:off x="714348" y="1285860"/>
            <a:ext cx="3643338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8680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До встречи в новом проекте!</a:t>
            </a:r>
            <a:endParaRPr lang="ru-RU" dirty="0"/>
          </a:p>
        </p:txBody>
      </p:sp>
      <p:pic>
        <p:nvPicPr>
          <p:cNvPr id="4" name="Picture 4" descr="H:\IMG_70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6286544" cy="4717856"/>
          </a:xfrm>
          <a:prstGeom prst="rect">
            <a:avLst/>
          </a:prstGeom>
          <a:noFill/>
        </p:spPr>
      </p:pic>
      <p:pic>
        <p:nvPicPr>
          <p:cNvPr id="1026" name="Picture 2" descr="C:\Documents and Settings\наталья\Рабочий стол\ПЕРЕДЕЛАНО 2013\Смайлы\big-smiles\big-smile-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681167" cy="161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582594"/>
          </a:xfrm>
        </p:spPr>
        <p:txBody>
          <a:bodyPr/>
          <a:lstStyle/>
          <a:p>
            <a:pPr algn="ctr"/>
            <a:r>
              <a:rPr lang="ru-RU" b="1" dirty="0" smtClean="0"/>
              <a:t>Цель моего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/>
          <a:lstStyle/>
          <a:p>
            <a:pPr algn="just"/>
            <a:r>
              <a:rPr lang="ru-RU" dirty="0" smtClean="0"/>
              <a:t>Познакомиться с историей основания моего родного города Екатеринбурга;</a:t>
            </a:r>
          </a:p>
          <a:p>
            <a:pPr algn="just"/>
            <a:r>
              <a:rPr lang="ru-RU" dirty="0" smtClean="0"/>
              <a:t>Изучить некоторые достопримечательности своего города;</a:t>
            </a:r>
          </a:p>
          <a:p>
            <a:pPr algn="just"/>
            <a:r>
              <a:rPr lang="ru-RU" dirty="0" smtClean="0"/>
              <a:t> Познакомиться со знаменитыми уральцами, которые внесли значительный вклад в мировую историю;</a:t>
            </a:r>
          </a:p>
          <a:p>
            <a:pPr algn="just"/>
            <a:r>
              <a:rPr lang="ru-RU" dirty="0" smtClean="0"/>
              <a:t>Изучить достопримечательности уральской природы – озёр, которые находятся на территории Свердловской области.</a:t>
            </a:r>
          </a:p>
          <a:p>
            <a:pPr algn="just"/>
            <a:r>
              <a:rPr lang="ru-RU" dirty="0" smtClean="0"/>
              <a:t>Получить новые знания о родном крае и поделиться ими с другими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/>
          <a:lstStyle/>
          <a:p>
            <a:pPr algn="ctr"/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15328" cy="5330968"/>
          </a:xfrm>
        </p:spPr>
        <p:txBody>
          <a:bodyPr/>
          <a:lstStyle/>
          <a:p>
            <a:r>
              <a:rPr lang="ru-RU" dirty="0" smtClean="0"/>
              <a:t>Все материалы взяты из свободной энциклопедии </a:t>
            </a:r>
            <a:r>
              <a:rPr lang="ru-RU" dirty="0" err="1" smtClean="0"/>
              <a:t>Википедия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Бажов Павел Петрович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file"/>
              </a:rPr>
              <a:t>Попов Александр Степанович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/>
              </a:rPr>
              <a:t>Кузнецов Николай Иванович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/>
              </a:rPr>
              <a:t>Татищев Василий Никитич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/>
              </a:rPr>
              <a:t>Озеро </a:t>
            </a:r>
            <a:r>
              <a:rPr lang="ru-RU" dirty="0" err="1" smtClean="0">
                <a:hlinkClick r:id="rId6"/>
              </a:rPr>
              <a:t>Балтым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/>
              </a:rPr>
              <a:t>Озеро </a:t>
            </a:r>
            <a:r>
              <a:rPr lang="ru-RU" dirty="0" err="1" smtClean="0">
                <a:hlinkClick r:id="rId7"/>
              </a:rPr>
              <a:t>Таватуй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8"/>
              </a:rPr>
              <a:t>Озеро Песчаное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/>
              </a:rPr>
              <a:t>Озеро </a:t>
            </a:r>
            <a:r>
              <a:rPr lang="ru-RU" dirty="0" err="1" smtClean="0">
                <a:hlinkClick r:id="rId9"/>
              </a:rPr>
              <a:t>Шарташ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Фотографии из личного архива </a:t>
            </a:r>
            <a:r>
              <a:rPr lang="ru-RU" dirty="0" err="1" smtClean="0"/>
              <a:t>Дайнеко</a:t>
            </a:r>
            <a:r>
              <a:rPr lang="ru-RU" dirty="0" smtClean="0"/>
              <a:t> Анастасии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 Центр Эхо находится в городе Екатеринбург , который я очень люблю</a:t>
            </a:r>
          </a:p>
          <a:p>
            <a:pPr algn="ctr"/>
            <a:endParaRPr lang="ru-RU" dirty="0"/>
          </a:p>
        </p:txBody>
      </p:sp>
      <p:pic>
        <p:nvPicPr>
          <p:cNvPr id="5" name="Picture 2" descr="J:\фото и видео\фото\новая 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858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4643447"/>
            <a:ext cx="85011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buFont typeface="Arial" pitchFamily="34" charset="0"/>
              <a:buChar char="•"/>
            </a:pPr>
            <a:r>
              <a:rPr lang="ru-RU" sz="2000" b="1" dirty="0" smtClean="0"/>
              <a:t>Ранее наша школа называлась СКШИ № 139 , а 2009 году переименована  в «ЦПМСС «Эхо» </a:t>
            </a:r>
          </a:p>
          <a:p>
            <a:pPr indent="457200" algn="ctr"/>
            <a:r>
              <a:rPr lang="ru-RU" b="1" dirty="0" smtClean="0"/>
              <a:t>(Государственное  бюджетное образовательное учреждение Свердловской области для детей, нуждающихся в психолого-педагогической и медико-социальной помощи )</a:t>
            </a:r>
          </a:p>
          <a:p>
            <a:pPr indent="457200" algn="ctr">
              <a:buFont typeface="Arial" pitchFamily="34" charset="0"/>
              <a:buChar char="•"/>
            </a:pPr>
            <a:r>
              <a:rPr lang="ru-RU" sz="2000" b="1" dirty="0" smtClean="0"/>
              <a:t>В этом году нашему Центру исполнится 93 года </a:t>
            </a:r>
          </a:p>
          <a:p>
            <a:pPr indent="457200" algn="ctr"/>
            <a:r>
              <a:rPr lang="ru-RU" sz="2000" b="1" dirty="0" smtClean="0"/>
              <a:t>(основана в 1920 году)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n-compas.ru/usr/%20%D0%B3%D0%BE%D1%80%D0%BE%D0%B4%D0%B0_1.jpg"/>
          <p:cNvPicPr>
            <a:picLocks noChangeAspect="1" noChangeArrowheads="1"/>
          </p:cNvPicPr>
          <p:nvPr/>
        </p:nvPicPr>
        <p:blipFill>
          <a:blip r:embed="rId2" cstate="print"/>
          <a:srcRect b="11494"/>
          <a:stretch>
            <a:fillRect/>
          </a:stretch>
        </p:blipFill>
        <p:spPr bwMode="auto">
          <a:xfrm>
            <a:off x="357158" y="214290"/>
            <a:ext cx="3857652" cy="50631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142852"/>
            <a:ext cx="47149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 живу в Екатеринбурге, в Октябрьском районе.</a:t>
            </a:r>
          </a:p>
          <a:p>
            <a:pPr algn="ctr"/>
            <a:r>
              <a:rPr lang="ru-RU" b="1" dirty="0" smtClean="0"/>
              <a:t> Здесь находится известная многим Свердловская Птицефабрика.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По основным экономическим показателям "</a:t>
            </a:r>
            <a:r>
              <a:rPr lang="ru-RU" b="1" dirty="0" smtClean="0"/>
              <a:t>Свердловская</a:t>
            </a:r>
            <a:r>
              <a:rPr lang="ru-RU" dirty="0" smtClean="0"/>
              <a:t>" - одна из лучших птицефабрик России.</a:t>
            </a:r>
          </a:p>
          <a:p>
            <a:pPr algn="ctr">
              <a:buFont typeface="Arial" pitchFamily="34" charset="0"/>
              <a:buChar char="•"/>
            </a:pPr>
            <a:endParaRPr lang="ru-RU" b="1" dirty="0" smtClean="0"/>
          </a:p>
          <a:p>
            <a:pPr algn="ctr">
              <a:buFont typeface="Arial" pitchFamily="34" charset="0"/>
              <a:buChar char="•"/>
            </a:pPr>
            <a:endParaRPr lang="ru-RU" b="1" dirty="0" smtClean="0"/>
          </a:p>
          <a:p>
            <a:pPr algn="ctr">
              <a:buFont typeface="Arial" pitchFamily="34" charset="0"/>
              <a:buChar char="•"/>
            </a:pPr>
            <a:endParaRPr lang="ru-RU" b="1" dirty="0" smtClean="0"/>
          </a:p>
          <a:p>
            <a:pPr algn="ctr"/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Начиная с 1995 года на фабрику ежегодно прибывают партии цыплят от знаменитой немецкой фирмы "</a:t>
            </a:r>
            <a:r>
              <a:rPr lang="ru-RU" dirty="0" err="1" smtClean="0"/>
              <a:t>Ломанн-Тирцухт</a:t>
            </a:r>
            <a:r>
              <a:rPr lang="ru-RU" dirty="0" smtClean="0"/>
              <a:t>". Это лучшая европейская несушка с высочайшими потребительскими качествами производимого яйца.</a:t>
            </a:r>
          </a:p>
          <a:p>
            <a:endParaRPr lang="ru-RU" dirty="0"/>
          </a:p>
        </p:txBody>
      </p:sp>
      <p:pic>
        <p:nvPicPr>
          <p:cNvPr id="32772" name="Picture 4" descr="http://t2.gstatic.com/images?q=tbn:ANd9GcQ6qIsUZCfJrmLNHKUE9ZoW5SHSoaCj1D_PF_X5114HG9uSHQs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14950"/>
            <a:ext cx="2357454" cy="1469259"/>
          </a:xfrm>
          <a:prstGeom prst="rect">
            <a:avLst/>
          </a:prstGeom>
          <a:noFill/>
        </p:spPr>
      </p:pic>
      <p:sp>
        <p:nvSpPr>
          <p:cNvPr id="7" name="Стрелка влево 6"/>
          <p:cNvSpPr/>
          <p:nvPr/>
        </p:nvSpPr>
        <p:spPr>
          <a:xfrm>
            <a:off x="3500430" y="4572008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AABwEBAAAAAAAAAAAAAAAAAQIDBAUGBwj/xABDEAABAwIDBAYHBgQDCQAAAAABAAIDBBEFEiEGMUFREyJhcYGRFDKhscHR8FJiY3KSshUjQkNTwuEHFiU0NURUovH/xAAYAQADAQEAAAAAAAAAAAAAAAAAAQIDBP/EACARAQEAAgMBAQEAAwAAAAAAAAABAhESITFBA1ETIjL/2gAMAwEAAhEDEQA/AOvALK/7TsRjo9k66nJPSVMJY0ZTqMzQdd24qdBtnsxN6uPYe08pJgz91lz3/a/i1NV1tFFR1kU8QpXl3QyNc0kuFtR3LXPKaZfnjeUV2wjbYbO4/wBU3wC0ze72LPbDNIwS4/qlcfctDrxHsWM8b5/9DA7u5FZH2WQuN+5NI45GU80c775Y5GvJAvoDdbKg262arZnCLFqdhIFhKcl/NYmoP8iTuPuXKWPOUapW6Vjjt6bp9oKGfEGUVO505d/eiLXR3te17/BWz3hoBPEgea8/0Ez49ipXxPcxzGkgtNiOuVCwzavHGSwQDFaoQue0OaXXuLjidR4I5DjXYdp8Xp6yJ1FFF0jWStLpHOs0lp3C2p5cPFQIdpauGjZT9Ex+QWzE7/Cyp4JA+IFGQCddFSWyotqqDo2RyxzxFrQLloI9hutE1wc0OG4i4XLAzUEDjwXTaJ2ekhdzjb7kgfQQQQHkt7QOfwUZwtu9ys6KiZUxFzw6+YgZX25dhUXEIW09W+GO+VgaNTxyi/tWdmptvjlu6b3YgZdn4u17z7VoFSbHsy7O0n3s5/8AdyutbK54yy9Bw00SCH9h7ks7km9jqAmk3OCYZAdLtPuXJW6NC63Oc0ZC5K6KaNo6WGRg+8whRk1/NrcMeHbGVrfsxOPtKzVE7LUwk8JG+9aLBddkcTH4Eh9jlmYXZZWa7nBTfisPrq2HOvCFJOrlAwt14bqeTqtYwPwNzOC6Jh3/ACNP+QLn1KbOC3VDXUgpYmmoiacu4vAQFggmvSaf/Hi/WEEB5PjnliFo5HNHYmp5HyPc97sznbyeKsoMOZLTtf0pa5wvax+SrqhgjkkY03DXEAnsWVlkdMst6dL2YGXAqMfh/wCYq0DlW4BGG4NRj8JqsLWWk8c+XoyTuRHUi6BH0ER1IHamQ5LZDdUYkzNOoy5W7t25XkhsCuPxks9U5T2FLlxVjhybvZYNko8QikaCxzntLTxBLvgqXEKOFlXK2GNrR0jBZulhqp+yj3fwivLXEPETyD22KzoxCpd13SZnE3JLRc8lPKSK423p0bCTaMt5KzO9UuASmSMHmAVcG9t/gqjM4yQhZzaavlhr4wCQHRA7+0q+G9ZLbg5KqjfzjcPIg/FLLxWHpAxOq+2fNBRIK6MQxgyC4aPciT1P6rlf4rKXFOhijjMLSGC181rqtldnc51vWJNkdjy8Ehx3BZW362mMncdVwhtsKox+Cz3BS7JjD7Nw+mA4RM/aFIsN61njmvpDg7gQknPm09/enNeZSS03+SZA8nKSQs5NhWHPJHosYP3Rb3LSOuRbtXNG49iLHOBla/W3WYOfclbJ6qY5ZeNBsnE3oq2I3ynM0i/BUWI4XHR9L0b5HNjDbXtre3Z2q52MlMnpbrAEgu056KlnxRlV0hlhcwvaAS14I0IPLsU7mu1ay302GzwMcTGX1DAr1w43Wc2fnEzY3t0Dm7jvWhc7qpxF9GN4t4rL7cszRUT7gHO8XP5Qf8q0yze38QkweBz2ghlQ3f8Ald/oi+Hj6yMlNKx7mOLczSQbOQUQBgAFkFn06dVeejUuQvydZoJva2qz7t4T2Z1rZjbvTVrvaObgnllKjHDjt1umGWnibyY0exPAptmjAOQS7gFasL6F9ELNB0CIuRXN0iLcNFinbKU7nnLUzNza6gGy2bycqyUe1FE2UtkiqAQbGzWn4ouvpy5fDexjck9VHwAPwVRPglRDGXmaEtAJt1tw8OxXWxr2vqqgjcb2vy0R1dVRyZgysg0a8FrpWg3seZ7VMxxs7Vcspejmy4McEIcRxOnatV/Ssxgbm5IgC02AByuB18Fpxq1OJogVSbZtzYBOfsPY4fqAV3YKr2naHYBXdkebyIKd8PH1zW54BEisUFi6dpL6R7Gkl7bAcLFMQC9TE0cXj3qyqa2CSB7WsOYiwNlX0VzX0w/Eb71WWt9M8LddutA7x9cUNborHWyHW5hasKMpObUoG/E+1J61zuQCydPFcrmoqsTSO9HlsXk+oea6k4mxvos41+gad1r+1K48jmdxQdiCRVyNcCDqLLO1IcyomBB0kdw7StLsycuO1Tbf1FTZC10c8TwLve8AkKeG4r/Jxu1fsm/+S0cpCtmCSy6yWBxhjI7Dnrz1K1rPUtbgnInK7oEqFjTekweubzp5P2lTUzVNz00rPtMcPMJ3wRyjVEiDtPWQWOnTyLJNk7hgvilIPxW+8KTW0Ho1PncONtT9ckxgwzYzRg8ZmfuCetVMy3Nuo5jcglwRdaw6x+rJNzxA8UfAbvqy1c4+va/SEeARfzAdXA+CIXGl2jTik9bXVn6UA6S/W5Hl3LlktbVCeVoqZg3O4WErgN/eunOc63rDyXPIsNZUQvqnPLSZHAtHzSylvisbJ6sNjZHPxJ5e5zi4akm5Oh4qLWY3XR11VGJGFrJ5GgGJpsMxHLsUjZqMU+LmMOdYc7feTWIYXG/EZ3CVwMlSRYjcXEqdXSt477S9m6l02jg0BrrAMbYDwC2sbgGXJtpxKwOzLLAuPF/FbuAgR6WCqIy1vooyDhr3Ii4uFsjiD4e9JL+sRl4XvolZ9dFROSP6r3NtuJCCPE4yzEqpovYTPHtKCxbrDEsU9NiazosmU3335/NNYBrjdHf/ABm/uChEgqds5Y45S3+2Cj6epJ06SHGwSrpiKS7Rca3+SXnstXOcsDvCVkJJsmc7rm3BR34jDRPc6pLmtIABa0u18EBNfHIW2a2/PVZKKkkpIZKZxDn5y53Z2dqvP95sKbq6dwF7axu+SyeKYnSSYl00Vc+NrnnOAzR7bm28fV1h+9zknCtfymNv+y3wfCKsV/pbMroTudex4308U/UYLWSVDpG9GAZ2yC7uAJVVNtDF6DFFQYl0DmtkDmgFpzG2U3ynQa6dqit2grR6+Nt9XcASXGzQBq3TXMbrT8reE5eoz96WdBg9bh4JqOiDTISCJB4LRU87A0AyMPDRwWSg2jHo8zarEIpnyQtEYdr0b7EE+rrwKhNxZxYw+mUrjYZzkAuerfcz83mtEt+wuddwaTfjZAkglU+D7QULMPghq61rqlrAHlrDYnwCnipbUOzwOuwganRHQY7EaAuxCqcOMzz7SgtHLQ55XvIF3OJ3oKNNdsHIyNsV2Zr5rHM23DvUvZr/AK5THk74FQC8dHkBJ1vuAU/Zk/8AGoO8/tKn6qdR0PN3oiSb25fNNAnh70C4i+o8+9asDgO+517lHqI2uHWHHklX19a6I3J0JSNnMViDWy6aF7P3BZ3aSHoauLLaxYT7bLR4zmBlF9czDY8dQqHac3qKfT+2beaL4U9UsYvK1KqGlruFuCcpm3li7TZLrI/5xI328tB80jkQwS8g6eCtaaAegukO8Ot7lXtu55Lt99e9WtOD/DpspFxmNvAJwq0GDU7XMJLRe/wWihZlZYCwtwVHhhHXyg+twVw1xtoHeSAkXd2+SCa63IoJhhTT03EAd5Kew7oYKkSwaSM3HfZNDDBfUEp+PDQzVuYO+6Cjobq5/icwFxKfIfJIOKSnfKd+hsFAbh8p1BeQeZsltw62rjY9pKNhNdiFSL2lNh3JiXGKhhGWa/cBdI9BjA6xaR2Jp9BAfUeBfjYEo2Cg+oqmH0mzc2t7i+/RN4hQxVvRvlc4OjBAtYIxA2PQgPbw1t8E3JLBEbSRBo53BRsIDqCOFwy301acyWynhL7uzX53+uSkurKQGwYe/d8UttRRv00vyL0ggy0kOfVgPeSOJ+afpWwthfFIxrWu+9vU0Qtd/ajA7HAoxRi9w4WO4Bg+SZGHOsQ6Cqawjhcj2hR5KqovlMshG+4cVPNOdzagtPYxBtO9v/dvJ/KgK30mb7T/ANRQVp0Tv/Jd+gfJBAPMlJb1aNx73t+aWyWrO6lY0dsn+ipIZpXyNDpZLHk4hXTaeMRtPXJtxe4/FIyjJUaghgTUzXyRkGaNp5fRTohj+yD36oCGIvAMbfJAVrOkAyMzE/mUgROcOvLJ3OJClOhYx12Nt3FIdGwkki5vxKAjGkZqXSG532KJ9JTy2zta5zdxebqW+GMNFmj1U1I0XFrjduNkESKWltrDGT2tBSugo2SWYyDN2NF0toFzp9XTojblvrc8iUzEMnK3cERy26rjfkUt7AIWnW/eUl2g47+aCJyOdw14Zf8A6jyvZYkjxsm5ZHtiu1xGqEUj3RAue46c0A50j/tN8kETdwQQ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wgHBgkIBwgKCgkLDRYPDQwMDRsUFRAWIB0iIiAdHx8kKDQsJCYxJx8fLT0tMTU3Ojo6Iys/RD84QzQ5OjcBCgoKDQwNGg8PGjclHyU3Nzc3Nzc3Nzc3Nzc3Nzc3Nzc3Nzc3Nzc3Nzc3Nzc3Nzc3Nzc3Nzc3Nzc3Nzc3Nzc3N//AABEIAKsAcgMBIgACEQEDEQH/xAAcAAAABwEBAAAAAAAAAAAAAAAAAQIDBAUGBwj/xABDEAABAwIDBAYHBgQDCQAAAAABAAIDBBEFEiEGMUFREyJhcYGRFDKhscHR8FJiY3KSshUjQkNTwuEHFiU0NURUovH/xAAYAQADAQEAAAAAAAAAAAAAAAAAAQIDBP/EACARAQEAAgMBAQEAAwAAAAAAAAABAhESITFBA1ETIjL/2gAMAwEAAhEDEQA/AOvALK/7TsRjo9k66nJPSVMJY0ZTqMzQdd24qdBtnsxN6uPYe08pJgz91lz3/a/i1NV1tFFR1kU8QpXl3QyNc0kuFtR3LXPKaZfnjeUV2wjbYbO4/wBU3wC0ze72LPbDNIwS4/qlcfctDrxHsWM8b5/9DA7u5FZH2WQuN+5NI45GU80c775Y5GvJAvoDdbKg262arZnCLFqdhIFhKcl/NYmoP8iTuPuXKWPOUapW6Vjjt6bp9oKGfEGUVO505d/eiLXR3te17/BWz3hoBPEgea8/0Ez49ipXxPcxzGkgtNiOuVCwzavHGSwQDFaoQue0OaXXuLjidR4I5DjXYdp8Xp6yJ1FFF0jWStLpHOs0lp3C2p5cPFQIdpauGjZT9Ex+QWzE7/Cyp4JA+IFGQCddFSWyotqqDo2RyxzxFrQLloI9hutE1wc0OG4i4XLAzUEDjwXTaJ2ekhdzjb7kgfQQQQHkt7QOfwUZwtu9ys6KiZUxFzw6+YgZX25dhUXEIW09W+GO+VgaNTxyi/tWdmptvjlu6b3YgZdn4u17z7VoFSbHsy7O0n3s5/8AdyutbK54yy9Bw00SCH9h7ks7km9jqAmk3OCYZAdLtPuXJW6NC63Oc0ZC5K6KaNo6WGRg+8whRk1/NrcMeHbGVrfsxOPtKzVE7LUwk8JG+9aLBddkcTH4Eh9jlmYXZZWa7nBTfisPrq2HOvCFJOrlAwt14bqeTqtYwPwNzOC6Jh3/ACNP+QLn1KbOC3VDXUgpYmmoiacu4vAQFggmvSaf/Hi/WEEB5PjnliFo5HNHYmp5HyPc97sznbyeKsoMOZLTtf0pa5wvax+SrqhgjkkY03DXEAnsWVlkdMst6dL2YGXAqMfh/wCYq0DlW4BGG4NRj8JqsLWWk8c+XoyTuRHUi6BH0ER1IHamQ5LZDdUYkzNOoy5W7t25XkhsCuPxks9U5T2FLlxVjhybvZYNko8QikaCxzntLTxBLvgqXEKOFlXK2GNrR0jBZulhqp+yj3fwivLXEPETyD22KzoxCpd13SZnE3JLRc8lPKSK423p0bCTaMt5KzO9UuASmSMHmAVcG9t/gqjM4yQhZzaavlhr4wCQHRA7+0q+G9ZLbg5KqjfzjcPIg/FLLxWHpAxOq+2fNBRIK6MQxgyC4aPciT1P6rlf4rKXFOhijjMLSGC181rqtldnc51vWJNkdjy8Ehx3BZW362mMncdVwhtsKox+Cz3BS7JjD7Nw+mA4RM/aFIsN61njmvpDg7gQknPm09/enNeZSS03+SZA8nKSQs5NhWHPJHosYP3Rb3LSOuRbtXNG49iLHOBla/W3WYOfclbJ6qY5ZeNBsnE3oq2I3ynM0i/BUWI4XHR9L0b5HNjDbXtre3Z2q52MlMnpbrAEgu056KlnxRlV0hlhcwvaAS14I0IPLsU7mu1ay302GzwMcTGX1DAr1w43Wc2fnEzY3t0Dm7jvWhc7qpxF9GN4t4rL7cszRUT7gHO8XP5Qf8q0yze38QkweBz2ghlQ3f8Ald/oi+Hj6yMlNKx7mOLczSQbOQUQBgAFkFn06dVeejUuQvydZoJva2qz7t4T2Z1rZjbvTVrvaObgnllKjHDjt1umGWnibyY0exPAptmjAOQS7gFasL6F9ELNB0CIuRXN0iLcNFinbKU7nnLUzNza6gGy2bycqyUe1FE2UtkiqAQbGzWn4ouvpy5fDexjck9VHwAPwVRPglRDGXmaEtAJt1tw8OxXWxr2vqqgjcb2vy0R1dVRyZgysg0a8FrpWg3seZ7VMxxs7Vcspejmy4McEIcRxOnatV/Ssxgbm5IgC02AByuB18Fpxq1OJogVSbZtzYBOfsPY4fqAV3YKr2naHYBXdkebyIKd8PH1zW54BEisUFi6dpL6R7Gkl7bAcLFMQC9TE0cXj3qyqa2CSB7WsOYiwNlX0VzX0w/Eb71WWt9M8LddutA7x9cUNborHWyHW5hasKMpObUoG/E+1J61zuQCydPFcrmoqsTSO9HlsXk+oea6k4mxvos41+gad1r+1K48jmdxQdiCRVyNcCDqLLO1IcyomBB0kdw7StLsycuO1Tbf1FTZC10c8TwLve8AkKeG4r/Jxu1fsm/+S0cpCtmCSy6yWBxhjI7Dnrz1K1rPUtbgnInK7oEqFjTekweubzp5P2lTUzVNz00rPtMcPMJ3wRyjVEiDtPWQWOnTyLJNk7hgvilIPxW+8KTW0Ho1PncONtT9ckxgwzYzRg8ZmfuCetVMy3Nuo5jcglwRdaw6x+rJNzxA8UfAbvqy1c4+va/SEeARfzAdXA+CIXGl2jTik9bXVn6UA6S/W5Hl3LlktbVCeVoqZg3O4WErgN/eunOc63rDyXPIsNZUQvqnPLSZHAtHzSylvisbJ6sNjZHPxJ5e5zi4akm5Oh4qLWY3XR11VGJGFrJ5GgGJpsMxHLsUjZqMU+LmMOdYc7feTWIYXG/EZ3CVwMlSRYjcXEqdXSt477S9m6l02jg0BrrAMbYDwC2sbgGXJtpxKwOzLLAuPF/FbuAgR6WCqIy1vooyDhr3Ii4uFsjiD4e9JL+sRl4XvolZ9dFROSP6r3NtuJCCPE4yzEqpovYTPHtKCxbrDEsU9NiazosmU3335/NNYBrjdHf/ABm/uChEgqds5Y45S3+2Cj6epJ06SHGwSrpiKS7Rca3+SXnstXOcsDvCVkJJsmc7rm3BR34jDRPc6pLmtIABa0u18EBNfHIW2a2/PVZKKkkpIZKZxDn5y53Z2dqvP95sKbq6dwF7axu+SyeKYnSSYl00Vc+NrnnOAzR7bm28fV1h+9zknCtfymNv+y3wfCKsV/pbMroTudex4308U/UYLWSVDpG9GAZ2yC7uAJVVNtDF6DFFQYl0DmtkDmgFpzG2U3ynQa6dqit2grR6+Nt9XcASXGzQBq3TXMbrT8reE5eoz96WdBg9bh4JqOiDTISCJB4LRU87A0AyMPDRwWSg2jHo8zarEIpnyQtEYdr0b7EE+rrwKhNxZxYw+mUrjYZzkAuerfcz83mtEt+wuddwaTfjZAkglU+D7QULMPghq61rqlrAHlrDYnwCnipbUOzwOuwganRHQY7EaAuxCqcOMzz7SgtHLQ55XvIF3OJ3oKNNdsHIyNsV2Zr5rHM23DvUvZr/AK5THk74FQC8dHkBJ1vuAU/Zk/8AGoO8/tKn6qdR0PN3oiSb25fNNAnh70C4i+o8+9asDgO+517lHqI2uHWHHklX19a6I3J0JSNnMViDWy6aF7P3BZ3aSHoauLLaxYT7bLR4zmBlF9czDY8dQqHac3qKfT+2beaL4U9UsYvK1KqGlruFuCcpm3li7TZLrI/5xI328tB80jkQwS8g6eCtaaAegukO8Ot7lXtu55Lt99e9WtOD/DpspFxmNvAJwq0GDU7XMJLRe/wWihZlZYCwtwVHhhHXyg+twVw1xtoHeSAkXd2+SCa63IoJhhTT03EAd5Kew7oYKkSwaSM3HfZNDDBfUEp+PDQzVuYO+6Cjobq5/icwFxKfIfJIOKSnfKd+hsFAbh8p1BeQeZsltw62rjY9pKNhNdiFSL2lNh3JiXGKhhGWa/cBdI9BjA6xaR2Jp9BAfUeBfjYEo2Cg+oqmH0mzc2t7i+/RN4hQxVvRvlc4OjBAtYIxA2PQgPbw1t8E3JLBEbSRBo53BRsIDqCOFwy301acyWynhL7uzX53+uSkurKQGwYe/d8UttRRv00vyL0ggy0kOfVgPeSOJ+afpWwthfFIxrWu+9vU0Qtd/ajA7HAoxRi9w4WO4Bg+SZGHOsQ6Cqawjhcj2hR5KqovlMshG+4cVPNOdzagtPYxBtO9v/dvJ/KgK30mb7T/ANRQVp0Tv/Jd+gfJBAPMlJb1aNx73t+aWyWrO6lY0dsn+ipIZpXyNDpZLHk4hXTaeMRtPXJtxe4/FIyjJUaghgTUzXyRkGaNp5fRTohj+yD36oCGIvAMbfJAVrOkAyMzE/mUgROcOvLJ3OJClOhYx12Nt3FIdGwkki5vxKAjGkZqXSG532KJ9JTy2zta5zdxebqW+GMNFmj1U1I0XFrjduNkESKWltrDGT2tBSugo2SWYyDN2NF0toFzp9XTojblvrc8iUzEMnK3cERy26rjfkUt7AIWnW/eUl2g47+aCJyOdw14Zf8A6jyvZYkjxsm5ZHtiu1xGqEUj3RAue46c0A50j/tN8kETdwQQ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img-fotki.yandex.ru/get/5903/andrey-alshevskix.6f/0_67335_79672f0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5992"/>
            <a:ext cx="1000132" cy="1506865"/>
          </a:xfrm>
          <a:prstGeom prst="rect">
            <a:avLst/>
          </a:prstGeom>
          <a:noFill/>
        </p:spPr>
      </p:pic>
      <p:pic>
        <p:nvPicPr>
          <p:cNvPr id="19464" name="Picture 8" descr="http://t2.gstatic.com/images?q=tbn:ANd9GcS1qOtvnsAKwMvdQsmhuBHb18E0CkIctg_o-4x9Xk4XpxuJDnr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500306"/>
            <a:ext cx="15783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Екатеринбург – мой город</a:t>
            </a:r>
            <a:endParaRPr lang="ru-RU" sz="3200" b="1" i="1" dirty="0"/>
          </a:p>
        </p:txBody>
      </p:sp>
      <p:pic>
        <p:nvPicPr>
          <p:cNvPr id="4" name="Picture 2" descr="E:\IMG_70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2857520" cy="2143140"/>
          </a:xfrm>
          <a:prstGeom prst="rect">
            <a:avLst/>
          </a:prstGeom>
          <a:noFill/>
        </p:spPr>
      </p:pic>
      <p:pic>
        <p:nvPicPr>
          <p:cNvPr id="4098" name="Picture 2" descr="E:\IMG_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71768" cy="1928887"/>
          </a:xfrm>
          <a:prstGeom prst="rect">
            <a:avLst/>
          </a:prstGeom>
          <a:noFill/>
        </p:spPr>
      </p:pic>
      <p:pic>
        <p:nvPicPr>
          <p:cNvPr id="4099" name="Picture 3" descr="E:\IMG_4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1428760" cy="1071603"/>
          </a:xfrm>
          <a:prstGeom prst="rect">
            <a:avLst/>
          </a:prstGeom>
          <a:noFill/>
        </p:spPr>
      </p:pic>
      <p:pic>
        <p:nvPicPr>
          <p:cNvPr id="4100" name="Picture 4" descr="E:\IMG_4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2643206" cy="19824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78579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Я люблю гулять по родному городу и фотографировать его достопримечательности :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071942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/>
              <a:t>Храм-на-Крови</a:t>
            </a:r>
            <a:r>
              <a:rPr lang="ru-RU" b="1" dirty="0" smtClean="0"/>
              <a:t>́</a:t>
            </a:r>
            <a:r>
              <a:rPr lang="ru-RU" dirty="0" smtClean="0"/>
              <a:t> во </a:t>
            </a:r>
            <a:r>
              <a:rPr lang="ru-RU" dirty="0" err="1" smtClean="0"/>
              <a:t>и́мя</a:t>
            </a:r>
            <a:r>
              <a:rPr lang="ru-RU" dirty="0" smtClean="0"/>
              <a:t> Всех </a:t>
            </a:r>
            <a:r>
              <a:rPr lang="ru-RU" dirty="0" err="1" smtClean="0"/>
              <a:t>святы́х</a:t>
            </a:r>
            <a:r>
              <a:rPr lang="ru-RU" dirty="0" smtClean="0"/>
              <a:t>, в земле́ </a:t>
            </a:r>
            <a:r>
              <a:rPr lang="ru-RU" dirty="0" err="1" smtClean="0"/>
              <a:t>Росси́йской</a:t>
            </a:r>
            <a:r>
              <a:rPr lang="ru-RU" dirty="0" smtClean="0"/>
              <a:t> </a:t>
            </a:r>
            <a:r>
              <a:rPr lang="ru-RU" dirty="0" err="1" smtClean="0"/>
              <a:t>просия́вших</a:t>
            </a:r>
            <a:r>
              <a:rPr lang="ru-RU" dirty="0" smtClean="0"/>
              <a:t> — один из крупнейших православных храмов России.</a:t>
            </a:r>
          </a:p>
          <a:p>
            <a:pPr indent="457200"/>
            <a:r>
              <a:rPr lang="ru-RU" dirty="0" smtClean="0"/>
              <a:t>Храм был построен в 2000—2003 годы рядом с местом, где в ночь с 16 на 17 июля 1918 года был расстрелян последний российский император Николай II и его семья.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357298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 smtClean="0"/>
              <a:t>Уса́дьба</a:t>
            </a:r>
            <a:r>
              <a:rPr lang="ru-RU" b="1" dirty="0" smtClean="0"/>
              <a:t> </a:t>
            </a:r>
            <a:r>
              <a:rPr lang="ru-RU" b="1" dirty="0" err="1" smtClean="0"/>
              <a:t>Расторгу́евых</a:t>
            </a:r>
            <a:r>
              <a:rPr lang="ru-RU" b="1" dirty="0" smtClean="0"/>
              <a:t> — </a:t>
            </a:r>
            <a:r>
              <a:rPr lang="ru-RU" b="1" dirty="0" err="1" smtClean="0"/>
              <a:t>Харито́новых</a:t>
            </a:r>
            <a:r>
              <a:rPr lang="ru-RU" dirty="0" smtClean="0"/>
              <a:t> — один из наиболее ценных архитектурных </a:t>
            </a:r>
            <a:r>
              <a:rPr lang="ru-RU" dirty="0" err="1" smtClean="0"/>
              <a:t>усадебно-парковых</a:t>
            </a:r>
            <a:r>
              <a:rPr lang="ru-RU" dirty="0" smtClean="0"/>
              <a:t> ансамблей в Екатеринбурге, памятник архитектуры федерального значения. 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29488" y="5072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Исеть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2714612" y="3786190"/>
            <a:ext cx="142876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929322" y="285749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Страницы истории</a:t>
            </a:r>
            <a:endParaRPr lang="ru-RU" sz="2800" dirty="0"/>
          </a:p>
        </p:txBody>
      </p:sp>
      <p:pic>
        <p:nvPicPr>
          <p:cNvPr id="5122" name="Picture 2" descr="http://t3.gstatic.com/images?q=tbn:ANd9GcQzbY0PDiBvwZG7nfpy_ErlVMGWO0-6na-vdcv3_qr_Q1x-l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72074"/>
            <a:ext cx="2500330" cy="16638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71480"/>
            <a:ext cx="6357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dirty="0" smtClean="0"/>
              <a:t>Екатеринбург был основан в 1723 году на  реке Исеть. 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b="1" dirty="0" smtClean="0"/>
              <a:t>Василий Никитич Татищев </a:t>
            </a:r>
            <a:r>
              <a:rPr lang="ru-RU" dirty="0" smtClean="0"/>
              <a:t>– русский историк и географ ,выдающийся государственный деятель .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dirty="0" smtClean="0"/>
              <a:t>В 1720-1721 и 1734-1737 гг. В.Н.Татищев управлял казенными заводами будучи в должности горного начальника .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dirty="0" smtClean="0"/>
              <a:t>Честь выбора места для этого строительства всецело принадлежит ему. </a:t>
            </a:r>
            <a:endParaRPr lang="ru-RU" dirty="0"/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mALADASIAAhEBAxEB/8QAHAAAAgMBAQEBAAAAAAAAAAAAAwQBAgUABgcI/8QAORAAAQQBAwIEBAUCBQQDAAAAAQACAxEhBBIxQVEFE2FxBiIygSNCkaGxFCRicpLB8AczUtE04fH/xAAZAQADAQEBAAAAAAAAAAAAAAABAgMABAX/xAAiEQACAgMAAgIDAQAAAAAAAAAAAQIRAyExEkEyURMicQT/2gAMAwEAAhEDEQA/APlkLtzAHOdwDd+ikNP/AJu/VDhp0cZ/whHH08ey5nRZFDuBsOdfuqfOTW94v1RyMWKJUNZm7tAwINcPzvP3KIGuJvc/9UXaOQuFgUEGYH5Ljkvd/qKgRf4n/wCoo2SuDUAgXRCsl36lR5Y7u/Uo7jQVK7lYwBzc8u/1FV2Afmd+pRnCjdrhRH/sIgA7D3dnrZVxGK+p36lEroeFascLG2B8sd3fqo8sev6lG254XFqwrBBjexUmNvr+quRRXHCKBYPY0jF/quDbwf5V8AqriAec9kwSGsAcjQzFj/RCaf4UD6lmEpAbiZXbhGvvwqaUfgs7kIrm3lBvYVwltEVXurBp+pQwZyiGyAAtdBIsdcLm+h/VQWC6q1cN6jkJTBAAQEOQAdfdEayRw+UH3RnQM2W7lC0GhKu4tVNn2TggDh8pohBe2jk3fVawULllnC5rSMEdUYNs0E3Fpbp3IRMIhtYcP0XHAwtR2mZXTPqk3wPbZFUsAVyVBwFeSryOFSwUUK0VJwovGVLjfCqSQchMAlxxaC9yJvsFDqzdrBJYTeT9la1EY+bKnqiFE6VpOnjI7I+2ubVdCf7aP2TFB19SkfRktAgDzmvXlWbV55RGtxRolDe4bsLBLEXhuE5pIC9t1wlYbc4UtvTRua1rQBylkzIqyDaNrmi+hXCONwINh4NEeicbDJ5oEgFEYPdAkgG9xvI6dEqX2axORgBIa35RxSVdG5z/AJWEjqtoRBrPMeAQDQwjad1uxpHubzgYQckZJnmhG9jvp69VoQtaWHcHHGKXoTpIZGjZpdprlwKAdIyFpa/F8gDCH5EHxkZUenjcHAna68DsgSMe1pDmhzVrjSNkaTuANYNrNmL43Fu3cysFHyTBTRnzw/IDQF+uUiWbXYK03s3uujXW0CeINBoZKeMgNCRZfKiqFIjgeUMnonsQE7lQ3CucqWt7j3RsyK3R4XXRUkV0UDlEITRH+1Zfr/KYBI+nhK6HOnZ9/wCUyeLBCR9GvRZ//ljmlRrRf+65pDvsrOwaCARjRkNcXVddFsROdtAaDZWToSATfJW1CDt4yBzSVmDsleZA1100cqJIzHJGCAQ8WCphY6X5mCv90KUO3He51tGGkJW6MkangHhzvEZw1+ImnApfS/Dvh3TsibcYJA6heU+BomljHbgScurovpUTi2Kmjp2XBL9ns6pNwikjE1PhMFWI2iuixp/DoJCYvKbfFr1c+WlYU7XRTOd3zlT4Ug7R8/8AiTwp+hcXsNAnjssKJ7ZWODvrGDa998TsM2keJGgULFL5xM7yNTk1YIv1XTglZPLFUBma6M3WeiVkeHm3cBPTSNluzTqWc51Pvp2XWjloHK2uiXkB7UmpbBPbohPCZCtAAOqnk3WFNZU43YTAoo/Nd1UfXlWdyqjLkwSNCf7due6PuPHPZJaMuMA9ym2g1nlB9AuBAaVzTjfVVDQB3PZc9xa4DbylHRo+HlrPqHRbujlYIy5hO7qvPaJu7Ljjiltad0LIgGuG70KWRg0WoLGFnlucLsFvCH5r3yl8wI6iuoVtBqmMa7e2zdNJUT6iNsgaaNZIHIU53Q0fkj3XwNA2OISbgGuySn/iL48l0Go/oPCNGNRK3DnuNNB7JT4N0z3eGNLHfMQSL4ysrxT4X8almnnZNp2Nztb1P7Lji1Z1ygpdCaX/AKj6uKfy/GvDPKYTW+I7q+y9LF4hBrdFJroATCDgkVfdfKtF4F4kfEYYtY4yTvl+gUQW9sUvp3iWhlb8M6mDT/hvZCdrB05wmyRjegwTSPF/E3xa7WTnT+G6ePygaMkhq/ZeP188rntM8TWuDgRtOCmT4F4g7QRamCWMRSHc+nC/vYWXq43xteHElrTYJV8cYqqJZLp2P74pIqIpwx2WfKWslx81K4eJGWTnqgSCjk5XQcqsO8hwwMJZ92mm7SxoAxSC5psjogjSA1fKrtIu/siEZKqeUyFYInIvspaoeMqQ7aP/AKTmB6HGnGOpTXIs8oGixp2+5RxzaR9MuHAACyocb4yp2k3lcxu0WgOhvw8Of0wOSteOARuDvyuyB2WVoi5obtF2crUadx+Y7a6IMwxGYjiUABLunZ59x0RWCQrsHmfNVjj/AIEuZhG9woGuyWm0FOmfTPgLV14cxjzdDJXtC+CeKnBfLPgfUbGFt9ei91BOSecALzm/FtHo+CnFNDMkXh/hrX6kxsY+vrOT9ku3Ut1RfHGCA6Mk32SGpfHqd79Y/bBkNHUnuvHa/T+NaDzdXpPE5ZouGtcyiAcYWjvQaUSfC9dHptRrfB9Uxr2slc5l8AWvMfFXlDUu8loDdpNNVW/1jNXLLq3fi7icnJtZviU7pHSOd2oBdOPHUyWTInARadrd4N7lJkDvzZ9kOxQzXVXjAJrHPddZwGjCKgAPXPCHKAjwNqAA82hy8nCRPYzWhUgAEqh5RnC0Ig8qhNlCAV2y1JUgYTWKA0VnTM46ppjTeMpTw8XpwDjJTbcGksujrhOQDjJUe64nNBXY23ALDDWjO1oo8J9z2yHa3DkDTxtZCaPzXdIr3NDa4NWkbCxlkO2Mh7vmHbqs972tc8NHPKIZJGxkuOD2CQdI5r9wNm+SjFCs9J8M6ryJC3NE/oveaPWNewjfTuF848Ea5zZJA0+W92HditlutmheGuBD29RwVwZI3N0d2OdRPQzRN1eujdPPLGyIfJ5bqz6rJ8b1mh0xfF52skkc2i8ODsffhcPE4HmpranIdV4aInFvlFxGXHKmm09ovjbfDx8cTHySajy5P6drSGea6zfdee1bwXuA65W54/rWOldFpi0NdkhvC8yXl7y4C80B6Luwr2ceeXoszqB9j2UvkaBVdFZjRtIeCLH2VC0MODjuOiq3sgOeGvduObBwmpWUTYWbBK+B7dp+61f+7HvI5GfRI+2F8FXAcoZaEV+OUJxoKiJMG4AKAaKhxyoAtMADocacdrKZ3duOyV0X/wAZvuf5R2+qD6OuBW56IzOQRjKAxwv2RydrG45OVhhpzmtG5vIS0sz5HW9w9lR8mBsGCqb483gjqhQGxsTudEWu7YHZJyPyc46m0tqNUI2kNOf3STZS6Zu/AcaVYw0SlI+l/wDT2FurZLBI3fG5xIBHK9nrvg574d+kc2ZlfQ45H3Xm/gdjPDZ3aadwjJy1zjhwK+p6R5jiAkouI5OCR/uvOyRTk2dUZOKPlPiHgPiGla4CA/5Xsv8AcLx+si1LJi3yJGm/y2vvmt1giaQyjfcgUvKeMv8APYTsBrrvSw/VjvJaPlTNJKGmWVhaACADySsON+yR+Podkei9p47qI9LA+R72ULoVyfTuvFaG5TNK8chd0FUWzmb8pUMF4fVDHRcWgGrv7IZ/AA3C2GkVvziw4eiFDWWtodXNcLR0c7NoYSM9Vn7SwWaLnHoFzXPaa28/shVmNLUsG44ScjSDQTQduaAfqCA8ZWiKxVwyrxNsqxbm1Zgoik7YlUZ2js6dvoSnG8CgldCP7cD1KZjHFovo64GiaKJd7rpC53+XkLmPA+VwwUDUPEYwQB7rLZm6OfJtBLnG+BSS1GqBvbyhzz3bW8JdoLnAfsqxhXSTm3wLBG6aQFx5VHgh5A5acLR0rPLA+Xd6dyum0Mj2OljYSfzNARUldAcXR9C+DPiDw3xfSxeHa8Ni10TRTnuAbKB2Pf0XtNLqJdISNPr2+WBlu8Ob7AEr89+S7db27fcKxLhgE/YqOT/NCTtBjlklR9n+IfjR2giLdR/RmY8NYS5x+w4XzzxT421+psQMZFf5j8x/Rea+Zxrn3ymtHoHzu3SW1n8rLDjxq2N5Tm6QFx1XiEu+aR8jj+Zxuv8A0nRGIIxEBm8+q0hGzTR/KABX3KDpY98hkfRrhTnm8v4dMMHj/WL6iOoQHcgWUNummcy2N+UDqU5O3zZdtZJynmR7QGgYCTzcUU/GpMwjJIH06mkc+iM2Robh1m8krTn0weD8rSfZZs+mdGb22EymmTljcQ8LyX37fdEewmznKFoZWBwD6u8WtAsFX3Rbom1ZnuabUsFnKPI2jwqAAFZ8EMvQ404PqcJpvHP2SelIGnYmoiXAk9VX2ZcJedrC7oFm6h5e7nCf1h2sAvlZjj6KmOPsnklugUn1HsmNFHbi8j2S5HTqtLTs2xt9U03oWKDxChxla8bPJ0DXOJD5HAN9ktoNL/UTRx8Wfm9lreOM8nWs0oAHkRjcB3cLr9KCi0UsQlLZaEkbMY45H/P4QnafTBrCIRuAt5cBX2/ZGDSReO1IGqdtjodTys3SNBeToqDG51sia32AR9wa3cR7BLROqv4RHbicmlzSdvZ3QiorQKd75H0f/wATDGhkIwLOUJjbeABycpjVkNFDgBI36HX2B0rd0jnHvhOiqqspbSjbHaYAJd7oT6GLJq+FSSMEfN+yMXAU0HPQKDEOX5PqpoZmJq4AHXGCD3TPh2sB/An5/K5M6g4oAUsrUMLTvGCF1QlapnNkh7NmVmATkJdzPmQ/D9cHt8iY/MOPVOujzzaz0Qao83pW/wBuz7/ynIfl9krpsQMr1RhZA7LpEXAWvf8ANXokHnOExqnmSTPXCVfW8+irFUiL2yYW75Q31pa8bfnAHAwFneHt3S32Wvo275m+6SbHij1fwfomSa0ySj8GFpfIfQCysjVzv1mpn1cn1zyOkPpZXooSNF8M6uZgp8jTGSP8Rr+AV56KISPYy6BNX2U+hOa2ow49eqQ1eXgFaniL2tLY4/oYKHqVlas/jADshJ6HwrZVm4uHQI4FoLQTSMcY9FyyezvjwLpm7pvQBV1lE13KLoRlx6IGrd89LR6Z/E4OLNI547o8cwGw+lpeMF2lIOeRSTE9M2n8oIynUbE8qNbQHzA+d3U00dgjPcayeeSltK9rNHEwckKZ5AflBwFJx2UvQKV9j3SGpNJh7rwEpqbJVIoRikrjGdzTVFbfhur/AKiFu42RgrHe3c3KN4O7y9WWHhwV2rRyz0wGnP8AbRg4wjnEd+iDoh+Cy+aRtTiJ36J73QiWrM5x+cJcn5imHfUfZLeq6DnHvD2015WppLEkY62s/Qj8H91oQGpGD1UZdKrh6zxWUt8F0kGKfIXUOzR1+5WPG8seXAgAA8pvVPMg0zd30xE17lJN+YgCuEiAwc53Os3SVnzOCeyemAb8vUG0lqXbZGn0QmtFcPS4zXZXrKCx5PT3PQIjSTR6Lka2d96HNONsbln6l1yuWgw1G5ZepN6h36JodBLgxonb9I7uCVm6kbHvA4J/lO+Gu2ufG7qlvE2EAuHsrR1IjLgzFMyIguJoNwibiYg4jLs5Wdp3iZ0LScdfYLQMrZJq6AJJRGjKwV9UGQFxtEcSSW1wqvOK/wCFaKDYu9ljCrpQW6uN3qjuFCu2EqX7ZcdCqxd6IZUF0LdsTHuHTCnVncHUKCtGa0sP+VD1APln0KMXcwTVQEH9UumJAad90vwus5EaujFQM9kyw/iNruhaVtQMx+VXYakHuoSHPQtcHSuvgRj+EtAN0goda9kTSuEj3esdfspZ+Ed/AoqfsZqwc4uXm6SHiAFsIwE1K6zj7pTV5gHe0GykFTIjeNoyL4pMRkULPCy4ybq8XlaEbgKA/RRlE64v0ONOCCs3UYmcnWm0nqBchKWKC2BZIYpw++UbXt3tJHUWlZ8gGuERshdFRNlqq1WyS+hDTP8AKmomgeD2T+kkOyaTqSAEhqGCyeoKZ0EjBGfM4uyqSVqxE6dDTiWizyeKXMbY3ORGN3fivodh2UvA2nn0CiywtLw5ISuqQc5T8wAbznskpWWQeoTwexMitDsLg/SxADhqFOajyeqLEyoWFpztH8Iczd0RJFG00PkSyfEQd827ulSE24UfdLOaatdZxmxC6oGegUA/PapE78Fvsua7a7Ki+lUbnhz6D/8AJSvqJTsHNAmkvpHgR2ByFL3ksazFbr/ZSbHSAudZHryqyEPjLK6WqSPs4pcyznrVJGykVsSGHlNwguFmxSDKPLlyKV43m8LPZdaHY3Bu41yEtMfnVw8X/KFJkWUgbBym2kJeN/lyZ4OEY59ku9oLjhUjtUTlp2TO2wfRC0h/HDXZHKM07gB25S0oMcgc3oU8foWX2bDRZBeQ1vO0dVd2aIGCeqUhlY5gdVuRXS7m0cKTTTKp2Ck+o2bQHCxSNJxfqqgAcooz2NRsHlMH+EfwEGcfhP7grlyeHyIZPiIvabu0N8e2M59Vy5dno4xiKxGy+3RS8/PjuuXKD6VRq6IhzG5OWlWf9V9nf7LlyhL2Vj6FC4B9dkeMU4Du1cuU2UQHWs+UP6pVjjjsuXJ48KMaYcfspkFily5L7CgZbyOwQSDe6wuXJl0V8KVtkFfmUSsGQc2uXJ2IuFdLW7yzd3ym3ADIC5ctI0GSGfLuNKxYGt3dVy5TZ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BDAAkGBwgHBgkIBwgKCgkLDRYPDQwMDRsUFRAWIB0iIiAdHx8kKDQsJCYxJx8fLT0tMTU3Ojo6Iys/RD84QzQ5Ojf/2wBDAQoKCg0MDRoPDxo3JR8lNzc3Nzc3Nzc3Nzc3Nzc3Nzc3Nzc3Nzc3Nzc3Nzc3Nzc3Nzc3Nzc3Nzc3Nzc3Nzc3Nzf/wAARCADmALADASIAAhEBAxEB/8QAHAAAAgMBAQEBAAAAAAAAAAAAAwQBAgUABgcI/8QAORAAAQQBAwIEBAUCBQQDAAAAAQACAxEhBBIxQVEFE2FxBiIygSNCkaGxFCRicpLB8AczUtE04fH/xAAZAQADAQEBAAAAAAAAAAAAAAABAgMABAX/xAAiEQACAgMAAgIDAQAAAAAAAAAAAQIRAyExEkEyURMicQT/2gAMAwEAAhEDEQA/APlkLtzAHOdwDd+ikNP/AJu/VDhp0cZ/whHH08ey5nRZFDuBsOdfuqfOTW94v1RyMWKJUNZm7tAwINcPzvP3KIGuJvc/9UXaOQuFgUEGYH5Ljkvd/qKgRf4n/wCoo2SuDUAgXRCsl36lR5Y7u/Uo7jQVK7lYwBzc8u/1FV2Afmd+pRnCjdrhRH/sIgA7D3dnrZVxGK+p36lEroeFascLG2B8sd3fqo8sev6lG254XFqwrBBjexUmNvr+quRRXHCKBYPY0jF/quDbwf5V8AqriAec9kwSGsAcjQzFj/RCaf4UD6lmEpAbiZXbhGvvwqaUfgs7kIrm3lBvYVwltEVXurBp+pQwZyiGyAAtdBIsdcLm+h/VQWC6q1cN6jkJTBAAQEOQAdfdEayRw+UH3RnQM2W7lC0GhKu4tVNn2TggDh8pohBe2jk3fVawULllnC5rSMEdUYNs0E3Fpbp3IRMIhtYcP0XHAwtR2mZXTPqk3wPbZFUsAVyVBwFeSryOFSwUUK0VJwovGVLjfCqSQchMAlxxaC9yJvsFDqzdrBJYTeT9la1EY+bKnqiFE6VpOnjI7I+2ubVdCf7aP2TFB19SkfRktAgDzmvXlWbV55RGtxRolDe4bsLBLEXhuE5pIC9t1wlYbc4UtvTRua1rQBylkzIqyDaNrmi+hXCONwINh4NEeicbDJ5oEgFEYPdAkgG9xvI6dEqX2axORgBIa35RxSVdG5z/AJWEjqtoRBrPMeAQDQwjad1uxpHubzgYQckZJnmhG9jvp69VoQtaWHcHHGKXoTpIZGjZpdprlwKAdIyFpa/F8gDCH5EHxkZUenjcHAna68DsgSMe1pDmhzVrjSNkaTuANYNrNmL43Fu3cysFHyTBTRnzw/IDQF+uUiWbXYK03s3uujXW0CeINBoZKeMgNCRZfKiqFIjgeUMnonsQE7lQ3CucqWt7j3RsyK3R4XXRUkV0UDlEITRH+1Zfr/KYBI+nhK6HOnZ9/wCUyeLBCR9GvRZ//ljmlRrRf+65pDvsrOwaCARjRkNcXVddFsROdtAaDZWToSATfJW1CDt4yBzSVmDsleZA1100cqJIzHJGCAQ8WCphY6X5mCv90KUO3He51tGGkJW6MkangHhzvEZw1+ImnApfS/Dvh3TsibcYJA6heU+BomljHbgScurovpUTi2Kmjp2XBL9ns6pNwikjE1PhMFWI2iuixp/DoJCYvKbfFr1c+WlYU7XRTOd3zlT4Ug7R8/8AiTwp+hcXsNAnjssKJ7ZWODvrGDa998TsM2keJGgULFL5xM7yNTk1YIv1XTglZPLFUBma6M3WeiVkeHm3cBPTSNluzTqWc51Pvp2XWjloHK2uiXkB7UmpbBPbohPCZCtAAOqnk3WFNZU43YTAoo/Nd1UfXlWdyqjLkwSNCf7due6PuPHPZJaMuMA9ym2g1nlB9AuBAaVzTjfVVDQB3PZc9xa4DbylHRo+HlrPqHRbujlYIy5hO7qvPaJu7Ljjiltad0LIgGuG70KWRg0WoLGFnlucLsFvCH5r3yl8wI6iuoVtBqmMa7e2zdNJUT6iNsgaaNZIHIU53Q0fkj3XwNA2OISbgGuySn/iL48l0Go/oPCNGNRK3DnuNNB7JT4N0z3eGNLHfMQSL4ysrxT4X8almnnZNp2Nztb1P7Lji1Z1ygpdCaX/AKj6uKfy/GvDPKYTW+I7q+y9LF4hBrdFJroATCDgkVfdfKtF4F4kfEYYtY4yTvl+gUQW9sUvp3iWhlb8M6mDT/hvZCdrB05wmyRjegwTSPF/E3xa7WTnT+G6ePygaMkhq/ZeP188rntM8TWuDgRtOCmT4F4g7QRamCWMRSHc+nC/vYWXq43xteHElrTYJV8cYqqJZLp2P74pIqIpwx2WfKWslx81K4eJGWTnqgSCjk5XQcqsO8hwwMJZ92mm7SxoAxSC5psjogjSA1fKrtIu/siEZKqeUyFYInIvspaoeMqQ7aP/AKTmB6HGnGOpTXIs8oGixp2+5RxzaR9MuHAACyocb4yp2k3lcxu0WgOhvw8Of0wOSteOARuDvyuyB2WVoi5obtF2crUadx+Y7a6IMwxGYjiUABLunZ59x0RWCQrsHmfNVjj/AIEuZhG9woGuyWm0FOmfTPgLV14cxjzdDJXtC+CeKnBfLPgfUbGFt9ei91BOSecALzm/FtHo+CnFNDMkXh/hrX6kxsY+vrOT9ku3Ut1RfHGCA6Mk32SGpfHqd79Y/bBkNHUnuvHa/T+NaDzdXpPE5ZouGtcyiAcYWjvQaUSfC9dHptRrfB9Uxr2slc5l8AWvMfFXlDUu8loDdpNNVW/1jNXLLq3fi7icnJtZviU7pHSOd2oBdOPHUyWTInARadrd4N7lJkDvzZ9kOxQzXVXjAJrHPddZwGjCKgAPXPCHKAjwNqAA82hy8nCRPYzWhUgAEqh5RnC0Ig8qhNlCAV2y1JUgYTWKA0VnTM46ppjTeMpTw8XpwDjJTbcGksujrhOQDjJUe64nNBXY23ALDDWjO1oo8J9z2yHa3DkDTxtZCaPzXdIr3NDa4NWkbCxlkO2Mh7vmHbqs972tc8NHPKIZJGxkuOD2CQdI5r9wNm+SjFCs9J8M6ryJC3NE/oveaPWNewjfTuF848Ea5zZJA0+W92HditlutmheGuBD29RwVwZI3N0d2OdRPQzRN1eujdPPLGyIfJ5bqz6rJ8b1mh0xfF52skkc2i8ODsffhcPE4HmpranIdV4aInFvlFxGXHKmm09ovjbfDx8cTHySajy5P6drSGea6zfdee1bwXuA65W54/rWOldFpi0NdkhvC8yXl7y4C80B6Luwr2ceeXoszqB9j2UvkaBVdFZjRtIeCLH2VC0MODjuOiq3sgOeGvduObBwmpWUTYWbBK+B7dp+61f+7HvI5GfRI+2F8FXAcoZaEV+OUJxoKiJMG4AKAaKhxyoAtMADocacdrKZ3duOyV0X/wAZvuf5R2+qD6OuBW56IzOQRjKAxwv2RydrG45OVhhpzmtG5vIS0sz5HW9w9lR8mBsGCqb483gjqhQGxsTudEWu7YHZJyPyc46m0tqNUI2kNOf3STZS6Zu/AcaVYw0SlI+l/wDT2FurZLBI3fG5xIBHK9nrvg574d+kc2ZlfQ45H3Xm/gdjPDZ3aadwjJy1zjhwK+p6R5jiAkouI5OCR/uvOyRTk2dUZOKPlPiHgPiGla4CA/5Xsv8AcLx+si1LJi3yJGm/y2vvmt1giaQyjfcgUvKeMv8APYTsBrrvSw/VjvJaPlTNJKGmWVhaACADySsON+yR+Podkei9p47qI9LA+R72ULoVyfTuvFaG5TNK8chd0FUWzmb8pUMF4fVDHRcWgGrv7IZ/AA3C2GkVvziw4eiFDWWtodXNcLR0c7NoYSM9Vn7SwWaLnHoFzXPaa28/shVmNLUsG44ScjSDQTQduaAfqCA8ZWiKxVwyrxNsqxbm1Zgoik7YlUZ2js6dvoSnG8CgldCP7cD1KZjHFovo64GiaKJd7rpC53+XkLmPA+VwwUDUPEYwQB7rLZm6OfJtBLnG+BSS1GqBvbyhzz3bW8JdoLnAfsqxhXSTm3wLBG6aQFx5VHgh5A5acLR0rPLA+Xd6dyum0Mj2OljYSfzNARUldAcXR9C+DPiDw3xfSxeHa8Ni10TRTnuAbKB2Pf0XtNLqJdISNPr2+WBlu8Ob7AEr89+S7db27fcKxLhgE/YqOT/NCTtBjlklR9n+IfjR2giLdR/RmY8NYS5x+w4XzzxT421+psQMZFf5j8x/Rea+Zxrn3ymtHoHzu3SW1n8rLDjxq2N5Tm6QFx1XiEu+aR8jj+Zxuv8A0nRGIIxEBm8+q0hGzTR/KABX3KDpY98hkfRrhTnm8v4dMMHj/WL6iOoQHcgWUNummcy2N+UDqU5O3zZdtZJynmR7QGgYCTzcUU/GpMwjJIH06mkc+iM2Robh1m8krTn0weD8rSfZZs+mdGb22EymmTljcQ8LyX37fdEewmznKFoZWBwD6u8WtAsFX3Rbom1ZnuabUsFnKPI2jwqAAFZ8EMvQ404PqcJpvHP2SelIGnYmoiXAk9VX2ZcJedrC7oFm6h5e7nCf1h2sAvlZjj6KmOPsnklugUn1HsmNFHbi8j2S5HTqtLTs2xt9U03oWKDxChxla8bPJ0DXOJD5HAN9ktoNL/UTRx8Wfm9lreOM8nWs0oAHkRjcB3cLr9KCi0UsQlLZaEkbMY45H/P4QnafTBrCIRuAt5cBX2/ZGDSReO1IGqdtjodTys3SNBeToqDG51sia32AR9wa3cR7BLROqv4RHbicmlzSdvZ3QiorQKd75H0f/wATDGhkIwLOUJjbeABycpjVkNFDgBI36HX2B0rd0jnHvhOiqqspbSjbHaYAJd7oT6GLJq+FSSMEfN+yMXAU0HPQKDEOX5PqpoZmJq4AHXGCD3TPh2sB/An5/K5M6g4oAUsrUMLTvGCF1QlapnNkh7NmVmATkJdzPmQ/D9cHt8iY/MOPVOujzzaz0Qao83pW/wBuz7/ynIfl9krpsQMr1RhZA7LpEXAWvf8ANXokHnOExqnmSTPXCVfW8+irFUiL2yYW75Q31pa8bfnAHAwFneHt3S32Wvo275m+6SbHij1fwfomSa0ySj8GFpfIfQCysjVzv1mpn1cn1zyOkPpZXooSNF8M6uZgp8jTGSP8Rr+AV56KISPYy6BNX2U+hOa2ow49eqQ1eXgFaniL2tLY4/oYKHqVlas/jADshJ6HwrZVm4uHQI4FoLQTSMcY9FyyezvjwLpm7pvQBV1lE13KLoRlx6IGrd89LR6Z/E4OLNI547o8cwGw+lpeMF2lIOeRSTE9M2n8oIynUbE8qNbQHzA+d3U00dgjPcayeeSltK9rNHEwckKZ5AflBwFJx2UvQKV9j3SGpNJh7rwEpqbJVIoRikrjGdzTVFbfhur/AKiFu42RgrHe3c3KN4O7y9WWHhwV2rRyz0wGnP8AbRg4wjnEd+iDoh+Cy+aRtTiJ36J73QiWrM5x+cJcn5imHfUfZLeq6DnHvD2015WppLEkY62s/Qj8H91oQGpGD1UZdKrh6zxWUt8F0kGKfIXUOzR1+5WPG8seXAgAA8pvVPMg0zd30xE17lJN+YgCuEiAwc53Os3SVnzOCeyemAb8vUG0lqXbZGn0QmtFcPS4zXZXrKCx5PT3PQIjSTR6Lka2d96HNONsbln6l1yuWgw1G5ZepN6h36JodBLgxonb9I7uCVm6kbHvA4J/lO+Gu2ufG7qlvE2EAuHsrR1IjLgzFMyIguJoNwibiYg4jLs5Wdp3iZ0LScdfYLQMrZJq6AJJRGjKwV9UGQFxtEcSSW1wqvOK/wCFaKDYu9ljCrpQW6uN3qjuFCu2EqX7ZcdCqxd6IZUF0LdsTHuHTCnVncHUKCtGa0sP+VD1APln0KMXcwTVQEH9UumJAad90vwus5EaujFQM9kyw/iNruhaVtQMx+VXYakHuoSHPQtcHSuvgRj+EtAN0goda9kTSuEj3esdfspZ+Ed/AoqfsZqwc4uXm6SHiAFsIwE1K6zj7pTV5gHe0GykFTIjeNoyL4pMRkULPCy4ybq8XlaEbgKA/RRlE64v0ONOCCs3UYmcnWm0nqBchKWKC2BZIYpw++UbXt3tJHUWlZ8gGuERshdFRNlqq1WyS+hDTP8AKmomgeD2T+kkOyaTqSAEhqGCyeoKZ0EjBGfM4uyqSVqxE6dDTiWizyeKXMbY3ORGN3fivodh2UvA2nn0CiywtLw5ISuqQc5T8wAbznskpWWQeoTwexMitDsLg/SxADhqFOajyeqLEyoWFpztH8Iczd0RJFG00PkSyfEQd827ulSE24UfdLOaatdZxmxC6oGegUA/PapE78Fvsua7a7Ki+lUbnhz6D/8AJSvqJTsHNAmkvpHgR2ByFL3ksazFbr/ZSbHSAudZHryqyEPjLK6WqSPs4pcyznrVJGykVsSGHlNwguFmxSDKPLlyKV43m8LPZdaHY3Bu41yEtMfnVw8X/KFJkWUgbBym2kJeN/lyZ4OEY59ku9oLjhUjtUTlp2TO2wfRC0h/HDXZHKM07gB25S0oMcgc3oU8foWX2bDRZBeQ1vO0dVd2aIGCeqUhlY5gdVuRXS7m0cKTTTKp2Ck+o2bQHCxSNJxfqqgAcooz2NRsHlMH+EfwEGcfhP7grlyeHyIZPiIvabu0N8e2M59Vy5dno4xiKxGy+3RS8/PjuuXKD6VRq6IhzG5OWlWf9V9nf7LlyhL2Vj6FC4B9dkeMU4Du1cuU2UQHWs+UP6pVjjjsuXJ48KMaYcfspkFily5L7CgZbyOwQSDe6wuXJl0V8KVtkFfmUSsGQc2uXJ2IuFdLW7yzd3ym3ADIC5ctI0GSGfLuNKxYGt3dVy5TZ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img15.nnm.ru/b/e/4/d/f/1f89f29a7a59949790d340e22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2000264" cy="26670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335756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Вильгельм Иванович </a:t>
            </a:r>
            <a:r>
              <a:rPr lang="ru-RU" b="1" dirty="0" err="1" smtClean="0"/>
              <a:t>Геннин</a:t>
            </a:r>
            <a:r>
              <a:rPr lang="ru-RU" b="1" dirty="0" smtClean="0"/>
              <a:t> </a:t>
            </a:r>
            <a:r>
              <a:rPr lang="ru-RU" dirty="0" smtClean="0"/>
              <a:t>( Георг Вильгельм де </a:t>
            </a:r>
            <a:r>
              <a:rPr lang="ru-RU" dirty="0" err="1" smtClean="0"/>
              <a:t>Геннин</a:t>
            </a:r>
            <a:r>
              <a:rPr lang="ru-RU" dirty="0" smtClean="0"/>
              <a:t> ) – генерал – майор , выдающийся инженер и артиллерист, один из крупнейших знатоков горного и металлургического дела в России Начала </a:t>
            </a:r>
            <a:r>
              <a:rPr lang="en-US" dirty="0" smtClean="0"/>
              <a:t>XVIII</a:t>
            </a:r>
            <a:r>
              <a:rPr lang="ru-RU" dirty="0" smtClean="0"/>
              <a:t> в 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 его именем связано очень многое в становлении горнозаводского дела Урала . </a:t>
            </a:r>
            <a:endParaRPr lang="ru-RU" dirty="0"/>
          </a:p>
        </p:txBody>
      </p:sp>
      <p:sp>
        <p:nvSpPr>
          <p:cNvPr id="5130" name="AutoShape 10" descr="data:image/jpeg;base64,/9j/4AAQSkZJRgABAQAAAQABAAD/2wCEAAkGBhQSERUUExQVFBQVGBsYGBgYFxgYGBgYFxgYGBwXGhcYGyYeGBwkGhcYHy8gIycpLCwsGB4xNTAqNSYrLCkBCQoKDgwOGg8PGiwkHyQsLCwsLCwsLCwsLCwsLCwsLCwsLCwsLCwsLCwsLCwsLCwsLCwsLCwsLCwsLCwsLCwsLP/AABEIAOQA3QMBIgACEQEDEQH/xAAcAAABBQEBAQAAAAAAAAAAAAADAQIEBQYABwj/xAA+EAABAwIEAwYFAwIFAgcAAAABAAIRAyEEEjFBBVFhInGBkaHwBhMyscFC0eEj8RRScpKyBxUkMzRDU2Jz/8QAGgEAAgMBAQAAAAAAAAAAAAAAAQMAAgQFBv/EAC0RAAICAgICAQMDAgcAAAAAAAABAhEDIRIxBEFRIjJxIzPwE5EFFEJSYYGx/9oADAMBAAIRAxEAPwCjBQa1JGyprgsRtIx5J7aaeQlyoBs5ptA0RNlze5ISiAG5qaWohSQoECQlKIWLg1AlgiEMtRyExEIMtTciK0JxpflQAAtTS1Sfl2Q3U1LJRHKVyc4JjnolRq5qSUsogBvYmOH5T3Fc5AgHKmomVMIVkQVv3TjTv3lNIT23CIB4fr1XFkppb9k2CiQ0UJjmpcyWUosChPAskTgEAiBiRzU6VwUANASlqeClRICypcqUlNc7ZAgMhcyiSi0qBdYXWg4RwmLuHVWSskpUimw/CXFWVP4aqHUD2FoH1adOzY69On2Us8XaWQImfRNUYe2Z3Ob6RmaPwmSJJ/P22TXfCR5HpZaqlxQDSJ97qXh8UCLREaEe/ZV1GDFyyZF6PO8R8NPEx6/yqXF4J7NQvYMQzNYgQRre26puJ8BkGWtcFHh+Ax8j/ceWFI4q+4zwSJLdtR4rNvMJDjWjSmntDy5K56DKd79FAnZ/x+V2dDcVzQrIgWFzR+Fw9+CfEKAOJ8YTw5DcuAKlkL0BKRCdC4hLLCAJxamsunEbIEEDE1wRGhISoQ5oSwmtKcoQa4IbmEwERzkXhjMz7+KKROi14Vw4tDS4XNxO8beqPj+LhvZAl3oP3TMbjjTZAPQDX+yq+H0C5wOt7o5JVpExQ5fVIs8LQfUu7fYK6w/AgILud/7qRwzBgNFrlXlJggbpDY16IVHg7QBYIh4YItbyU5pU6hhwRfdMhByFTmorZnalIgXAPW/3QDjDIBgD0nktBjMIB4rNcRpweibHJKDpiZYoZFaAcQwDXAkG/wB+47rz/wCIOF5SSB3hbzDYgOOWJE+qreO4QOkAXj7fwtElyViINwlR5qnImLpZXQOaFKQbLGkJzUwpwCIArNU89U1vvyT+vvREAv8AKSErTHvVPYVCF3CaVzylISS5wCVKAlhQggZZJEoiG7WFCDqbZSEJW2SAKEBVTA74Vlw2lYHmqtzZcAVfFgDOVkyMbKTdaKjiWKLnGT9IjzVhwV/oqJ1SZ/8AsSrrgz8rtkiXZqgvpNzgTb3y9FYOqaD3481A4S8GOtv5TsRXiqW8j4afslv5K0XFJsqxw4hqrsDVG5981IdxFotPitOJpK2ZcqlLSGYx94/Kz3FN/d1aYvFnu196KkxzySlSdyHQjUSswBioRY38Y1SY98k30B7ypGCg1Hd9vAc9lF4gSQecx/IWzG/oRjyKsjMBxeh25Va0LS/EGHhw5kX5d/RZnSypJbNEXaONP8Lm+/NOSBVLD2ojShTCVryiAKU0FdK4+5Ub0Q0JSgJodKcClFh4auKcDZNzKEGlL76pkrlCBMyQrlxUICazMZ3Bj3yV1iqobRMu/SbKmwR/qOEaX5qbxyr/AE+pA9wnx6FS7oz7WlxiQABcnqpVLC7tqyeUO9DChVaZ8JPiVK/7FmcKgJb0I6XAIMRbvWdmuOjUfCHxES8McRPPnC0uIpF1So8EtBgh3KwuvOOEtjFMh09rW4t7svWMRh8tJgGrvxCXRaWmYXHcXxLnGn8xrRzZJnrAuJ6paXB6jh/6jtHZwLZPK+vgk4vwTJVqNNheDBtOjra6qu4H8P4mTTa8ua+bNLiJMfVnAkCLDW5USCavh+NqsIpV7zIDtY5X5THVTrQY5+A0VbhuD4j6CWvi1zB1i03cPOFdVMOGN7UabEoeirSsp8E69QTrdI+lLRz9+SjcOeHF5GomI3v+NVKrVYaQb5R1335rfhX0Kzm5/wBx0Zv4g0JkEnlzWNfqtXxEZhPJZTGWcfFVlsdBUqEDk9pQmFOB/H3VBgpSrpTwAiAUkfulLU5kJrneyESF+wJ5TQE4FKLDpTSEpKTVAgiUNSpzCoQ5oSll1xN0kKEGYeoGvn1S8axAJDZtKjVYFQ2kG8coUPF1CaoJ5x6Jy+0pX1BaYkuZ1kKearmtg2jU81V1zldyTsbi5AHNZqs3aRa/CGGNTEtdFmyT47L1fiJENA2AC88+AcQxri0wDO/LZbfH42m5xDX26RrKF9i5K5IZxPDfMaDbMNQbj+CouEdlFgGc7nxUrBYrO0giCJ7ig1HAEaSq2BR9EnC3k38vuCoHHMUCCBp79FMdjgxlv5WZ4niSQSdfZVZP0XhHdlbwTGxVIMRMcvGVccRpEuzNuIgj8QsxwxhJDuZJnz/laGvUzTHIeYXRxfYc3N+5ZnMW+Q7kstjfrkbrYcWpxyvdY3H6+P3UkvReD9iA+/FO9+qbS0SuKUNF/lOn34JjUpKIB4KQprBZKUSGia5PDkNoTh1SiwR3cmsaln0XbyoQdCVqRqUFAhydshly7OoQh4ww4Ee/NRMVUlze8KdxASzuVRVdJTobRR9kzFm493UVxm6lYoWB7lGLdjylJRraLLguFe9zspFhJn34re8P+GqIAe81HvNyc5APQNGgWI4Hjm0swJgvFjFh3rW0viiiWhpJFokgXIGtiYS5PZbjJrRoa7WjKWiIgQNIFhHh9lHr0puDsqGj8RMDwMwIJ71dMP6hp/GioyRtEN1SLfdUHG8ZlYQNTaFfYs2Pu6x3FjZzuVlSKdjG1RL+GjLCbWv4eyrKtWyPdMnkR76LNcIxeSBa4371aU8RtvFgZ8pXSxy+k5WSP1MZxR8tMxf37Kx/EXQ8jqtDj8VAv5eCyeIqy7e5n0R7J0iUzSyUn35JjdPfNOcPylsahU7Lr70TAE9oQCcFwb1TyF0BWRU0EiEmZLCZCSXHSuldHNIQoQcHJ2ZDDua7PZFIjOJQ6tVNNW/vnCjV39VdRA2LWxnMWUMgH0TKlTYoQI+yYlRWy0AmmPLysh1jlLTzF+qDw+r+nnp3oz2W6flZpKmbIO42ifw1jHuOYSOUE/ZaLh3B6LxByDpkId6mIVF8P4Z7ndkgT5rU4fg1VpltQHmC2D4HZJl2O5yo7G/D9D5cU2BrxcO3nrGybwvEnJlOrbHwtKsaUN+odqNCbKifWDKr72N0aE3YbivEYAaNf3Wa49VAaG++9Tq2LF3uM8lluN492cSDftDulWhG3oE5JLZMw9STHWFZfMtZ1wIWYw2PaDJCXFcXk9mf3WuNrRjl8kjifEes9eaqBVki5tp0nX1TKlUuN0jNU1IS3ZPpGUUoFJ3lB+6KSksdEfTCI0oQNkRoQLBCmSuL0MogNLmXLjCC6tCSky4bMEx70F+IEKK7FXTFAFkg10N+JlQn1kLOU1RoW2SzW0QKlWUNoM7qZR4eT9Vvv/CDaj2XhCU+kQMs9feyK3DcxaB6q2NINFhAA8e6VEILp0/T6pf9S+hzwKC2ytxji0Ai158vf3Vu4h7A9u4uOqreJUTkdAnKbkDQTEovw/iMwLD1jnB96IuPKNi1PhOvTLvgPEPlHVXlH4rbJgnyss7/ANncTLWl3dr5b+CLT4XVmBQJJP8Akdy7rJDx2PWVFpjfiLO6GAyfeqra7XfqMk7AGe4bq84P8B4uqbsFBvN2v+3Urc8D+CaGGGZ39R/+Z34/YeqZHE2In5EY9bMLwP4NqP8A6tcFrBo06nqenRY74yc04zKLgANjvOnkva/ibimWm4A5QB3G/wDx+6+fOI4r5uIc6bF9ugBhaOCjpGVZJTdsHjcA5l/0zE9eRUULU1cOCKgJm5jcGSfTQz3eFD/hmuMNMH/KefQ6FLx5LWzRlxJP6SIlCdUolpgiExO7M7Vdkum/v9/2RwPfgoDHqSzET78FSURkZEkW99EVrlGbU/H2RmuS6GWOlKQmg+4RAUQE92K6oTq6iEpzWzor1QFsV9UpGUidipmH4cSJKKaJFo9Et5VdIf8A5eVXJaIL8KRrb3yRsNhwdbqU0NynMT0IExz3GlrbzsuoUssiQ6+oMjSZ7+h00S5ZG0NxYVzSoKxoEQAnNqSYhJPQozWSAR4rPZ0eGqRHrjsm9nfcKG0XPVvqFZV2AHTkoOJEQ7cH0KZCV6M+XHxVgKkGWka79DfyVCxxpv6tP2WnxFP9exJGvj+Qqji2Fk52iRHa6AACfsPJaMUt0zmZo6tG3+FuLMrZWkB0fpNnt55TuO/mvQOD03C7KjwJ0czMdOchfPGHxLmEFpIIOy9Q+DPihjsn+IBYYPbZUeJE2JZMtkmOzIMEwE+1H8GSUXPrs9VoVzFwSf8A8y0epQMXxCLSGzyMn+PVROHtpVQMlQvEX7ZMOF9AbbCCpzcM2mJAAjNJ3j6rnX6VdV2IafR5f/1H4u6kyAC3ODGb6r/qjbvXl2BE1WXy9oXiYvrEGfJbL4jrjHYuq/VgOVv+kdkHbvURvwxUw7mVWkOa+mTt2RUPywHXm7TMgW8ys7yxtr2bo4ZJIlUqYyyZlwJnYX9REiOs9FjTTl4EaxYa93evTuJYWnTb2CXNZSDjE5pAIJMCGiYB7z3jzrCvIrU3Ns5pBB6tkyl+O/ok/wCexufc4r+ei4x7PkvFIhtRtPYggEuMmYh0997KA/hrXtLwMkGIu4STYA93PzuFbDEUnyalJzCW609M15fkNjtLQWjki4M0WU6hFdmct7IM04cDBEO1BBJmZ7IEA3SU2ujTJJ9mZxPCalOzmkHkbHxGoUMghaKoKRuwZy7cggA9d3nyCqqri4mwidgAtMcjfZmniXoisqqS3EoTsKRsfJDykFM0xTUo9lgyp78dUanUsqttUoxrkeZ0QcQqRaUcPJsrPDYQAJcLQUpoWHLlb0dvxfFUUpM5Ne2UUhMyrPZ0XC1RBqUTpz07xp+yWm5snLOW31RP0idLazHRSalOR9u9AZTl7hzg+f8AdO5WjnvGoZNew7Pp0j9insnrz7wihthM9FwS7NbiAdWzAwLzKjVWi45/ZWIbqIhAqUrE+SidMEo8kV+BIJcx1o155bSR1FjHXvU7D8Nlrg4S2ZjeMo7TZImQRZQMXScO0DDhf037xKsuEYs1AMpyw4EDkZHYjrqDvBB1WmVtc0cZx4ScH/EZytwAisGtBc10ZbRJMCL8nGPDZX2Ew2Qlo1HZd2Qco0JubOkbDrfRT+MNBJeIa4NBJ0gtcb9LbADTmq3ixPzCHQypUMRIgWBJtrYNvN5CDySyKhcYKDsBX+Jn0yBS+pp+skn/AG6QNLm/Ky1uG/6iVKvDcU2qR85rQA7d7XkMI/1Rv1WSpYLMadN5A7Ja1zw5rbkuAJAt9UXkC1wNBv4Y4SC11+joI+xHXRXjNR6Kyxub2D4DxBucU6gDWuIAfcBp5mNBtOy27cIKlSqWy/sNyg6BoGY2BAIGVrY3npKwIwoaXuIgU2lx7yIbudytJ8J/EBqtAt8+kILf/mpxlLmjd7WwCNSACNCqZIWuUS8J0+LeyXx3ENZhHt3qZQ3/ADCxab6lhbtcdlY7h2GBrAm7Wgl3UDaeunirz4oxGZ7aQiKbQ4xoHEEE+UeZQ/hig3+s90HK1rRNgS50yeQDWu8wtMYuHi8n7Zl5Kfk18ISuDLs9jIBzWIO/YAkgQRYWkDWAszj3S+OWg77/AJC12Hx1KpIa40wTF25gM1pI7WxMGLdCsuynNbmAT5D+Isk4tWzTl3SRL+TlpwNbsEETJAkx3Ewd4PJSsNwgNEuv05fuiYKjMu5E+o/b7qYzSCs+TI+kdjxPFi1zl/0NqYcOF7lUHFcBlMjwK0oCj42jLeaXiyOMjX5XjRywfyY4iEhUnF08rjy/sUGB7C6ydqzycoU6Nq0HZEZUHKEykEVzJXHb+T18I6tDhqmF0FNa+DBSubfvVS7etDSombLUbtqFJqGFX4h8XT8Zz/JdU/guWHSLp5HS/PqhUXyAeafmVB6HZh797Ib7jxS2M35pIUCR69AEdToql9R1M5qctc3UaAjlHuFe1NB6qmx9O0i/P+y0+PkUXxl0zn+d47nDnHtFxR4hTxIbBDXBzQWGT2Be8/UxuWSSZg6xMZ2pjhVxIf8A+20gCSbMFpN7WvqfRVlSZtbb33/lPpWXQxeNGMm70efy+TKUUq2aPF5qb3U3GcjiLHkbEEeBnqnUauclrssvM5yckQDLQ2Qwl2wOW8XvChfNBAEzPXneBvACfSeGtdUe3NTYROsOcRZk9d+krHkwuE+JuhmU4ciNxmi+nQYZMVi41MswCwwKb+ThGbKdAWndV2GDmNbUaS1wdmBEggt0II0IN5Uit8RVH16lYtZmquktglom0AZpLY7OUkgixTMO/wDSDtt9uq6PjwXTOZnm27RMpYpzxUqPdNR5kk7ybiBZW/DcOWYbOZu+dNQxoIPd29VSMvSdJ5bHWffotezB1W0GU/lEgAhwqAElxN4zARAgFvTXYU891jjFdDPB3OUn2Z7HuaxvZaGkAEwBGYgOMRsCYA2AAVVw+7iSY2JvaSL21tyVn8RuZ8v6SKhdfUQLyCJi9jpaB1VXwwWd4eo/hYo/ZZub/USNLgY+XAvd0GCJE2MHSwFjonMQsER8tvcitcufP7mepwaxx/ApamvbZKakD34JapgeCqOszHEm3PSVCYyVL4m8E+fqgsgafldWGonkc28jo09OrEKY0yFBzJ9KoW9y5842ehwzce+iS64hMa+Y6G6fm1UcOh1t0tGmdI5z9uRUHED7flSS+88xdI5v2H/IJ8NM5nkbiEwD4BaSCWmLGQRtBHepQfr6KkNTI9vIyD/u1Vw1m6GSNMt4uX+pGvaC5/BIX8tQmt6JWAeSWazmukCd1EfhztcFGe47TBsuqNtqdNkSrKDGYTK737lRX0rCLfv4aLQYjD52wJJMx4f2KpH0icwElw1EH6YkH8eXNdXxc9rjI8z/AIh4qhLlAA+pbqFYYvF/NZTZ/wCXTaBIzOd8yrBzVDtPagDYWVZSaSY98h6qVWYXPawCctrczc966CSk+T9HJtxVL2R6OEioCLtkdJnZc4nM7UEGORBWo4d8L1Pn0wQA1hl7mvD3MMEtLmMJcLwLAxdH438M1KtZ1ZlM0WFoJbXeMwdcE2BJbAzZtB2rwEpTUZNehri2k/ZR4YDK3O4xmAP6oH+nfRbsUj8phzD5YDiHEtio2m7NUDCLPIBB1BIa5kyVgOIYGrQyh7SMzZGjmvYSYewiQ5pg36Kw4JxVrI+ZlNJ5IJLM4pu3LaeYNdmBAM8wRBCOeH9Rcl8Ewz4Piw3x+xrXsyhn6m9gtvlgB7mSXNe6ZMk+ipeDiWu7x/xd+y0/xLwT/ECnkcS8NgSxrGEk2aC2wO8kmZudSMxwgZHPabOBbyN2kg2uCJ7wVz204aOhBNTSZc4d0MbHJPNXTr7hJSfLOuY7ADXaBAHRBeYMdfQrntW2eljLjCPxSJL3doeaFi6nZPjCSm/fx/ZRuJ1rIRjtIvkyVByKHGHtG5KGX+9ElR8uTSV1kqR5SUm22a1hkIgG2n4Uc2MIoeuWz02OXphaVWDdDqGB3LqmsodR945qqReUqVCzeyLQZNQDYD7An8oFM6IuDqXc7oY99wCZExZpLh+WU/EX9rpB9Sd1acLxWYQdR6jmqXEmXHvRcNULCCNvUclryY+UDl+PnePLfo0zrGyY39kynWDoy3ndLRblJ5yuf0ejTT2h4lMePD8/wjflRsU1rrOs3Um/qBqOii7BLSbRW1eIZahAMsMExfI8fqEXGgmLxB1CgcTb/XcKeYyBli5jKOl7b+KmYuhSp/Rmc/UEOy5RycBMOmLhxEBV7QcgfMSS0XMgNAMdBBPkurjitNfjZ5jPOTbT+b16A1aBEguBdrrPhOkq1+E8V8vFU3dkEnK1ziQGOIs/kSNADaXA7BVtOCUV2Fc97aLBmNQtDRvLjAbPeVv4VDbObzuWkb3BYkhr6dMmWMa1pAFPsU6je2CZgvmo15LuyZkwCBOqV3tqFo+XLcgDaTqdN1Oq1rpIbEMJDnl7BIPyxJcCVnauPbRbkLS+sKTaeZxZkaxoIDmtY2ZF4k3H1AnRGfFDjAqAP0E5ocGCRDB9AMEQ7LIIBm5WHkbOBE49WDKtOmbOpg06tw5gJcSA05bNg2EkARB1Vdwqk5tyCGaiRZ7m3DT0PNXeJ4NQcG4rIaeHeRTcA4WqGwd25sHCXMGjXC41ROM0XloZTY49ntFsOAE5QGlsgtJ0IsbRur5c7UFGH9wYcMXNyn69B+H1pBBiHXy2IjWNNJ22VLx/CmliQ6ABWbIAgQbGMuYlsWiToREo+DovyPNRwpMuWudaS1oc4AgEglpF43GqzvEeJCpX+Y1oY3sgNBJAAEG5k3MnxWXFBpM1Zci5RovcC6czfHz/AJUfGE2HWPW33lLhHw5vWR0jbxmfTXZOIiHSstVM7UZcvHX/AA6Hh8NPPQfZVfE8RP2Uh1S3271W4pOxQ+oyeVmfCkRSURqZEogI9Oi2s5ETU1vshOdBHelXLlI9Nk7CONkCtqCuXIxK5nr+xzHQ0otFn9JxBImx5EZgb+ISLkxGDK9L8FCD9/f2UqlUJbm3nw742PclXLdLo5UdFhh3nzhWOHdLb9y5cubk7PS+M7iFLbwouKvPUJFyWuzU1opMTQGVxgSASLDZEqn/AMJTH+ZznO6nM4CdrAd9ykXLo4m2t/KPO+TFKWl/pf8A6VtE38lNwuKLazTAOUmAZi9tiCOdt1y5dKf7TONjX6qO4nWJc7QZ3GYtv6SrKtXig1oYwQ6A4NhwjKdfEjySrlz5dI3x7ZI4VBw2MBaCflggmZHaAteINpkbBUGH4lVpxkqvbDS0XmGkFpaJ0EEi3NcuWnBFNOzNnbUlREr1nOgOM5RA6BAC5cpJUCLsusLUPy2ne3oVM4gZC5cubk+89B47/Sl+EVlR5UCsd1y5acRzc70DXEaJVyeZ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www.sinyachiha.org/img/gennin_galler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71810"/>
            <a:ext cx="2150075" cy="23574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28926" y="557214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Памятник основателям Екатеринбурга  </a:t>
            </a:r>
          </a:p>
          <a:p>
            <a:pPr algn="ctr"/>
            <a:r>
              <a:rPr lang="ru-RU" dirty="0" smtClean="0"/>
              <a:t>В.Н. Татищеву И В.И де </a:t>
            </a:r>
            <a:r>
              <a:rPr lang="ru-RU" dirty="0" err="1" smtClean="0"/>
              <a:t>Геннину</a:t>
            </a:r>
            <a:r>
              <a:rPr lang="ru-RU" dirty="0" smtClean="0"/>
              <a:t> в Историческом сквере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Екатеринбург -юбиляр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72518" cy="2857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7 (18) ноября 1723 года в цехах нового завода состоялся пробный пуск кричных болевых молотов. Именно эту дату стали считать днём основания города.</a:t>
            </a:r>
          </a:p>
          <a:p>
            <a:pPr algn="just"/>
            <a:r>
              <a:rPr lang="ru-RU" dirty="0" smtClean="0"/>
              <a:t>В 2013 году Екатеринбургу исполняется 290лет!!!</a:t>
            </a:r>
          </a:p>
          <a:p>
            <a:pPr algn="just"/>
            <a:r>
              <a:rPr lang="ru-RU" dirty="0" smtClean="0"/>
              <a:t>Традиционно День города в Екатеринбурге проводится в августе.</a:t>
            </a:r>
          </a:p>
          <a:p>
            <a:pPr algn="just">
              <a:buNone/>
            </a:pPr>
            <a:r>
              <a:rPr lang="ru-RU" dirty="0" smtClean="0"/>
              <a:t>Это интересный многолюдный и интересный праздник жителей Екатеринбурга.</a:t>
            </a:r>
          </a:p>
          <a:p>
            <a:pPr algn="just"/>
            <a:r>
              <a:rPr lang="ru-RU" dirty="0" smtClean="0"/>
              <a:t>Центром  праздничных мероприятий уже более 30 лет становится</a:t>
            </a:r>
          </a:p>
          <a:p>
            <a:pPr algn="just">
              <a:buNone/>
            </a:pPr>
            <a:r>
              <a:rPr lang="ru-RU" dirty="0" smtClean="0"/>
              <a:t>Исторический сквер. В простонародье - "</a:t>
            </a:r>
            <a:r>
              <a:rPr lang="ru-RU" dirty="0" err="1" smtClean="0"/>
              <a:t>Плотинка</a:t>
            </a:r>
            <a:r>
              <a:rPr lang="ru-RU" dirty="0" smtClean="0"/>
              <a:t>".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5060" name="AutoShape 4" descr="data:image/jpeg;base64,/9j/4AAQSkZJRgABAQAAAQABAAD/2wCEAAkGBhQSERUUEhQVFRUVFxwWFhcYGBUdGBsXFxgYGBcYGBgXHCYeFxojHBcVHy8hIycpLiwsGh4xNTAqNSYrLCkBCQoKDgwOGg8PGiwkHBwpKSwpKSwpLCkpKSkpLCwsLCksKSksKSwsLCksKSwpKSwpKSkpKSkpKSksKSwsLCksLP/AABEIALgBEgMBIgACEQEDEQH/xAAbAAABBQEBAAAAAAAAAAAAAAAEAAEDBQYCB//EAEYQAAIBAgQDAwgJAgUCBQUAAAECEQMhAAQSMQVBURMiYQYUMlJxgZHRByMzQnKSorGyU6EVYoLB8CRjFhdD4fE0RIOz0v/EABkBAQEBAQEBAAAAAAAAAAAAAAABAgQDBf/EACERAQACAQUBAQEBAQAAAAAAAAABEQIDEhMhMlExQXFh/9oADAMBAAIRAxEAPwD2DJZJDTSUT0V+6vqjwxP5jT9RPyr8sLI/Zp+Bf4jEeYzDBwqhfR1EmescscuU13LX6k8xp+on5V+WF5hT9RPyr8sQ9vU/7f6sLt6v/b/VjHLj9XbKbzGn6iflX5YXmNP1E/KvyxD29XpT/VhdvU6J+rDlx+m2U3mNP1E/KvywvMafqJ+VfliHtqvSn+rC7ep0T4thy4/TbKbzGn6iflX5YXmNP1E/KvyxD29Ton6sLt6nSn+rDlx+m2U3mNP1E/KvywvMafqJ+VfliHt6nRP1YXb1OlP9WLy4/TbKbzGn/TT8q/LC8xp/00/KvyxD29Ton6sLt6nRP1YnLj9NspvMafqJ+VflheY0/UT8q/LEPbVOlP8AVhdtV6U/1YcuP02ym8xp+on5V+WF5jT9RPyr8sQ9tU6U/wBWF29XpT/Vi8uP02ym8wp+on5V+WF5jT9RPyr8sQ9vU6U/1YXbVelP9WHLj9NspvMafqJ+VflheY0/UT8q/LEPbVelP9WF21T/ALf6sTlx+m2U3mNP1E/KvywvMafqJ+VfliHt6nRP1YXb1OlP9WHLj9NspvMafqJ+VflheY0/6aflX5Yh7ep0p/qwu3qf5P1YcuP02ym8xp+on5V+WF5jT9RPyr8sQ9tV6U/1YXb1OlP9WLy4/TbKbzGn6iflX5YXmNP1E/KvyxD21TpT/Vhu3qdKf6sOXH6bZT+Y0/UT8q/LC8xp+on5V+WIO3qdKf6sLzip0T9WJy4/TbKfzCn6iflX5YY5Gn6iflX5YhGacMshIJAtqm89fZg043GUT+JMTDG56moqv3V9NuQ6nwwsdZ/7Wp+Nv3OGxppq8j9mn4F/iMD5pvrR+A/yGCMj9mn4F/iMCZ37UfgP8hjy1fMmHp12vhhGviOMOCByxwOmoSithw2I+0x1qwSnWrCNTDE4YtglOteFrxxqwpwWkgbDzjhcPi2y6nDThYacLDg4ecc4WFjqcNhYacLD4YnCwsSxw9eOWG7c9MdquHwXpElckxEe/EjOeWOXw2C0btz0xwc4emJgccsgO4GC1Hw61ccVcwVvFsPpjYYcjAqERzZ9X98cNnT0GCZxG9MYEUhXOMdo+GOvOW5gY6CRjlmwa6MK5L0xH3x+xxcHFGrfW0/xj9ji8OOzQ8ufV/WPz/2tT8bfucNh8/8Aa1Pxt+5w2Ohhq8j9mn4F/iMB8QaKo/Af5DBmR+zT8C/xGA8+PrR+A/yGPLW8yun6Qs2G1Y6K+3HUY+e67MBjqcIYcjFQtWGDYUY4r11VSWIAAk//ABgJdWOlOBPOhMSNgZkQZn5Y786Ubso94wKFg4WrAYzqeuMIZpPWX4jBnaM144qVsQCsvrD4jHRrL1HxGBTrzjHYqYi7QdRhdoOo+IwWkxqY57XEZqjwOOe09mBScPhTgV648PiMcnNAcx8RgbRs4bXgLzzx/bHDZvx/uMF2jzUxz2wwAcz4jCWvPMfEYG1YmDhxGK8Zk9R8RhmzfiPjgbViXxC+Yj/lvjgA8SAtqUe9fngDi+bBoVZIdezYEAgkgqbATecWl2ueC8Zev2hZVXSwACsW3EzMC1xGLpKpIx535F1wuYcFWRnoidSwCyMskHnZxy+7ja+eAfeA9454sw1MLS554HrV+UzgRs8RuwHtIGIW4ms3amefpL8d8ZpKHZZpqU/x/wCzY0RxkOG8RR69MK6HvTCsD91umNecduj5c2t6Y/P/AGtT8bfucNh8/wDa1Pxt+5w2Pd5tXkfsk/Av8Ril8pWYVKeltPdPresvTF1kfs0/Av8AEYpfKWoRUpwpbuttygjHlq+Za0vSn87qDdzHtPu3OOlzZgkuwEdTA2uf74ZGDAgqQD+Ex7LdPHD0GIgBRHgq8rEnvdOoxwuwXoHJ3J/E1zHU2jELqbWMxfvzz8TvjnQT3TpEg2CQY2Oxt/tOIKtF1bloE+lAveJBPs9vXAd1KbeqT7I+d8Rq7DenJMi5g2g3k2F8RCrYFSpFwWLNG1o0JpkG+/hgjtgO4bO/ohhcH/LPxg4DioKltNNV699DO3+bHBWt/kH+pP8AYmMNWKmF1BOTAgS0dJkb35e/DVUFMl1YlVGgqS7EQLsQg7psO9YXJMYocGvPKPaP9hhtNebkD3H/APnHP+MZcyQ46G1VpK3sQpBuIBmJtOO/8RyjEAtTk9VJY/36kbTthS2ZUqGZZfCF8epG2/8AbEoovzqAde7sPG0YhbKUQdKrUMkXkqhM8tTAGx2XHGer5emAGcKbCS1r2Cg3Un3zGBYh0f1zv0An2Yj7KpB7zGDcLNvcBbAjZerTBY09WohVA0rOoWClgQpJgTPMYky6VSpDUqtHYDVUkkzB7qpEAD0jPKxwotOyFVlnZdrkOB7CSLX54gq5kAajWHsLkH4QJjeMQ5zK6DBcsSRdq5UxveaQBHM88SmiVaasj1SjIqiTe9QHUTuAeWw6qEVDiIN2qMI5d4mQdp5+4Ymp5/UY8JBkDrybn7TyxWDjMamrQKSz6YV3cE2hEUd4SsQQLG0474VxCnmWbs+0phWAvS1KykbqXJAki4Mn42tLY3zidRkzMXIAnkJuCeYAnENXNBVLEHTcTtJ6BYvvHtxPnso5jsWTWoN3U3vyggCCReOnsxB5tmu6JogA6tZDFiZ9IgrHP0bYdDs19NzAm63F5FyCt49sbYakhBGlADeGCAj4j3/HDJlcywLV1osFEo6o2oTII0qhYk2GkHnhcRr6F1tUCiylirv0UalMkNLTPMYAZ68Mqtqlpk6ViEFmMwQdwL9MchO96TMNj9Wxa+wATV43kY64pnNAQa6R0iVfSNQbaS2rntcRFowNls4tTSwZpa51KymCBzpWe82t/fChPUQliNJUjvAtTqEaRzJQ6V5+l+2K2tnUZ3DlLL3SQo1EyIYA9wCV6kzywXnOJOkCn2jBmAgqTTOogEwBaAPVgdDgjM8PrCkHBGorIdu0LArqIIbZVldXgWHgBfwUTVloshPZgpR0apW7KZaLEi+oXuZ25YJ4bFYbIah7xp6dQ3HeMqJtHstGO8/VrMtOe/Gl41+mVYwrQo7rQGUHxiMNlsxUp6iz9xZJ3YhFblIJECQeVuZviyC8zT0Lr9ErzAZVkWIkEAnwJO/xAp5pWVWIIdyQCV77GYAAMaogXwdlqvaFXV2XWSDp0gPBClQKkMsGPad8S5+kEg6i7cmILEbDdgSDF/HEVN5J1FGfor3Q5ZjBBV/syfRO1r749WOPKfJnNn/EMsikss1CSVIjuEiCdpN7dcerHHVpeXHr+mPz/wBrU/G37nDYfP8A2tT8bfucNj2eTV5H7JPwL/EYyvlyk1aEsirDTqKgsZXSqywMze07Y1WR+yT8C/xGMZ9JPGKdBqHbDUlRaiEc47s6RzPwx56nmWtL3CrzdSoEZy/ZqsXZ2gtIBWAbT1vce/A5zlWppZKlKoADr11YJkA2LqIieRtM+GM5nONZa4GXDKwKhpRY6d0qZIgGT0xzk86j1O/2VJNRJfvu8tBUJClSVI3IWxOOSMXctqQqNJenSKqrMzBgWELKqQrhGNjuR7TiWjm8oU1HzkAr2gZaBCxAb7xIJkC5ttcC+AqnF3EGnnHYC/8A9LRRZ3Ihbheu374DqcVWojmu1eq0/Z0hTp0yZWdcHW5jlEA/HCmV3k+O06/ZikuZQMTqbsmZUYXnUjAX73eHha4wXxbiNTL6TSzB0sdI1oQQ0gN3ym1wSSZtzxllzhjTSzDU6amFWtVC6aYWdL6KhuGsAF2I2xpeG8CNTS3nGlypfut2gZTHeVahAHpC5EbRhUQv+uMzVz669Sgq0d5Xpk7g2uCbCLC4JwuCZg1QVqqSqamAqLVBXTexOkWlVBkmB8dGmUakkamcsdJZp1EA/e7wjblA8MANmewL1Shqs8k98BlCozHSSzb6T3ZHKJgxLSxDUaLBab1KbehEVAAdRgEBak2j+9pnAeY8mKQrIDVq1Bd1pOA4U3BIZ1ZwANhq3EzipzflZWNPtKdBKVOoV01KxVg4eWChJWZAN5IAgbicGU/KrJU006HVkp6dFOnVCpUPp95jp06rXPLe84VMJa1ocLolj2lFGpx9U12Yi24YRy6mbYK7LKle9TCqvOotNQIE/fuLDeLgXsMZV8wtQBWSr3RtTV2gM4YmWeAJ1W9sRYYr+MM9RWUUFQKyPTYtRDEJY619MHvNtPQC2EYrTQUeIqygpl67q1h2aUmEKBoBGmEEMD4QIBw2TzlHMMSqMYB+0p0S0zoIKr3xBBXvdOWMrksrUVRT84oqpa6do5Z2N1UU1EAn4k8+WCq3lb5sUCqlUxpqehq0oSCC6trUySe+CLCMXaNLR4ZRKdqnYk9nqDimm6ibkMA3eA5csVD5+RDVLXNqaghvRPO1psLfDAfD/KxXinSp1avaCOxQKirquV16GLbxOoW354tcvQVRLZZUcmTNd1dTI7slLXtIiZsb4VS2EftLGn50x5FacTHQkG0b4uvJ/iGnWtdmWWUIKgToZ0gxFyCY8CYwHnOKJTH1lIlgrN36tFpUEye9MxMdSLXxJR7ep/8AbLQBAZXJpsQOQhKZBOnxFtiMQWeezgBfSzXuGCLpX0bBlOq8nYcjgLh+dZlbUxZQ+lWSCIsO85YmJmNufhgfMJWWBNAhpHfNU+s1gCOpHpbARjrLZ3MEOruroe7ppqY9DSQdTlhyPdPuE4lFIkbNhWlaAmdDM7RT5GYpkmCTu0bYpOOeT9atTD1q9MdmoWWDidtbEkd2SR3Ta+LpgCoRVRIDKaIV5ZiZDyywBAB3m+/I3tLN6l0MjajzDEeie9MEHe1ovyGLdKyjUc0KXUOIlQXDSsah2VOCYnY8+gxCmReSQtSdUyyVQTvPeqkaiJ64uc1m6xqNTydKg5VYYvVMq52GkMTaVsYuMV+eyfFOz0EUAxgHsmRKjLcMVZj3Zt6IBvYjFhLLh+SZFLGmxOosIKqw5hS2tgVlrg9NpjEec4o5CIKFZqgMsq6SJXtbAKZZfrZt0WcdNncykq1FqdRRbtM2zOZNyBrEC3M32k4j4llqqUxUisrvdwmXL1L+s3aFR7z7uWLXahMzmKwWfN6oC6tcwNOpm3nYbgNsJ5YjRM0ZPYVgD6TBabSsCIV4WLX354Fr8WqROjOc7krTUiLzpUkiAefttbAw4m1qYVUgT9dmMw4jlCrAIPIDr7Ma2g+rSzFOsShqMhG9UqILek2hdQBtaZO3tw7cYquQtS4OmSuhyIPpDSognnrt0A5Vju0ACoSRaKdFWImTCM4BYWNiffiX/DazCD5645AlaS/AarbG3Kd4wGn8iVccQoHXWIdnJDaezYdmxHoooBB8TsMewnHiXkLwg0uKUJphI1+kxaodVIwD3iLSbiPfj20499P8cev6Y/P/AGtT8bfucNh8/wDa1Pxt+5w2PV5tXkfsk/Av8RjCfSrmGVsvpYLOsGRTiJT1/wDbG7yP2SfgX+Ix539MQWcqHWVJcTa3owdifhGMZ/ktaXuGHfjS7MuWbl3qdI+6Vj/n9oafFypcplaD0wrKzIrqvf2kzbf0efXBFHJ5asmsyFQSexy4kmNmfUWYxH3uhiDjl1yBWA+mAAQtOprJ1CC3fEHrtjm6dyAeUVoXK5YcjymYJBhx4n/l4jxGqSCMtl5sRNN38bAuev8AYY1CZvL8q1IQNPey6KGM7MzISTtJBmDN98T5HImFV3FMMCTUpyxH9MCLsDJJLREWxLhGayeazQZXNGiQGB7PsqaswAIAhwGj4E9SMaU5vMBF0vR7oGkMtYMAC8AiSF9GSu0lcP8A+FCTNLM0qs30klWM7bzPxwPmPJzM096Lt4rDAD/TiTMSdCMy/EQJIpaO9JFwANUtLLcaVa5ixFyCBir4inELAqWiVWEyxsQAAoiQII6W544zfEatFWQvVQsrKELNLSpBhWMH9vfbE+X8vcwjENorrAkFlDAjfs2T0xEekASZvhEfBXZipm6bEf8AULSk6QKKISADpns1iY5DaTthLSOhTWr1KEsSVYVGbT6KqVMS2oMecCJxe1PpWpLH1TOxPog6SPzqefjiwo6cyiPVgGvyABKo1PtFSjBEVRKVGbvao5Cwd/2EumNpcNDgs4fSZgs1LUbmO5JYC/S04scnw3L07VKDoQZ1VO2CSD3e6gUz8fDBnCeEaap1Ak0gFJkaWqHvCoo9IKaZpkKdjq6DGhp0qhPdkiLqAZ3AJ1TsOkdb8sSZ7atnMnlMtMo2UkXPaEyR1XtRcxAtPLBnCa9MuTmFyekrIYNSGqpqE/aICLbTvGD85lTpPa0A7cl0gyCwAhnAvzN7X35i5jydpMRNJu8T9maoEid9J0jfniX9Ra1s9laKyalKmG2+ygxBtpe+4NhjF+UGeyT1Gaousg6RoVgGAkAj6wDlvgvMeR+XJs7U2iSCy6r7Fg5EH2xirbycowpGZosDsGcz7BpZx7hjUUUevxulVVAqbVNBC00DGmwDMSEkaybagJHW+E/lVVpLBy+YpgWUmRaZG9NR02wLR4OxLiki1QvpaSWAJmIDsg1dAJ8RgPM8NzCllcVKaybtScysGe+qm3KNVsbiIklpKf0mVCAClBB/mqS1xuWJYgDeNOHzvH61ck061EllCaUTMVOdwIphWNhMTEE4xhqAsTTFFQY7rsCVsJE1I5zyxbJl5QrUYnSCYpiiBJ5kT3r7wBtGG3FE1bjGdHp1KqgEKvZUUIJgQNRYadufs8MDZ3h2aRQcy5AJlSzhmEmSV70i8ExMe7EHmrpTqFqoeBoCGpVVu+e9FNfSHMi4te8YLyuUVYCVlpa1DGVWp4gayoIsQdMWHwxeldUuCsz0wKdNTUYBahqOpcEgSoZyW9x+9t0uxwxyO+vaiygEKyjvtSOjW1QgmpKgKVuNjYiu4DwnL9qjdpTdqbawV1HUVYMNSuQyXWx23tjf0uP60ANKlUh1ZtPoD67WCL+kE7w6uvsxiZ+JNsbnsqoCKy1nVBCqQzqukafvWEbi9iSfDFbn6hqOCHenUmA5qZYVAwuAHQmqLctW2CvKHhZXLOq5arrZ6rn6t4+srUXBb1bKfCUPW9HUz7LVJ7Fh9c1WCoDaSCNiJ1eO23LGogtb1+KZyx7QVtgW7PX3xsjsjAqSselA3uRfEeT49XpoUr0XqMSXUtRY2aIWSVhV5C+k35DFdnM4XpFuxYyRqaAmliAQFdTMGNov1wEuerlWK1ay00gn6xjEmFBbc3sBtf34tWLgeWtZgy6UUqbBJp6SSVPeVp2JN/hgKnxiiZk1w55rmNPjuVctJ522wZlOIVqtJCy1qiiQ7dpSBa59AOvJSQd74r3OZjsyhNMkwjqANMyJdNPvvEj4WoGp8geGKnFMtUFQHV2kIzVHqR2bAsX7NU92PcjjwP6MmP8AieXU00Ug1DI3vTa037oAsJ5k88e+HHrh+OXW9Mfn/tan42/c4bD5/wC1qfjb9zhsejzavIfZp+Bf4jGL+kivTp1cu9XVpC1B3dO7aACdW8Xt1xtMj9mn4F/iMecfTRmCvmwX74qKReSDotEgG8G/MDGM+4lrS9wy/EXyDwRVALNpAKFYJAW7DuhQDe559LPW8kWXQVh6UlxrUOpAQAsHpxM2PK4PUjGV4hSIgQQTZBIJ06jJ0fduQIWJM73wbls2KIHZNUosqiSj21XLbgOSRG1gZBsBjnqf47Wh4ZwWoiB6UU3AQHs4ZTpIJa/eXVMMBEi2Dl4lm1MFKdUa2BIJVoM6d7CCIuDI6YF4VxiqwDF1qSQO+F1HqQSEeR01nfniwoceQqGqI4JAMqxaJ6axAH+vHnN/1Vf/AOJhY1cvUUldWytsBMTEzO9sEU+P0iZV6x7uoqC1gSb/AGgEXNpwb2tB17lQC2kq8oAPugEygAk7tfxxzmvJ6nUligKkRqpgEd8vqGpCV0iQb/DE6LhS8T47R0latGpDA96otgYADBu8eps3LGaXPqqr2Y0jcgsGuIBIIAgc4Mnxxrc35OsNRpPUjs4J9KSusxbaDA22xTVOEOCS1GhU06g5AKkEBTruZP3rfPG4octkM5Upo4LV6UAqmoOqPM6HQme6Ce7Btyxu+CZygaWSSpS01SSuxUU6i5dS1pEjQUSItp/y4874VmXq1XALU37Muzq1SSQJbV3gBPKI6QcHZHylFINUU6yxUrSKkaJjURDE+jbeIOxEDGpiZYmLa5a1IPWFPWz1NFHLIpsUOWypDsxEKAEU6jy1QDiu4/xTMU2DLVVkZnhkQaRUVorU/rAWGgi3Vbibx35EVqdao61AAWemikMRqC0WtSiNhSp7Fovi+4jlGNAmq1SFqVdKVAHH1DP2TgvDSwVYvB1RscYn9TqJYjP8Zquir5x2hYatLAkIytYoLDVABDLcAkYCp50s4Wq5VrSzMzKB663l1G5AvvbGmp8Bq1ZSs1Ts7A6qgEjcgU0HdjuxOCP/AAtl0UfVNXNliVVST99wSIAG5v8AhOFw9GVy/D7Bpp01Inv1KahrDviTIJty903w+Z4eqAuK1IQJOntSp6SQmmeUyPHGx4jwlXWKa0kaZ7RqKuQNJHcDQAbi5+GK7iHkwlUFO3qatIPeKtp3GrTAMNeZN4tthEwJeD01FNVpOrA3LC4LNF/DkBOwAnBNCtI1BoEwb8xcj9vDAvmdOhHcpplzWpl5IUhNDCogZjsxUMACCCDG+GyT1DXpksRSZp7RZGlIqFTPaOLxTjax9uJRabMujA6gjxBJIpmxMfePInkScVmY4HlXuaKe1SV/gQD8MXeU7U9jSWpSqGr2ulWVXQdkZYFyAbyIt+04z3EOMKKtLStJVcMrQWUawygd1zCm45XEcsIv+JcB28k6B9Fqiexgbf6hPunA9XyN0mUrc+aAbX3Q/sMXZqek40dmSdOhiwUXJ1PqaevKBiVXHOJ9o/Y/8thumFZ3NcIzbekaFUDYFKYP8AL+3A68NrBdLZcCBMKzXIMgL2TH294gY1L1tEEwNRI3lpXTHdg272/hjipVJsIHttJHKTi7lpjHn0alKrAI7pLhegmYPW8/DCy3DhmCTRRiE3VQCLm29QknrE3xr6bPY7WOxJAv6OsCC1wY8emImr6XKrZ9IJIVhIm0tABubQTsdsa3JTGZ3h7UyQ9NkIsftBB8dQI93jgnhGRNSRrfslu3eAE9IHdmL32+GL6vw9W1HTd/SZWcFj4wbk+zFW/AaTevYWAaQB4SDz5YsZFLhM1TkIrJOyqGGwFgAL4hqmeczytF9h7MUh8nRutQgDqsmfAqRiyp61UipW1ECQdO46sGFo6zjNQR/wBX3kFP+JUJM+l/+tp/vj2g48P8ga5PFMuvLv8AID/02jZjj3A46NP8cmv6Y/P/AGtT8bfucNh8/wDa1Pxt+5w2PV5NXkfsk/Av8Rjzj6ZFBfKT/wByDaBZDuRGwMA2JAx6Pkfsk/Av8RjIfSFl6DNROYCNpVyiuxALHSIhbnlsDGMZ/ktaXt4sM7NTX3gNQMjSisy9W035W5ydsOcu9WpCK5GsEaASYZbGBIWIAIjlBvvv8jxalSoor0lQ7lEVVp6ubKaxUXF5N+vPFYvlMEz1SqDqp1KS01UVkhWWCe7S16hIIEAxqscc+6Xak4Lwx0phPNzuCxKPTY9TrJOqYBtG0zi6yPC/qk1I1NwgDEOu4W5lWPidumAeIcWq16RRaVUBoMo1RWkGR3nVJEgG8jE/DeL1zmFp10p0wVLKx1aiwgDYlNU3iR4XtjzmFNwfhtLM01rXCMWEFe+dLFTeBaQbx/7GrwijTgl2WNiagVgd5DJDDruRg3IcEpUSexpxO5BZjcybMee9sVfGPJJMxWFYtVVoAKgqASoIUmQT067YnUyiDjnFdOXZ6dXzgIVnVJIDMFJ7WmAYIkRuZkTEGAjVWSuU1Zc06lJuyqdorMxHeFlY90QSdoUjng7yW4fVoURTqrTXQPSRidRJJLNKjSQOYJ26DBqglg1xyUHp19psT7hyxbrohhX4GKdc16Z1JFQ6FXv0xoZVDDUQRBFwTtjvyefKKhmsEqNpYCvTqJp7mkAVE1IyyAZMTjc5vK0zBqhGUGxqBYE3N2tgJMnlNIhKRVdrFwvgvpBRvYQPDFjPpJC5byUpFFNByVEd5HV7qpAIekT12tgPNcBrlnNPMVIZR2h1EmpCsJc3JhToidhiw/8AEeToHuuqkckQA/2AwCfKZa1TSlUsHkCnmKBb3JVVu1AIMxJgA36zs7EJlirxTZlU1WRSLdxcuKosLDvhgSRN48MOnFayoHYgr2dKqZA2rEoI0kQFYbmSQffgnLcXMAPRbSoiaLrVUAiL06wWpER6JOJu0y9UFAU1MEXQSaTwjakUJWAG/IE7nriFg28oCHKVKdwSvdNyyfaCGiYsZtI8bYny3EaEkqVXWw1EgKGcgCZIAYkcwTiWpwr/AKlahlQKrZhtawGL90IrXUiBy6DrGK88IKBAV9HKVAYMkvr1DSQSLd3nzHhi9LYpFFakjOEbUFaCARJE2B9p8cKlRcatRBvCgLpAUbC5JLHmZA2AAxQU8rppsy9wplKdcQCF7VtIYGPSJ1SZtYEjniWlWq0xU0sxWmquFaCSjkgDUY0xKXk7mZicKW161KL/ANxM/wBr4r6GWFV+2l9IGhUYBU0rpFkK6gJWbkTe0GMcPxSohZaig9mNTspMBWBKtDAkyADAPMbziUcXp/f1JcCGB52BETIPIzB5YdwFmuFB6D01coKhBbSqCSJAEKAALnYYXDEda+muhfKqGUKdMsCU0NpAkEAMLmYPswTls2jyEYEgkGJ3G82i2GOXJfVrJAFqY06QebGO8x3AnacLKAHLNALASz6GVdSlaZqwKgdWiVpEEjTMgzjqvmKlGqQnnCdmpnV2DgqO8WY6+73ATCyTIsIvZg2jf4ezAL5SjTZq7hQ1y1Uhi14Bk3MGwj/3wiUSVMzVmhUqpl6nb03alKCXEU32Cq2rTJiJ3wHxHilPsWcUKi6Jkox0KYBh0rLqQEHl1xYUKgYU6kMCvfpFt0kbi/ckRbHOdLVFzAdjOZRUqn70ICFi0AiTyPs5YdFM83FaL0iSTLRCmApMjXqZwAQAeUGYxHlUDACFAAsoceAABFjFvlfF7nFpFK4FClqqqOzhFim4TTrFjckSY8N98V/EOD0alOkKNKqcySq1VRioZQpNRkE6dUiQIA3tYxbWwuYK06pDPuFKqSpgMoYbAd68GZjTiOomvciRsGMD49cC8SyBolTRruyVVLKsQy89FWCVLm20zgLI1a9clKYWpA1GyzFhOq3Mjnc41X9S2g+jcEcUoSAD39iD/wCm/Pnj3c48M+jnK1F4nRL0mXSXUncKxptZokAkDnGPczjow/HJr+mPz/2tT8bfucNh8/8Aa1Pxt+5w2PR5tXkPs0/Av8RjJeX3D6dapQWoTZXYAFhIBTVMbgSu/XGtyH2afgX+IxkfLx9OYyzchTrAnpJpEfGMeep5lrS9wyuQyeRGYaglMGqgJeUEd3TN9/vDGgohFhQqgX9tsYehmhSz9avUqUwtTUAuoF4JXSYHXT/fBuV4w1fMJTVnh2YJFJ0UWL952bUxhYsIxyTDtWXA/Kc1q9em4RFpPoESDao6XJYySoXkLk4zvC/KSozDt6oLjMIFkIO4alGYgQRGu/gTOLPjWSrIqpTRZcEM0kIFPpafvajNzvEnnakXgca1aqgNNNboFkhd9REXtcLfFilp6GvGUCTUGkKuZcsuwXK1wnom7MVYe+fDFolMMSqFW0lZAPeGpdSlhusjaceb8PpUk0lqrBQgqI5ZRAZiTpp1FOi6g2vfri14HnmzClwXc+d5Ma7ksKbMGY6RtpgEwBY4m2HnMTHZeWHlS+XYLTppGplZ6hYSyRsqDvLdWB3PSLnMZvywzOxqaZuAtMqI9pKkj24tPpFrl6dNmOorms1Tmw7iOAq2iYBiTfGDDSv+ojfwHzON44xTUT0tMxx+rq+0M+spQfA01DH82Aa+eLtLksORbUx93aFo5/2xHUpmFBsYvPiTvO2I2g2nYRIv8BbwxsFU6h1adie6LkBSbSNJE49F+jKghytZ2gaap73MKadMmDyB3Mb4811EHVpPUTAE+M2PxGL7hQzJyrUaIZVqOWYnSFZCiLAY3mUNxIg4zlFwPUBkKdVQ2kEHmP8AlzyxzU4ECpB7w6PDAe5sYvyP4hWSsMrmgvZFGKhyBp096VYEhpk7ke20Hc1qyohfWmhFLESDAG5BBJiOWPGYpVVU4EUvRepSO57GoVB/FTqSh9+Bq1KqCruadRqYbSXU0W78TFSl3Z7q3vzxLR8taLuyPSq0mEQzadBnbciDsYxZ57ilKjHaVEGqAAJZjqEjuIC0W3jDuEUuSzAWmqVqbjSiozdmtVGKaYipQJYCVFivhyxFQyauKgULUNWQ3Y1ULBFYFF0ORUFlg7QSeuH43XD9mcv2krUU1IGjXTO4DMASYkRF/EjEFfiusgVKVNl+6HOt56ghAfyz74OKtDs/w1prkN3qlFKCqwg9wr3tJjo7b8hgWtw9tbsynSMoFJi/aKoO4lRdRN7mxnAR8o2D1E016YpgEAAZhGBmPqnEqIVj3W64uEzLOoZVWqo7wag5Qz07KoSrWO2oYvcDOZDhoerl6Z3qpFQDcMqaVLMvekaQ0kzOx5YK4ZRqVERhVK6qrUYJBQQNQMMGM6bdCQJF5xd5FqfavUYlWMECqjIUAUCAw1KRMkmRc+GHqcNCpTFIPoWpqDUwKihiujU2k+jczJ92EyWphnKqs6dxmpEdpMpAINwvekiAII+8IxJT49A1FGgrqUqAdQIkaJMsY5QOcjBtfhLGpmqggmtSKAb80iYBH3Tu2KvN8NenTyYjvUyxdrRAfumZINjb+2HRY2nxam4BR51CVNridxBk8v8Al8dvVF5PxJE/m93L5YpuG0A4zeuStNA6GosxobRFxAMMJi9hjlqXZ0KFaWHa91iHYAFSA5CCVFnXlBhpGExCrGubWgGLTIHxANpi48PaazI16qHVqhwSVKGwG03iZAO/+3d6zK1Fd6OrW4XWdS6NQABg6TvpOoTM32m4dPNPvoLAHSxS4UxMEwNIgWMRbfraUXlcitNiVB1Gx7zH22YxNt7e4atMi0mLjswBVY6VI7pJYwBqid+vj/m0x0+JIGKbNGq8bHbTq32GwI23i8GYzxFxKkQVIkXGxB5bdenQlnYsvo7z5HE0Qkaqjs1QCWuiPEsQII8Lf7e3HHhH0chf8VoETPfJuDJNNpk7zvz/AN8e7nHVh+OLW9Mfn/tan42/c4bD5/7Wp+Nv3OGx6PNq8h9kn4F/iMYP6UwDUywZQwK1TfwNP3c/7Y3mR+zT8C/xGPNPpqplmygUgEirzj1NuuMZ/ktaXuGCzOfioyd0IpsAEGzKRNpmx54M4Dxcef0HDCe1sW1FQpVx1EWPLGf7AiR6onl49PZjrIFkdXEalYMAbzBHL/nPHPtdsvWvLfPOi0vqm1EuCadwe7Y6rEXvcY89ocRqNWMN906wSbJHenSAxEARfpGNRxLyo86ydF0hXQ1A6nU3oBQ1xssQZb2QTjKMWZHdDD6iCUjSVItJiQkxHXbnjzxgx6h3xKhRqMGq1WCJTUIEQA3Z7BTqblzJPXFr5M8U80bVRINJwjMHOpbAESBcODN1B9hjGQy2ZOsCptIDahMAHlzERyvvY4s815QAsOzULClYF4EHbSZEiCSI92+NzB0tfK3iBzhRaNPSqF3Itp1OBqgr1KuepM4xzsbTJjl08MX+T49ExAYoVJEmTU3ZgwMwTpiRN/DBPDvJmpUy7/UDtXc6CwbUKehSGBBgd6baZ32GLE1+n+MqY5C3iSfkP7Y6oB3OhAxJ2VAZtc2UTsDjSVfIo0j9exkCSiiCR11PsP8ASeeJ8tw2gtwgB3BlnbY3EkKSLkrp22xd0FTKnyHDDTenUqhWF2C6h6amApOxgwxF+QIvjQLxl2a/sJuSB0j5A8sSMyKDpEfeMC0m2vugBkPJokHfbAub4qJ0gGNjcCWjnynrNiPHGJm2oil5Sqlh3KSsk37RyoMDfugtMjaP2tD/AIIWLHUlNXUqaaU1KkGTLlhpYwfS0i3hLY7yFYJRSbyPCTeYA5wSOfSdJAOC8vmYYHeDsbbG5JaIAPsg3JQ3bCSpOP8AB6uYY1BUZm2AaArASijSohSdNoEHYXtjjhiFU+tVFbqsd4SLkCALiOk76TgzzwNTAMknYCLlxPomLn1fRbdSGtilZrknYz94x0uYm/o6iOel+uNEQvDnkBMkjfnHgYnl1kD/ADAGHwzJqBM6d5BET4y1p5kG87+vimo5q+m4PsINvD/5IHrA4kGb03AWevs6H9oPipiVxKVLUyjB+0pO8wEIYEoQO8qsGhhG9jbcW72OctmyGitTCMDIZQdJ6jXIKGL333ldzIOJqwJYySNxp0x7io3vYjmRpMghrxBYIGn2Sz2nYlOhM8oJkaTM0aGhn6kdx2YDk41e8num3OffFp684QtNSjpcT36TlW9p0FHPwMc4kYosrRrm9JHZbQWIUDpz9t7R4TBs8v5LVmM1Kq0156Bz9rQnXlzMDEmIgHpnmdwKeYDkfcrprcHoHXRWHvnHdOq6EqEZLz9VUWoL7/V5gK49gf44ruMcFpZeiraGrHWFBqSVEhjKp3aZICwLQN7xGIl4qFRQQQoEDWyOBAgS0TPjgzSzyK01Ts6lVLqE+sRqNU82lqohyTBs5xHxXJAtTosezpCm9RBAgMXQemHAK9LnbEZ4sukG7IfVBZDB6NIkYFLKldOzBpzTqR2WqiWOql0kPYEREGDbCFWwyk55c0SCoAWJEEClo1d7u729LFNw7hWijmWqKVBWm1OzgemFNyNMlSRY7E47zVdgs1EWoCCJZNDwTsamW0TM+o3jiTKZqlEKlenPO9enIuNWgrVG03XliooM67Ll6VyhgU4iDBYt6UTux8OeDq3AwalHSFQV6XbEjXsEZnAg91iUYiBEn3YOXKmtVBBy9UKDC0XVKklt2puEckAm0GSBOJ88QHSSaZp0zTUVVIMHWGNynJ+Wo3xZlQ3kLlDR4vRptqLDX6UAgGmxBiLyCDM+7HuBx5LwBTU41Sq8gIsD/QAvqhh6PS/LHrRx0aflx6/pj8/9rU/G37nDYfP/AGtT8bfucNj1ebV5H7NPwL/EYwP0uBYoFjp0h2Biead0eJ3/ANJ5xjfZD7NPwL/EYofK/wAkTnTTIqBNAcXQODrAGxPQH3x0xjKLiV05iMrl5FwqhS0qK6EBlIk90+kYiLuYZdx4AxgqvlctQzR1Ue1palO7MQBTkqRsZYgjUeS3HPYr9EzSC2YpsQABqoTtEW1xyjxGI6/0Q1GBHnhCkgkdlaQImziOfux4ceTq5cGY4z5QJXy66FWm9PUOzi6SIpgECSJUnaBIuN8Z2lmWXRsACSCVksC3e2Mi+qR4dIx6LQ+hkopAzQk21dkZiQY9OOvLnh1+hcd4tmAxNwezIhp3gNe0iPHFjTmDlxeSASYH7Sf+fLF4eEuEpVWIeaYqMGQmKZbuzB0sGuAZkwbCL7v/AMlOuan/APH4R63hiap9EFVt86SOhpSvh3S8Ab2jF2ZJy4/Xl9fOEVFem+llhlMrAI9EDcW8bXI549n4TQanTRkgKyI5VBCEsoLEU9gJJ9GPHFbl/ozWgHNbNIxcjS7qqkETMEt3gQduUWxqMnweoBT0VKTUVphAukmdIAV1qapFvbOM5aeUpOrireK5RM3Tiezqr6D9D0aL6Sdx8MeZ5yi1B3DgK6n6xNivqupHxDDr0sPY63AmY7pPXvah7+Y9uKfjn0f+dKvaVAGSwYKZ07lSCYI6dL9TjOOln/VjVxh5Pnc7AlXUhjqkQLmzEA+iSZ1LsZ8cVyV5KhQTygAmL3vzW8+GPUMv9DCKZeqKhv6SNp8O6GjBuY+i8shUVUUHkKZA+CsJ9+N8ctc2P1iWzgF4uLQ24iwAvsPbAvcDukjz8AE31AH3QsiCACpAPIAgGwpD0tWfoqmGasC4GnWFcNb2PY8p3jniB/okYrBzQ2iezI+IDgESSY64zxZHLg8/85AAgk2giLEblSmwOxKHf0lvGEeIgyRbnM3kDctzPR+Ys4542tH6INYlM4jD0ZWmDEcp1kW/tgml9DKC7Vu0P+dSR+UEDp1xrjk5sXmfa9oe4GYiwFMEi14nlzgSdJmLYOTyfzNSRp7Mf5jLG+0AbbH0Y9+PTx5FrSATt6KExpBWB0EIGHO2Jh5GEMFfMKWIkJ6IIG50IQWHxxNmX8g5cPrztPJFEBbMVRtzIkEQbFpP6Rvi34ZkcuyhqSiooOkOxESLQCwJtMWAwWfobFY6/PQ4LHZJETdQ2sxzGLD/AMpSGpmnmNC0zITS5BOrUSxL3PLCdPJOXEHnswKNM1KjFVWPQEm5gQWk9NoxX8V4+aWVTMUUBZ2AGuSQG1XJmSe6LTzxreLfR+9ek1M1wuqLhG5EHbV4RgHN/RW1TLpQOYACEHV2ZkwCNtVt8ZjSy/q8uH1U8ZXt8vSB3YgkiN+yc9OvwxiM3wrsnmo7DcAlQCY5XlSI5E3x643kE+lF7dRotIQ+oU9a2+Ac39GFWorK2bswgjshG8g3aZF+exjFjTyg5cHnXDappiEYH1tQAsOYA5353wbWodq9Ne1ElKsmkNP9IwVdyIIvymMbap9E+qZribQRTiIAFhMcpww+ihtSFsz6AIGlCu8RdWtEe/F48jlw+sbmUagoOp2W4IlYmIAJiUO1tsDZbN0WaYF/YoM8z93wuPffG9r/AEWMxnzhANoNIm15El+f73wI/wBDQ1SK6++mzeEemLRaMOPI5sWezGT1KTUhgRtUUN7JkMLQIiIxXee1aQIWpVC7aZFSl7dFUNE9O7GPQKH0a1VAHnYKARoFIKkeADSPjjp/oyaAFrqo8EJ/sWthx5HLh9ZfyGzgfiFAGlSD9460V0I7jSCgLIZ6yvh0x7IcYngX0cHL5qnXNZWNPVYU9JIZSInVbedsbY49sIqHNq5RlNwx+f8Atan42/c4bD5/7Wp+Nv3OGx6MNJks7TFNJdPQX7y+qPHE3n9P+on5l+eFhYjNF59T/qJ+ZfnhefU/6ifmX54WFgF59T/qJ+ZfnhefU/6ifmX54WFgF59T/qJ+ZfnhefU/6ifmX54WFgBOJFKqqBWRYYNv02urqR8cVdPg6qQRmKVhEECIIIPo1ByY/ASSZOFhYqpa/DUalTp+cUwU1d6xnVMW12ievIYmGUSK484T67a4hPSuBrubjpsPZhYWAjHDkt9fSGlmIKgA97XYE1DEahHTSN8NU4ZTIjt6YOh0m1texXv203jfc3w2FgIk4QilW84RtEnTYBpZmj07CGj3e7B+SpU1pGm1VSCIJ1jV09LVeBpGw2vM4WFhYBXglMUygzIBLFpBUCDrgaQ+4LyDO6r0xM/Dad4rosvrsRYWgen6QgkHaWNsLCwsEZ2mKjKe3pgI6uotsLkHviZI35D44fO00qGme2pqaZmRpmTAaJewIkRffe2FhYIBThCBYOYQ/VlBtAJLEMB2nKQd9wDbHeZ4WjaozCqDogSIGgRAGsWNz4SeuFhYK4XhKif+pQ+ja0d0IDP1knVpOoTeeW56/wAKXv8A/VA6wq3IPohASe/BJ0nlux96wsLFxQzVNVUGohIAE6lvAidzjvz6n/UT8y/PCwsRC8+p/wBRPzL88Lz6n/UT8y/PCwsAvPqf9RPzL88Lz6n/AFE/MvzwsLALz6n/AFE/MvzwvPqf9RPzL88LCwC8+p/1E/Mvzwjnqf8AUT8y/PCwsBk89VXtX7y+m33l6nxw+FhYr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www.o-detstve.ru/assets/images/forteachers/Pedmaster/forschool/klime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714777" cy="2498190"/>
          </a:xfrm>
          <a:prstGeom prst="rect">
            <a:avLst/>
          </a:prstGeom>
          <a:noFill/>
        </p:spPr>
      </p:pic>
      <p:pic>
        <p:nvPicPr>
          <p:cNvPr id="45064" name="Picture 8" descr="http://www.1723.ru/read/send3/199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08282"/>
            <a:ext cx="3571900" cy="2536049"/>
          </a:xfrm>
          <a:prstGeom prst="rect">
            <a:avLst/>
          </a:prstGeom>
          <a:noFill/>
        </p:spPr>
      </p:pic>
      <p:sp>
        <p:nvSpPr>
          <p:cNvPr id="45066" name="AutoShape 10" descr="data:image/jpeg;base64,/9j/4AAQSkZJRgABAQAAAQABAAD/2wCEAAkGBhQSERUUEhQWEhUWGBoXGRgXGRwYGhgbGRccFRkZGhscGyYgFxkkGhoYHy8hIycpLCwsGB4xNTAqNSYrLCkBCQoKDgwOGg8PGiokHSUyKiosLy8sLCksLCovLCwsLCwpLi8sLiwvLCwsMCwsLCwsKiwsKSwpLCwsKSwsLCwsLP/AABEIANQA7QMBIgACEQEDEQH/xAAbAAABBQEBAAAAAAAAAAAAAAAAAwQFBgcCAf/EAE8QAAIBAgMFBAQKAhAGAgMAAAECAwARBBIhBQYTMUEiUWFxMlKBkQcUIzNCYnKCkqGxshUWFyQ1Q1NUY3OzwcLR0tM0g5Oio+G08ESk4//EABsBAAEFAQEAAAAAAAAAAAAAAAACAwQFBgEH/8QANxEAAQMCBAIIBQIGAwAAAAAAAQACAwQRBRIhMUFREyJhcZGhsdEUMoHB8FLxBiM0QlPhFTNy/9oADAMBAAIRAxEAPwDcaKKKEIooooQiiiihCKKKKEIpltTbUGGXPiJUhXoXYLc9wv6R8BrULvxtGeJYBC4hjll4UkoUM6Fh8nlzdlczjJmYNYuumulOfZiYfGwTauZg8DySMZHL24sbF2JIuEkTSw7Si2gqqrsUZSOyWJcQSOA0vx+nIp+KAyC/BXbCb9YebirCWaaNGdYpFeFpAFzAoJFBZToLgG19RqL1Lau9O0JME+JSaLDjg8dUhjztbJxLGSW4PZ7oxUTvpg7yoQcrMhKMDZkeM9l1I1BHEGo9Wkd09uGXZsUXxfETHhGFsqKqdm8Vs8jqp0HQmqifFppadksXV16222vE7bFSGwNa8tdryUxtrCyLC0y4zFmRcrq5mNh21N+GuWJuzfRkI1pJ502jLhZcVDFIxw+JVlKhkzwYpIWZQwNr87a2DWuedNyMb8R4bwRJlgyuzTFmJWOxKqkZF9Li70w2LxHaFYpBEyvjxmKCTRmwc+WxYeve9/01Gp55n007ZJL6XBve23K6W9rQ9pAUnjN3cMMZhlGGgCmPEEgRJY24VrjLra595p1+x2Hw2MwcscEURVp2JRFQlVwcxIJA5XI9wrmXYOJaVJTi1zRh1X97i1ny5rji6+gPzqP29HPGc0syy5cLjmULFw7EYUre+dr+kB0qJhjy6qhHSXte462vzHiEuYWY7T0S27ry4ziYiefELI5Q2imliRLoHyKivlyqGUagk2udSaktibVx95uHihIiTPEi4iMPcIFU9uMxtfPnFzm0A0qK3cbERxNw4Y5o85/jTHJ2VWM6GMqfQ9YUYLbTYTCvx8PPG68aUsE4iFnd5vTiLWF2tdrcqW+urBI8xv1JAAuD39XX04rgijsLhXPDfCJEuEgnxIySTFgsUIaVmCyGPOqhQxQgBrkaZgNSQDMbJ3qwuJOWGZWcc4zdJR5xuA49orG9z8NnlhvqRpc8ymHXhoB4ZlVrD12PU1Ztt4NMTioIHUMsYbEP3jQxRAMNVuzO2hHzNXk+NCCfoi24ANzflf20UZtNmbmutUoql7pY3EDFvh+K08EcQdjL2pImdrRxiQEGQFQ7HOCwAXtHMKulXcE7Z4xKzY81Gc0tOUoooop5JRRRRQhFFFFCEUUUUIRRRRQhFFFFCEUUUUIRRRRQhMdt7JTFYeSB7hZFK3HNTzV17mVgGB7wKzGHBYjGIVxMqw8KXK6wL8oZYH9LiPfICyhwFX0WHaN61ys53lEuH2i6wRq/xuMTAu+RVeK0MpNlLN2Dh9AOh1HOqPG4C+DpWWzN1ubbcd/ofpopNM6zsp2Kidt7vQxQ8SNO2HUtIxLyMG+TOaRiWYXYGxNtKZbm7Xhw8U8c0scWTEMVDsFOWVUlFgTc6sw07q9xMkkks0WKkknCZCIsN8jGystyGIJkLBlK5TJc3Xs60/wqJDf4vh4YNcoZx8ox1GoADE6ci5NiL2vpkyT0JjkJcTY3v3EanXnw4qwA6126Jw29MMmdIknnNrHhwvYZhpdnCrqOWtQGwsJi4pEY4OQgNI2skKn5SDDxEfOE+lBf21JYaORZpH4zAy5A10UG8bMgCGxVgVJayqbWAzHU0pjluuWQzSZzlC3bMQTa/DAVbAEm7C1x3C4In9AHRxgEOFje5Pb+lBaX6u4fnal5N4plkSNsE+ZwzKBNCdEy5vpAD0hUXvJLiJgbYOcXhmi9KFtZWhF+zMTbIknjcjTnZ6uHd3Dys7Ml1TL2CoLDOGZGVS5CqvO2lwBypTEMQMheZWYGwzsxA5ZmCkuFHO4YXtpzrkEgp5Wvja3ML/qPPbrcuzddcwuaQ46fnYktlbwRQQquIWaA5muZIZQt3kYgZwhX6QHOm2+m8sLbOxBgmjlYqEAR1Y9t1QggG40J5ilpp5JkQO8UYjkicE3JfhuHDvdwUBKjTU3vrbWl8a0cy/vjCJiLdVCyE+WYZg3OwW/I66UlrY2ytlIN81yLi29+IG/fog5i0jsUdutu9HIjLMiyBFSMZhyYDMzKeatqmoINSE2yXwnFxEM2ZcgMi4ks/YiDMAsw7aAAt6QfnTLFRRwZBgMSUeSWNBHnE0ZzuA5MbksMqAmysvoi9qkJkxE0sGDnSMrPIA0kbEBo4vlpVaNu0mZUyaMw7fMaU81stTOA12jzax000ubHTt0N0glrG6jUK67j7MaLCh5RabEHjyj1WcDKn3Iwkf3PGrBRRXobWhjQ1uw0VSTc3KKKKKUuIooooQiiiihCKKKKEIooooQiiiihCKKKKEIooooQiqJ8ITK00QZR8hG8wJuLk9iwYara1zbUlk6Xq91W989iyzrG0KJIyZtGYqwzAaqeTEWvlYgHQ30qHXMfJTuazcpyIgPBKo+FZcqoLWAXkUCgHUEkH0ibCwNwL9dT7DmUdkEaalWVuza7ek981+gNhe/O9IYUyOkkiFgY2ePhIqSS3D5JA6n6y8ib2W+twAxxG1Wv8rG9vVlPDXzKfF7N94tWE6J5cWjhuON+7RW2cAKZbMRe47QFg6WUrYFF0Ol+RN16ixNeYeO5tYs47RGY9oEWBsCeyDoFuNNemlebbCdOEg7hPKq/hR0X8qP2TQi2TC27u2fb89z8aX8K+37fYrnShWXEpZe0xi6Ey8idLnNeyNYaEEgAmw7kcGivcx9o6ggOS4IPpZS1iSLWLAHTna14KDagQ5lGHU94Elx5Hj3Fd4nbfE+c4DW5EmS48jx7j2Vz4Z40H59P9o6UKxSFlF00VTftEgpcg5tR2xb6OnM+loQg8bObk57hcoJaM2INyBYZezcWBN+o0qvpthAblcOx72d2PveRrUrDtx7ZYwrL6uYyga37Pyd1F+lyBYWAo+FkGw+33Xelad1OSZGGUjOAdEsgIYKCDY6rYWGbUa+dK7FmGHxkUgQMbPGI1dy54rIbpGy2BAj1ta4DEkagM8HxHvJIjqq6WdRCbHW8chZSQLaq2VddDcVIbAwjYiTDyxpM0JkWS9giMF5OSe5lB0PaA8ak4cyQVLcmtjrbUC/P6dn+kTOaWG60+iiit4qhFFFFCEUUUUIRRUZsbeTD4riCCTMY2KupBVlIYrfKwBykqwDDQ5Troak6EIooooQiiikMfjkhieWVgiRqXZj0VRcn3UITfbG24sLHnmbKCcqgAszseSoigs7Gx0A6E8hVF2mGx+IEk+HK4dIsscczqTxC9y5RCwUlbC5JYW5C5pbDZ8RL8bxAKuwIijP8REdctv5VtC577LyUXfVicVxwvLoIPl2LuP07PVWUFLaznKP2XvNjMFBDDNDHibZYxIszhm7gRJERmtoCzgHqQedz2HvBDi0zRNqNHjbSSNrkFZF5qbg+BtcEjWs+2/vnFg3Cyxz5SAeIqDhi/wBcsLkdQLmmDb07OxFpTNwZFAyygmKVcxICq49L0Tde0trXBBqRR4zVAB00Zc08QFySkafkK2Kiq/uHtiTFYGKaQ5yxfKxXIXRZGWN2W1gzIATbS50qM258KuEwk7wSrLnjIBsq21UNpdwTow6VrQRa6rXODdyrnRWffu3YH1Zvwx/7tL7P+GHBTSxxIs2aR1QXVLXdggvaQm1yOlFwkdKzmFZdo7qYPEMWmwsErn6bRqW/FbN+dMP3PMEPRjkj/q554x7klAqyXqF30xDJs/FOjFGWGQqymxBCmxBGoPjXHNa4dYXTl7aqD2xu5s/DLefEzwX5BsbPc/ZVpCW9gNUDbW8WAUlcL8dnbvadkXzAKs59qr51VocLxPlJGZ2bU3J1v3n0m9pp5HGFFlAA7gLVDcyLgxvgFSTYw8aMTc4rFMSRK6A8lLDTy7LH3k+VSGyt4FjsMYuJYdXjnyH3WyE/eTypGimxFGP7G+AUNuK1ANy660TYf7E4mwXF4lWPJJcVNE3kLOFY/ZJq0fufYQ8xO/2sViW/IzWrCpdnoemW/q6X8xyPtFab8CM7GLEozMypIAoJNh6Q0F7Lew5U/HHEToweAVxSYiag5Turbh9wcAhuMJAx73QSH3vc1PKoAsBYDQAV7Vc3s37w+zzGJxIeIGK5Ap9GwN8zD1h+dStApxIGpVjorPv3bsD6s34Y/wDdoHw3YH1Z/wAMf+7RmCR0rP1DxWg0UhgMYs0SSrfLIiuL6GzKGF/GxrudWKsFIViDYkXANtCRcXseldTijtubyRYXIHEjvJmyJEhdmC2zGw0CjMtySB2h31Vts7w4rEjLFFNhYbjN2o1xElzaynOVgjA1LX4h5KF5muby/B1jY1jnOOxOKmLMkjRox4cbo2Yxxq+axcRiycrhrdkWY7k4R8I8oxGKlIAUFJ1lTKWN1f5ZRkBAYdx79KosWqaiFhMeg04OJ35jQevcpsEUbtz+eCsx2ccPwpcIg4kBayXI40bnNLEzE6lj2wzX7YUnmavuyNrR4mFZojdW7xYgg2ZWHNWUggg8iDVGO8OG/l4unJwfS0Xl39O+kdkbyQYfGI0c8RixTZJVDrZZMp4c4F9L5eEx63j9XWqwKvla7oJgbHYm+/b3+venKqJpGZq0uiiitkq5FUH4TZ2aTDQmRo4M3EmVFDM5EsaQKAVIsJmVjcWsOtXbaGPSCJ5ZWCRopZmPIAanz8qz8YX43I2JxcYLOLRxSKG4EV7qpBuOKx7TnvsvJRepxasZTU5udXaDn2+XFPwRl71Ax7SxahQ06tIC8LAxizYnKJI4kICXUoTdybC3SnC70TopZkinUKusRZWeTOY5IolOfiFGGpuo1HKpk7vYfmIUUg3BQZCDyuCliOZptJutHcGN5ImVXVTmzhRLbPYSBiCSAbgg+81henp3aOb5W9NezsHNWeR42K5l3pjHEU5kkjKoYyLs8j2yRIQTGzNmX6RsGuRYG0rs/wCCuByJceBPMQBkUlIYxctkVUy8SxJuz3zdyjQVfG7tyLCgkUzYZTCCkCsXzRzBWllTtPKQgGis2q3I7tZ2dtKOeNZYXEiNqGHgbEHqCDcEHUEEGtdgtLCxpeG9bnvpby/NVBqJH33UBv1tAwYVIYDwmmcQqU7JjQKXkZbeiREjBSORZawr4rw8fi1Ga3YIJN+a5ufPr1vy5nmdP27tgYzFmRDmhgVoomHJ2YgzSKeq9lEB65XI0IrOsYQcfircrpy7xGgPtvcVJ+KMlY6Np6rW+dx+yq8SZloiTxISl6RmjbMjo+RozmU2uQQQwI1FiCoNLUVKBssc1xYczd09/bTtH+fSe7/3SWK29jpUaOTGO6OCrKRoQdCD2uVN6KVndzUn42f9ZScEWVQt72Fr0pRRSVFJuboooooXEUbOxuJw5f4viGhDtmIUc9SRftdL1y0oHMgeZFecdfWX3iui42T8TpY+sy4Uh+2naP8APpPd/wC6ZY3F4id0fETtNw82XMOWYWNtfLp0rhZQeRB8iDXddLncU4+qnILXOKL002m3Yt6zIPe48RendNdqRgxEHXVf1h76SmYSBI0na4Wv7J3inwcaRzxieBEVBJArCRFVQt3hLMZBYXLRkn6nWrls7aUc8ayQusqNyZTcHv8AaORHMVm+xcVLBFAuLJPFVWinNsknEAdY2I0SVb5Qp9IKCpJuA9zfFcTFiIuwJZo4p1GiyLKwhV2HLiLIyHPztmBJB0qKbFJ4agUtYNSbBw0vy+h5j6hehPgY5nSR+C0Ssk23siRsdiigTiIRMsjkM0byXigVCA3ZyB7xPYDiBtL1rdZ9Gb4vGX/nLH8OGwyL+Rb3mp+MPDKUuP539ibpxd9lEftYlsQsqRixVAqE5ALcEA3F+C12QkaFjSGI3fcywwfJEYiXh2AKhUWF5stsp7KyRmUa3zta9jVqplsRuNtOD1YoZ5QPEmOFWPmHkt4eZtkMKc+oqmMdtx+gv46KfOAxhIWhUUUV6MqhUbeDGHF4oxf/AI+FZSw/lZ7CRQe9IlZWt1dh6mqlR2wmzLK/r4nFN/8AsyKP+1VHsqRrzLF6l09W/Ns0lo7h+XV1TsDYxbjqiuJs1uxYn61wPeOVd0VVBSE+2Ww4YHUE5h3MTmI8tdPC1U3amyk4063cI8jM8ayOschPV4wwVzawNxrYXvVnwsmWQHo3ZP6VPvuPv1CbT+ek+2f7qvmVLjCHsJB200UQsGaxUfisSIY2e2iKTYfVGigeOgA8RVIxOzfi+KlhJBZFjDkajiGNWl5f0herJtAviJY4ISQM/acdGjszEd/CurH+kaFfWtX9s4CKHaMq4e2QRxhlH0HGmXxOWxPM3OpuTe6wq0XUd8zhm7mja/fcqlxkZ6dx4C3iiivCa7ijLsFRS7MbKqgkk9wA51drEhpJsFzRS82AlRSzxSqo0JZGAFzl1NtNTakLV0gjdKfG+PR4I79EUUrBhHkzcON5MoBbIpbKCbC9hpcg15iMM8ZAkR4ybkZ1K3ta9rjXmPfRY7rvRSZc+U2520SdFFFcTSuvwY7daKSSARhuJeXMXK2yKqEWCG973verztbaknD9BPTj/jG/lF/o6zLcFwMaCdPkpP0pWgbVxS8P0vpx/wBqtS4z1VrcPcXU7b9ypHwg7RaSSFGUDKrvcMWvnIW1iot6B99VWp/faQHER21+S/xt/mPfUBTEnzKjxI3qHfT0RTbaHzZ+7+uKc012m1omJ6Zf1hSBuoUfzjvC37YeBjm2bBFKgkR8NErKwuCDEuhqlrgWkgnwxkOeCZo0kbtH5J1mgdvWIUxX77Hvqf3R32wRw2Fh+MIsnCiTK10uwRVygsAGN9BY69KY7wL8TxkkkmmHxTIwk+jHMEWEo/qh1SMqx0zBgeYvCxqJ0lOJIhdzCHC2+m/v9F6BTOAdZ2x0UphPhBhC5cWGwso5gqzox74pFUiQHouj96iobZaN2pJFKPMzzsreknFkPDRu5liWMEdCKfxSstyjABrE6X5C1xr3W53GleKtu8k6knmT3ms1X4yaqmERGvFTYqbI/Mm2Pfknfqfsjp7Tp5ZqV3Nt+yE9+fxaHL5cafN+eSmcjXdj45R5Lp+tmrrYk3D2lhz0ljmg9tlnT8opffXMDcGVbAeN/T8CKnVhWiVm3wgb/YqHECHAcL5PSZpb2zkKwRbfSVCGP9Yvcaum9G3BhMNJNbO4ssadZJHISNB5uQPK56Vi++ML4ZIUkbPIWlaRvWdxHI7HxLOf0DQCtlWVLocrGfM4+QF1XRszXJ2CuW6Zvg4T1YFz5u7OfzJqWqJ3SH7zhHcCPc7L/dUtXmtZ/USX/U71KuY/kHciivaRiLAEsbgEgnllPMA26EEEHxsddSyyMvBtwSiQN13LHcEXI8RzB5gjxBqtYfB4ZTiBjpcTxhLmVYpnBxMcpJjWOMH0rq6Nky2yFiQDerPSbYVC6uVBdQVVragNbMAegNh7qn4fX/COJLQ4EbHnwKali6Qb2UfsnAZS8rRpBcBEiUgrBClysdxoSWLuxGhZuZCg1mMkwfF4iQAhZG4i3FiUftI1ugZSGHgwrUNuIZVXDIbPim4II5qhF5pPuxZj9oqOtUbe+ILtXFqosF4YAHIARIAB4AVpMHbJP0lZLu7QfngB3KgxwhtOI28LJtgMXwpVeyEXCtxEV1ys65jZgbGw5jlrV13Y2BA2KfEJLHKFxQaIQv2UV3Js65QAbNoBcaVQ6nNzMXIuMgRXYJJKmdfotlBtfTpWijdwKz9BVAFsTxcX07CrnPslMRBOJC2UFhZTl9G0gN7Xvmt16CvTulhOJb4tFbNyy6fPlbeVtPLSmO8crx4WZ43aNiQLqfWlCHQ6E5SRy7u4VG7u714mbGwpIYysklmshU82l0OY27X5e+nyQDYq8kmjY8MdudlOYLYMWEgmaLMS0EbHOxbVXBHlzNMt69gI7Kpds6xsUZnRFzN61wBlvGNPHwpluNtOaaLECaRpQIYLBraZpDcCwGhsPdTbfySQcNFkkCvHKpGYm4+TFj1tqetFxlvwSTLF0Ge3V5W7eSreLwjxSNHIAroQCAQw1UOLEc9GFJU82vtP4xJxDEkTH0yrOc5sqgkMbCwW2g6043Z2H8bxKQnRD2pDytGtsw82JCD7V+lRSLmwWZdC182SE3B2/OxaJ8Fm7/Cw5xDjtz2y+EQ9H8Ru/kU7quk8IdSrcmBB9v6Kj8ftQRDKlgBYXAvra4RVBF2sL8wFGpqPwG8/EYBSXvyDBRmvfRXRiobQ2VuemutTALCy1scYjYGN2Cjtv7BGLiMUhtLGTle3otbRrdVZbEr3HvAIyjFYV4naORcrobMPzBB6qRqD1Brc9pMvZmUixAVvInsN7CbeTnuqrb4btrikzxlROg7OoGdeZjY/mD0PgTTcjMyg11GJ25m/MPPsWY0y2xHmgdR1sNfFhT3zBBBIIOhBBsQR0IOlqbbQ+bP3f1xUYbrNR3bIOYI9VbtkJeEQSJbLFHdWOcOksYdTrqQQSNRzUjpU7hN6pIsO+EmgONuMsTSWKNGdCmIY31TlezM4K6EhjVhwu6sOLwGEL3SVcPEEmTSRPk1Nr2IZT1RgVPdVcx2w8ZhzZ4WxK/Rlw4Bv3Z4mbNG3kWXxHKquSlqaOR0lN1mu4cjz7V6C17JGgP3SG76GBMjuTqSGAJVL8kCklmjHIXYuAPSI0FgDG9m0Nr6G4I9ZT1FI7H3Eebt468adMOjkHzmkQ3J+ohyjqX6C7O+LzS4QMzqsYxGHLksygsySRFjq6qwXU62lsSbA1VVWESuhM0ls2/7209k+yoaHZRsmi82+2/67U02nPwuFNy4E0UpPcocJJ/4nkp2DctblmuPvAP8A4qSx2EEsUkZ5SIyH7ylf76paeXopWyciCpL25mkKf2q/xjaCpzjwaiQjoZ5gVT2pDmP/AD1PSsz+GKS0sf2pP7OCrr8HWOafCviJPnJZnL/aQLBb2CMVnfw5T5ZovtSf2cFa17jNXDsJHg0qABliWhbEiMXFw7izwSyAjvWSRpYnHerIw9qsOhqSpHH/AMJ4r+pwv6Z6WrJ4vEIq2Ro538Rf7qfTuzRgorrDvlcHo9kYefon3m33vCua5lS4I6kaefQ++oUMhjeHJ1wuLLraqLh43lv8nGpdl6qALnJ3/Z9xHKomLemB9Ii8sh04UcbNLfuKW7Hm1gOpqT3jcS4eFP5xPhkt9Vpkkcf9NXq71r6fBYKsdI6414cVXvqXR6BVvdbd50ZsTibcd1yKgOZYI75uGD9JyQGdhoSFA0UE5Nvp/C+M80/s0rfqw74Rd38XFjMXi+BeAlPlCyWtlRAbBs3pacq0whbHGI4xYDZUWItfLEbalQFaDuBsiNsPHOcNmlGKsJri4XNluNbhRrGVtqe141niNcA94B94rSvg+g/eSHhOf32DnD2XQhc+XNyHzZFtWGbxCYt1UYSP5xvy+4Vmh2VDJGA+EEoPO4jIbW97F+/XUUQbuYVGDJs9EYahlSEEdNCHuKXwUPYX5OY+IlsDr0HFFh4WFLcH+in/AOt//apS0llFjYkMZkWHBiMPGoZEyRmS0gsLo2lrnmRzqE2zsiIzSK2FDBW7ObI1gVUkrmbQE62qyYrD3LDhStdB2TL2m+UU9luIctufMefdB7Vh/fE3ycnp3+c59hdR8oLA9B0/ICLLJ8P6C/ZH6BVv+DeINiJcwDfJDmAf4wd9VDD+gv2R+gVdPgwgZsTMFyj5Ielf1/CokfzrL0H9WPr6FWTbcqxRFvQA457ItY/JKCB1PK1Z/uttZ45Y0zdmSVGJ7itwFHcCxU/dq2/CJgJGw4A1KSSuwW9iPk/yFwT5E9Ko+xMNnxMAva0it+E5/wBCke2iV5EjQF6JQ0zJKWV7uHlbitY2jhk4M3YXnN9Efyj+FM2wya9hfwj/ACqUx+CkMExBS15ud7/OPTVtnSa6x/8AdUtUayrawtiJ7afKyfrGozaHzZ+7+uKldtIRiZwbXE0nLl6Rplg9kYnGNJHhoeLkyliGUEAkMPSIGtiND0qGRdxWSfG59U4NF+sT5rfN1P8AgcL/AFEP9mtStR+72GaPCYeNxlZIY1YaGxVACNNOY6VIVMWtRVX3qXJisFN0Ly4ZvKaPir/5IEH3qtFQG/WGLYGZl9OEDEJ9uBhOo9pTL9401MzpI3N5hKabG6q2TKzL3WH4SY/8FdV7iXBlLLqrdoeIOWQH/wAleV5hKLPIV03ZMNwJjFicZhj6DTSTx+GkTSL5WmhI+03dVI+HSO88Xg0n9nBV53CwpfF4/EHVRKIE80ROKfaViH3KqHwxpmxKDuzfmkX+Va6j1qYudhfvyaqBJ8jvzitHx/8ACeK/qcL+melqbbS02piWv2eDhge4Emcg+HIjzIpwrg6gg+WtZzHGkVzzzt6BTKU/ygva8d7C/Pw7z0HtOle13ho80qjooL+0WVf1ifNRVXDH0jw1PuNhdc8C+MwEPPhCWdvKOH4uD+Ke/sq6VVt04uLiMVijyzDDRfYgJ4jDznaQeUS1aa9Roo+jgaD3+Ko5DdxRWJfCNvNipcVisEJFEAKdkoL2ypIO1a/pa8622sS3l3flm2pjHUqqkqbuHAsFCekFI5qe6nZ5BGzMdlDqGSvZlh+b85qtRrYAdwA9wqR2Xt+fDgiKSylg+VgHUMOTgNcK3iOdh3U+G5WI9eD3v/oo/aTiPXh97/6KqBilKNpB5+yp48KxCN2ZjLHvHuu13+xo0EqjyjUf3V7+6Bjf5UfgX/Kkm3KxAFy8AHiX/wBFdDcbFWvePL62WXL7+HanWYjFJ8jr9wJ+yeNJig39W+69ffvGG95FN9NY0PI37tNdaTffLFEli0ZJNyTEmptbXTuA91eruXiDqJICPAuf8Fe/tJxHrw+9/wDRSP8Alqf/ACevslfB4ryPi33UCi2Fv/v/AKp9sjbc2FdngfIzKFPZVtAb/SBtrUh+0nEevD73/wBFEe5GJb0Wif7Alb81jNdjxCB56jrnsBP2UYYXXxuzhtjzuPdKjfzEZQHTDykFjmeJsxLG7E2lA105ADQd1IR71srBxhMCGBuGGHa9++/F517+0vEXtnhB7iZAR5gpcV7+0nEevD73/wBFDsVp2mzn69x9lLFNi3AebV1Nv5jGDjiIiuSSqxrlGb0rZszC5uefMmm/7cMZ/Lt7h/lS37SMR68Pvf8A0UJuTiCbK0THuXiMR5hUNq63E4HmzX3PYD7JBpMUGpB8W+6hJZWdmdyWZ2LMT1J517s3bmJwLSyYaRU4mXMCgYkLoPSBtzNTLblYgGzNEp7m4in2AoCabbU3OnWJyXhsLXtnvzH1RR/yMDX2L7HuPsmosNr2v6QN7zcfXitq3ZxrTYPDSyG7yQxuxAtdmQEmw5ampOoXcv8Ag/CDugiHuQCpqrkaq+CKbbSdVhkL6KEYtflYKSfypeSUKCzEKALkk2AHeT0FUvbO2VxwMcbWwV7TTXsMQAfmYT9OM8ncaEXVb3JVuWVsTS9x0SmtLjYKE2bEVgwwYWb4tDfz4Man9Qe6lsViVjRpH0VFLt5KMx/IUtiMQZZGktlFsqg6HKDe5HQk626aVF7Zh4xhwv8AOJVVv6pPlZvYUXJ/zBXnLmiaosNifLircdVisW5Wz2hwUIcWkcGaT7cxMrg+RbL92s8+FNL4v2D9Va16sp+EZL4w/ZX9UVpMPN6pp7/QqHLpGVo+9OEMEyYuNvnHgw8yHVXV5eGjA80dDKT3MCQRyIan0n+2fysv6RT7fTEZmw2GHN5lnY+pFhXWZm9riKP/AJl+lR0Butzza7fiJa351D/iQtBaBud/NOUd9V3XMmIaOGeVLZwuWPNyLgHLfw4jWP2TXSoWOUG1tWb1R/menvPLWO2tj1fKkfzacj6x5XHeAL69SSe4mio2dGOmd9FKkN+qFZtw8RE2AhWG9o1EbhtHWRR8oJAPplrsTyOa4uCDVgrLdj7QOFxccq+hM8cEy9+dhHDIPrq7Kvijn1VtqVeiUVU2qiEg7j2FVEjMjrIrGdstjU2pi3wxmsCD8mSwA8UF9L35itmrF9ubtzTbUxTQGNmuCFEgWQdORtY6X58iKtaYtD+tb67KBVhxj6t79mhXeF35a9sRCkh6vH8i9/rZRlY+BUVINvlhLXC4onuPBA/ENfyqCx2OxMRyYyLidB8YQlvuygiQ+xyKb/shh+YwmvjPIV9wAa336ky4RRzuzvhBPMWN/GyrGYjURDKJbf8AoG/ldSk+/EhYDDRJEx9E6zS/dLiw8gtcGLahOe+Kzc7cRg3/AEs2a33ab4LFYue6YSMop0IwyZB9+Qdo/fc0sNwZyLl8MH9QzLnv7ARf21IayCmGQBjBy39rJsunnOa73do6o+90pFvrMjZcVEszDnmBhmHgWUA/iU1JJvnhbXK4pT6o4LD8RsfeKhcccbhgFxMZeMchOolj+65vl+4wpoNo4c6nCC/1Z5Av4TmP/dTE2F0lSc74g7tFvvZOMr6iHqiQjscD9rqWxm/Q/iYEX68xMp8wuiKfYaSeTac/bLYgA8iW4Cn7Iuin2Uzwm1JnbLhIVib+gjLSe2Rs0g8wwp2dyMU5zTvFEx1+XmGc+dsx99PMhp6RtmtYwduvkmzLPUm5L393VHj/AKXrbw47DWXEKzr0XEoWB8Vc2a/iGqRw++uHPzkc8R/o2SQf+QBh7zUa2xcdhFJjBaI8+ERNE32k1B82Wo9dqwt85hYye+J3h96jMg+6opuagpawXkja/tFvQ7eKUyrqKY2Dy3scCfMeyncXvxEPmYGc+tOwt7Y47BvaaZDaO0cUt0Moj6cP5GIeAYZVPtJpgu1gCBh8PHGx5EgzyX+rxLqD9lAaftupjZyHxBEd+TYqTKfYDdh5WFLipaajb1GNYO2xPgPdcdUT1J1c53/nQeJ9kNtPaOFW8hlMZ58UcaI+GY5l9zCjH75RvA6yQtGTbWFrr6Q+hJfLp3GvV3VxuHu+HOcDm2GkzewqLM3lY1C7U2oGR1mw8bOLXYAwuDmF8wSyk+aXrk1NTVTbuY19tbjfwPulRzz07gMzm9jtR4j2W1bmMDs/CkXsYI7X52yDn40lvXvE2GWNYlV5pmKoGJCqFXM8j21yqLaDUllGl7jvcn+DsJbQcCLTn9Ae+oXfyIricJKfQImg8nkEcqH2iB18yvfWfrJHQwPewagGy0UQDnAFQM2DeY58ZL8Za9wrKBEh+pCbpp6zBm+tTwjW5uTyuTc+VzyHhXtFecTVU05vI4lXDWNbsEVG7pzmbaLysLIMMvxf6yyStmkI6FxCCv1Mp611t9yMNLlNmZcinuaQiJT7CwqU2/hBhcfEYxZGwyhQOnxWS2X2x4i33as8Ppx8PJUHcWA8RmPh90zK7rhis1ZZ8IZ/fh+yv6K1JWBFxqDqKzTffCGTGuF6IhPtBH+E1a4d/Us+voUxN8hVrxzl8fi83McKBR3Q8Ljkj7ckjKT3RW5jRTETZVJJC97N6KjqzeAFyfAUltQ59qzMvox4eGNvGQtJKPwxuP8AqVztfZoxEEkLEqJFK3HMX666Hy68qo8Zc015Dz1Ra/ldSaYfytN1zht1JcbCZ+I+Hv2sMh5WOvFxKfxjS6dn+LXKBla9oWCViWWRTHLG2SRCb5WAB0P0lKlWVuoYHTkLNFvHj4/TTD4pfqZsPJ7AxkRj5so8RVbxG1Y8TjJ5or5GSC4IswcIwdWHR17Kkd6+FXFb8HPS56ci7LDkbE8Qo8XSNfZ/FKYTD8XF4SLoZxIfKBTOP/IsY9tatWSMriSOWJ+FJESVbKHHaXKysp5qR3EHQa1Ydm/CDJGwXHJGEJtx4rhEJ0BljYkxrf6YZgL65RrUnBqqBkQiJs4k/X7JFRG4uzcFeqy/KDtPG3AOq89elahWYL/CeN81/RUjHf6M94SaT/tCl0nYLlDXU80YB0Phla4A8rUgMLFe/wAWwgPfwB+jNalKKxsWK1kTcrJDbx9VaPpoXm7mhdSyswszEqOS6BR91QF94rm2lund0ooqHLNJMc0jiT2m6da1rRZosuoJWT0GKDuHo/hN1/KkXw0RN2w2FY95gFz52YAn2UpRUuDE6uAWjkIHj6pp9PFJ8zQV5Ni3VDluEW2ZYgI1UMbclte/qkm+tcwlbXW1j3aXqR2ngMmz7h27QjYiyalipJJyX/Puqu7IJzMLkiwNjbne19BV7imGvbS9O+QucN77anhyt5qJTzjpMgbYcFKJocykq3epKn3jn7aMQqyayxQTH1pIlLfiUrRRWep6+pp/+p5Hp4KbJBHJ87QV7C2QWiWOAHmIUEd/Mi7fmK5CAG/U8z1PmeZ9te0UiesnqDeV5P5yXWRMjFmiy8K636jkeRHkRqPZTLeWQvhn4gSawFuKgcjtjk2jD3mn1R+3/wDhpPIfrCnKOrmgkaI3kaju8EmWJj2nMLq5bm/8BhdLfIx6DkOyNB4UnvxgjLgJ8vponGT+shPGT/uQDyJqIwe8owuz8CqJxppYkCR5sgsqKXd2scqKCNbE3ZQBrTPaW9mKnheEYdIDIpQy8biBAwsWVRGpdrE2Byi9r9x9FlrIIhlmcBpe3YqRsbnatCaxzhkDj0SoYeRGYflS21MLJAyhwvaXNYE3GtiCbc+XQ86RhgCoEHoqoUDwAsPyrzaW03mYZwAUUJp1tqW8M1wbdNBWAhEBikzfNpl8dfJWrs2YW24pntS8kD8MXdcrhdAS0brKF7tStr8takNsbYGMxMUkcciRQpIM0imNneXJoEYBgqqhuSNSwtexNV7a+OkheB41ZxxCkiKLsyNGzXA5llyZgBz5danYMQrqrIQ4cAqV1zX5Zbc6ktnmgpjE0dV/Ht2I9PokFrXPzHcKybIe8K+F1/CSo/ICord/AricfjWbVUWCMHxBmYj8LIfaK6x+1PikCJYvPJcRxpYszsS1gPDvOmhJsASJ7dDYDYWAiQgyyOZZSt8oYgKFUnUqiKiAnnlvpe1X2FQuL85GgHn+XUWdwtZVzfXDvhcQk2Hyu2LfI8UhKrmjhJEokAJQhIwpXKwbs2sQSYTG7dxkcbyHD4dgilrLNIWNhewHxcXJ6VZ/hC+cwP8AXS//ABpagdp/MyfZNVuNMibWDqA3AJ311I4FO07ndHuoiPbmPlZjhfi2JQEKzkPEqvkDsiBjndRnQFmCnMrjKNLR+F2ZjoWkmMCtJM+eVY3Upe1gyi4dG53txA1/o2qzbsfNN9s/qJUvVdJWtikc1kTMp0tY7eKlNhzNBLjdUqfaeIAASJDIxCqjLik1PUs+GVLAXJ7fIaa2rjGQbQ4TIY4JbowYqxXNcG4VSOdiAL8yPGrfjuSfb/wNSdJNY02LI2jxP3SDGQbElPtj79GGKOPE4WZAiKueIjELZVAuVW0vTohqBwO04pto4l4nEiSahhf6KxEgggEEcSxB10NSFQ21bxTpOoJ1AYDqbFbfeU2H1kjHWp02KSVsRgkAudiNNU0yIRODgrNRSeHxCuodCGVhcEdaUrOEW0KskUUUUIXseD4hIz5MqM/OwNiosT5E/wDuomTEuj2OYW0Kvz9t/RP/AN1qb2eWEyskZlK3utwB0PNmAzjQjn7LgiV23suPEjT5OYDQN2S1uh9YeIvat1hFJBNRgSRi+upGu/AqoqZHtl6p80ltaUNs1SPVi/SoI99QO7OyWmkbUqgADMOfM2C+Pj09opVMSy4OeCQFWjZWAPQFxmHsbX74pwdqfFMOIk+ebtOfULDl9oCw8LX87+SJkrMjxcaeRuobXFpuFztdY4w0S5uKBq4drAWve1/T7xyHPuFcCo1NjTupfhvlsSzaA2tckZiCx8df7jIRuCLjlWO/iGGOMxiNgG97Cw4W1VnROc6+Y3+q6ooorLqwRUdvC9sOw9Yov4pFH99SNVrb2J48q4dDcAnMR0NsrfgVj99kHMGz9OzNIDwGp+ibkdZpUXgd5WaSPhwS4hEw2HhWRBZAAis4BawJ4sjK1v5NegJEq2KxkgzRRwRKdRxjIXt9ZEACnwzEjrY6VLAW0GgGg8B0Fe1PqawTyGTIL95P+vJRWMLRa6qe0dvY/D2V4I582qvAJDyIzKUsxDZSbE6fmKcWxhUcEcRjqeJh2hQE6kZ5MQJGAPXha9w5VZYvnF8m/wANPKT8axjbCJtzx19LpbYS7UuKreEwuMiljxMiYebghnECNIt2ykZg5WxcKWCgjLdr87EcS4xMRiXfZcrYOEqruyJmEryAlsqSLkjK2GYpe5OutWc1V93PpeS/31KgxKX4Z8dhpa2g0ude/vSJIGh4Kltyl+K40LN++XxOcLiH+eVlUymM65eGUViMgWxQAg3BGm1mmE/4/Af10v8A8OetLrV4RM+ala5++oVdO0NfYKl/CH85gbdJZTqbAAYWW5J6Ac6q+KxwkilC62XUnsjXQBb6setrDQHyrTdtbEjxUeSXMLEMjISrxsAQHRhqrWJHiCQbgkVWP3LoxyxWIJ+umGce2+Hv+dN12G/EyiQW0FuPMlKimyCyrmwMTliOnOQgXvr2ENhYH87eF9bTEeKBv4c+Zt56AqPFgBTXH7jYuEkwiOdTz4bmB/ajl43/ABoPCutlbmTTywnExSwpEZHJLpGzFkyIqfF5WKkEls2ZeQFj0p34I+R9iLX4/nspQq8o0S2JTMFIOgYG410sRpz7+etuetqiRLNzMYt38UfpzFfyq2SbiMDdMUx/rYopD+JVRz5lifGvF3OmH8dEf+XMv6MUR+VdZgs0QtZrvztXHVLHm+oVXn2ksSZ5SI1uBmcqUuTYAyJcAk+sqjxpwSsi2NmV15GxDKeoIuGXxBI8asMO5Ts4M0kbRhkbKqvmJjkWVRmeVgq50QkBbm1riu9r7hxtmfCkYaQnMVAvDI3e8QIysf5SMq/ieVOHAnPjzfK/luEj4kA23CpC7OngYnDvmUm5R9b+d9GP1rox6lqV/ZrFjnhgfvAfoZv009LPG/CmQxy62Qm+e30oXsBOvgAHHVOpWVgdRrVFUMkhdlnYL8/9hSmOuOqVGfs5iv5qPxVy+28XbTDAHvzXt7L1LUVHEjB/YPP3S7u5p1DvO6LGUjRMtxlIOYFhc5jnN28bm970pLvnIws0cTDuIJH61RskCtzHLxI/RXPxRe4/ib/OtVF/EMQYA9hv2Wt9NVAdSm+hS+LE+ITiraJUZQTYtmGYdgZiTz15kDu6V7hNtcJriGMv1Z8zNfqbltD5WqU/ZZDg+EbI0eTwDKGHaHj3j28jeoNow5uRbSwFyD5m36OntsLWfE4IoRNe4O1tz+3FMNhc52VSWI30lZGUrHqpHJuot61QM205lYGKHOD6Wtgegtr6Q66eHTR4cIvcfxN/nSoFtBpWfr8ajqIujYzffN9rFS4oCx2a6jP2cxX81H4qP2cxX81H4qlKKoM7P0Dz91Lu7n6KIkmxk2hCwKedjY+9WZvdkPiKdbP2akC2GpNgTbU9ygDkNTZR3nmSSVcTjVQAk+kbLYFmc+rEi9qZvBdB1IqU2VuTLP28WWgjPKBGtIw/ppV9EHrHEQPWZ6tKSgnqxYANZ+eKYklazfUqHG1EaUxKwaRQWZF7bqAQCXAIWPUj02B15V48sn0UB85U/wABFvberjtHcuOy/FRFhyqhMvDOTKGzgAIyFWDEm4PU3B0s2O6Ex5yxDzSZvy+MLVk/BnRutE0EcydU02oaR1lBYBGJDNzAYEAhgNVtYjv7WhJIsO+1O2xA16252tYebE2X2kVIDceVvTxKgfUw6398zy0121uDlEMsRmxEsTljnlAYq0Tx5Y1ukKWZlawCXy2vTDsAkeS9xA7AnBWBosEyOO1tboT1vYAsTqo6A+HjVe2NLkWRjyAW/U9dQtxcDqb6XFScO6mOlOXgmNTzM8saL/0sOZC/418xU5F8GIIHExLA90MMKD3ypK/venIMGfYggAHmf3KQ+pBUNsvEB8dgGGo40ouO8YOc2IOoNiD1HjWo1XdgbkQ4WTiZ5Z5ACqNMynhhrZgiqqqhawuQLmwF7aVYq0VFTfDRCPvUOR+d10UUUVMTaKKKKEIooooQiiiihCbY/Z0c6GOaNZUPNXAYeBseo7+lUjezYSYSPixPIb6ZHbOPxkcX2Z7eFe0U2+Jkgs8ArocRsqJit75FW4jT8U3+7ULJ8IOIvoqD2y/7lFFRI6CmP9g8E4ZX81z+6FiPVT3yf7lH7oWI9VPfJ/uUUU78BTf4x4JPSv5rlt/5zzWM2N9eJzHI/Oc66/dCxHqp75P9yiij4Cm/xjwR0r+aP3QsR6qe+T/co/dCxHqp75P9yiij4Cm/xjwR0r+alNn77Sv6SJ+Kb/dqzbrscdLw3JiGusdmOn9cJAPYL0UU22ipw/Rg8EoyPtutI2Tu1BhyWjS8hFmlcmSRh3F3JbL9UGw6AVKUUVNAA0CaRRRRXUIooooQiiiihCKKKK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data:image/jpeg;base64,/9j/4AAQSkZJRgABAQAAAQABAAD/2wCEAAkGBhQSERUUEhQWEhUWGBoXGRgXGRwYGhgbGRccFRkZGhscGyYgFxkkGhoYHy8hIycpLCwsGB4xNTAqNSYrLCkBCQoKDgwOGg8PGiokHSUyKiosLy8sLCksLCovLCwsLCwpLi8sLiwvLCwsMCwsLCwsKiwsKSwpLCwsKSwsLCwsLP/AABEIANQA7QMBIgACEQEDEQH/xAAbAAABBQEBAAAAAAAAAAAAAAAAAwQFBgcCAf/EAE8QAAIBAgMFBAQKAhAGAgMAAAECAwARBBIhBQYTMUEiUWFxMlKBkQcUIzNCYnKCkqGxshUWFyQ1Q1NUY3OzwcLR0tM0g5Oio+G08ESk4//EABsBAAEFAQEAAAAAAAAAAAAAAAACAwQFBgEH/8QANxEAAQMCBAIIBQIGAwAAAAAAAQACAwQRBRIhMUFREyJhcZGhsdEUMoHB8FLxBiM0QlPhFTNy/9oADAMBAAIRAxEAPwDcaKKKEIooooQiiiihCKKKKEIpltTbUGGXPiJUhXoXYLc9wv6R8BrULvxtGeJYBC4hjll4UkoUM6Fh8nlzdlczjJmYNYuumulOfZiYfGwTauZg8DySMZHL24sbF2JIuEkTSw7Si2gqqrsUZSOyWJcQSOA0vx+nIp+KAyC/BXbCb9YebirCWaaNGdYpFeFpAFzAoJFBZToLgG19RqL1Lau9O0JME+JSaLDjg8dUhjztbJxLGSW4PZ7oxUTvpg7yoQcrMhKMDZkeM9l1I1BHEGo9Wkd09uGXZsUXxfETHhGFsqKqdm8Vs8jqp0HQmqifFppadksXV16222vE7bFSGwNa8tdryUxtrCyLC0y4zFmRcrq5mNh21N+GuWJuzfRkI1pJ502jLhZcVDFIxw+JVlKhkzwYpIWZQwNr87a2DWuedNyMb8R4bwRJlgyuzTFmJWOxKqkZF9Li70w2LxHaFYpBEyvjxmKCTRmwc+WxYeve9/01Gp55n007ZJL6XBve23K6W9rQ9pAUnjN3cMMZhlGGgCmPEEgRJY24VrjLra595p1+x2Hw2MwcscEURVp2JRFQlVwcxIJA5XI9wrmXYOJaVJTi1zRh1X97i1ny5rji6+gPzqP29HPGc0syy5cLjmULFw7EYUre+dr+kB0qJhjy6qhHSXte462vzHiEuYWY7T0S27ry4ziYiefELI5Q2imliRLoHyKivlyqGUagk2udSaktibVx95uHihIiTPEi4iMPcIFU9uMxtfPnFzm0A0qK3cbERxNw4Y5o85/jTHJ2VWM6GMqfQ9YUYLbTYTCvx8PPG68aUsE4iFnd5vTiLWF2tdrcqW+urBI8xv1JAAuD39XX04rgijsLhXPDfCJEuEgnxIySTFgsUIaVmCyGPOqhQxQgBrkaZgNSQDMbJ3qwuJOWGZWcc4zdJR5xuA49orG9z8NnlhvqRpc8ymHXhoB4ZlVrD12PU1Ztt4NMTioIHUMsYbEP3jQxRAMNVuzO2hHzNXk+NCCfoi24ANzflf20UZtNmbmutUoql7pY3EDFvh+K08EcQdjL2pImdrRxiQEGQFQ7HOCwAXtHMKulXcE7Z4xKzY81Gc0tOUoooop5JRRRRQhFFFFCEUUUUIRRRRQhFFFFCEUUUUIRRRRQhMdt7JTFYeSB7hZFK3HNTzV17mVgGB7wKzGHBYjGIVxMqw8KXK6wL8oZYH9LiPfICyhwFX0WHaN61ys53lEuH2i6wRq/xuMTAu+RVeK0MpNlLN2Dh9AOh1HOqPG4C+DpWWzN1ubbcd/ofpopNM6zsp2Kidt7vQxQ8SNO2HUtIxLyMG+TOaRiWYXYGxNtKZbm7Xhw8U8c0scWTEMVDsFOWVUlFgTc6sw07q9xMkkks0WKkknCZCIsN8jGystyGIJkLBlK5TJc3Xs60/wqJDf4vh4YNcoZx8ox1GoADE6ci5NiL2vpkyT0JjkJcTY3v3EanXnw4qwA6126Jw29MMmdIknnNrHhwvYZhpdnCrqOWtQGwsJi4pEY4OQgNI2skKn5SDDxEfOE+lBf21JYaORZpH4zAy5A10UG8bMgCGxVgVJayqbWAzHU0pjluuWQzSZzlC3bMQTa/DAVbAEm7C1x3C4In9AHRxgEOFje5Pb+lBaX6u4fnal5N4plkSNsE+ZwzKBNCdEy5vpAD0hUXvJLiJgbYOcXhmi9KFtZWhF+zMTbIknjcjTnZ6uHd3Dys7Ml1TL2CoLDOGZGVS5CqvO2lwBypTEMQMheZWYGwzsxA5ZmCkuFHO4YXtpzrkEgp5Wvja3ML/qPPbrcuzddcwuaQ46fnYktlbwRQQquIWaA5muZIZQt3kYgZwhX6QHOm2+m8sLbOxBgmjlYqEAR1Y9t1QggG40J5ilpp5JkQO8UYjkicE3JfhuHDvdwUBKjTU3vrbWl8a0cy/vjCJiLdVCyE+WYZg3OwW/I66UlrY2ytlIN81yLi29+IG/fog5i0jsUdutu9HIjLMiyBFSMZhyYDMzKeatqmoINSE2yXwnFxEM2ZcgMi4ks/YiDMAsw7aAAt6QfnTLFRRwZBgMSUeSWNBHnE0ZzuA5MbksMqAmysvoi9qkJkxE0sGDnSMrPIA0kbEBo4vlpVaNu0mZUyaMw7fMaU81stTOA12jzax000ubHTt0N0glrG6jUK67j7MaLCh5RabEHjyj1WcDKn3Iwkf3PGrBRRXobWhjQ1uw0VSTc3KKKKKUuIooooQiiiihCKKKKEIooooQiiiihCKKKKEIooooQiqJ8ITK00QZR8hG8wJuLk9iwYara1zbUlk6Xq91W989iyzrG0KJIyZtGYqwzAaqeTEWvlYgHQ30qHXMfJTuazcpyIgPBKo+FZcqoLWAXkUCgHUEkH0ibCwNwL9dT7DmUdkEaalWVuza7ek981+gNhe/O9IYUyOkkiFgY2ePhIqSS3D5JA6n6y8ib2W+twAxxG1Wv8rG9vVlPDXzKfF7N94tWE6J5cWjhuON+7RW2cAKZbMRe47QFg6WUrYFF0Ol+RN16ixNeYeO5tYs47RGY9oEWBsCeyDoFuNNemlebbCdOEg7hPKq/hR0X8qP2TQi2TC27u2fb89z8aX8K+37fYrnShWXEpZe0xi6Ey8idLnNeyNYaEEgAmw7kcGivcx9o6ggOS4IPpZS1iSLWLAHTna14KDagQ5lGHU94Elx5Hj3Fd4nbfE+c4DW5EmS48jx7j2Vz4Z40H59P9o6UKxSFlF00VTftEgpcg5tR2xb6OnM+loQg8bObk57hcoJaM2INyBYZezcWBN+o0qvpthAblcOx72d2PveRrUrDtx7ZYwrL6uYyga37Pyd1F+lyBYWAo+FkGw+33Xelad1OSZGGUjOAdEsgIYKCDY6rYWGbUa+dK7FmGHxkUgQMbPGI1dy54rIbpGy2BAj1ta4DEkagM8HxHvJIjqq6WdRCbHW8chZSQLaq2VddDcVIbAwjYiTDyxpM0JkWS9giMF5OSe5lB0PaA8ak4cyQVLcmtjrbUC/P6dn+kTOaWG60+iiit4qhFFFFCEUUUUIRRUZsbeTD4riCCTMY2KupBVlIYrfKwBykqwDDQ5Troak6EIooooQiiikMfjkhieWVgiRqXZj0VRcn3UITfbG24sLHnmbKCcqgAszseSoigs7Gx0A6E8hVF2mGx+IEk+HK4dIsscczqTxC9y5RCwUlbC5JYW5C5pbDZ8RL8bxAKuwIijP8REdctv5VtC577LyUXfVicVxwvLoIPl2LuP07PVWUFLaznKP2XvNjMFBDDNDHibZYxIszhm7gRJERmtoCzgHqQedz2HvBDi0zRNqNHjbSSNrkFZF5qbg+BtcEjWs+2/vnFg3Cyxz5SAeIqDhi/wBcsLkdQLmmDb07OxFpTNwZFAyygmKVcxICq49L0Tde0trXBBqRR4zVAB00Zc08QFySkafkK2Kiq/uHtiTFYGKaQ5yxfKxXIXRZGWN2W1gzIATbS50qM258KuEwk7wSrLnjIBsq21UNpdwTow6VrQRa6rXODdyrnRWffu3YH1Zvwx/7tL7P+GHBTSxxIs2aR1QXVLXdggvaQm1yOlFwkdKzmFZdo7qYPEMWmwsErn6bRqW/FbN+dMP3PMEPRjkj/q554x7klAqyXqF30xDJs/FOjFGWGQqymxBCmxBGoPjXHNa4dYXTl7aqD2xu5s/DLefEzwX5BsbPc/ZVpCW9gNUDbW8WAUlcL8dnbvadkXzAKs59qr51VocLxPlJGZ2bU3J1v3n0m9pp5HGFFlAA7gLVDcyLgxvgFSTYw8aMTc4rFMSRK6A8lLDTy7LH3k+VSGyt4FjsMYuJYdXjnyH3WyE/eTypGimxFGP7G+AUNuK1ANy660TYf7E4mwXF4lWPJJcVNE3kLOFY/ZJq0fufYQ8xO/2sViW/IzWrCpdnoemW/q6X8xyPtFab8CM7GLEozMypIAoJNh6Q0F7Lew5U/HHEToweAVxSYiag5Turbh9wcAhuMJAx73QSH3vc1PKoAsBYDQAV7Vc3s37w+zzGJxIeIGK5Ap9GwN8zD1h+dStApxIGpVjorPv3bsD6s34Y/wDdoHw3YH1Z/wAMf+7RmCR0rP1DxWg0UhgMYs0SSrfLIiuL6GzKGF/GxrudWKsFIViDYkXANtCRcXseldTijtubyRYXIHEjvJmyJEhdmC2zGw0CjMtySB2h31Vts7w4rEjLFFNhYbjN2o1xElzaynOVgjA1LX4h5KF5muby/B1jY1jnOOxOKmLMkjRox4cbo2Yxxq+axcRiycrhrdkWY7k4R8I8oxGKlIAUFJ1lTKWN1f5ZRkBAYdx79KosWqaiFhMeg04OJ35jQevcpsEUbtz+eCsx2ccPwpcIg4kBayXI40bnNLEzE6lj2wzX7YUnmavuyNrR4mFZojdW7xYgg2ZWHNWUggg8iDVGO8OG/l4unJwfS0Xl39O+kdkbyQYfGI0c8RixTZJVDrZZMp4c4F9L5eEx63j9XWqwKvla7oJgbHYm+/b3+venKqJpGZq0uiiitkq5FUH4TZ2aTDQmRo4M3EmVFDM5EsaQKAVIsJmVjcWsOtXbaGPSCJ5ZWCRopZmPIAanz8qz8YX43I2JxcYLOLRxSKG4EV7qpBuOKx7TnvsvJRepxasZTU5udXaDn2+XFPwRl71Ax7SxahQ06tIC8LAxizYnKJI4kICXUoTdybC3SnC70TopZkinUKusRZWeTOY5IolOfiFGGpuo1HKpk7vYfmIUUg3BQZCDyuCliOZptJutHcGN5ImVXVTmzhRLbPYSBiCSAbgg+81henp3aOb5W9NezsHNWeR42K5l3pjHEU5kkjKoYyLs8j2yRIQTGzNmX6RsGuRYG0rs/wCCuByJceBPMQBkUlIYxctkVUy8SxJuz3zdyjQVfG7tyLCgkUzYZTCCkCsXzRzBWllTtPKQgGis2q3I7tZ2dtKOeNZYXEiNqGHgbEHqCDcEHUEEGtdgtLCxpeG9bnvpby/NVBqJH33UBv1tAwYVIYDwmmcQqU7JjQKXkZbeiREjBSORZawr4rw8fi1Ga3YIJN+a5ufPr1vy5nmdP27tgYzFmRDmhgVoomHJ2YgzSKeq9lEB65XI0IrOsYQcfircrpy7xGgPtvcVJ+KMlY6Np6rW+dx+yq8SZloiTxISl6RmjbMjo+RozmU2uQQQwI1FiCoNLUVKBssc1xYczd09/bTtH+fSe7/3SWK29jpUaOTGO6OCrKRoQdCD2uVN6KVndzUn42f9ZScEWVQt72Fr0pRRSVFJuboooooXEUbOxuJw5f4viGhDtmIUc9SRftdL1y0oHMgeZFecdfWX3iui42T8TpY+sy4Uh+2naP8APpPd/wC6ZY3F4id0fETtNw82XMOWYWNtfLp0rhZQeRB8iDXddLncU4+qnILXOKL002m3Yt6zIPe48RendNdqRgxEHXVf1h76SmYSBI0na4Wv7J3inwcaRzxieBEVBJArCRFVQt3hLMZBYXLRkn6nWrls7aUc8ayQusqNyZTcHv8AaORHMVm+xcVLBFAuLJPFVWinNsknEAdY2I0SVb5Qp9IKCpJuA9zfFcTFiIuwJZo4p1GiyLKwhV2HLiLIyHPztmBJB0qKbFJ4agUtYNSbBw0vy+h5j6hehPgY5nSR+C0Ssk23siRsdiigTiIRMsjkM0byXigVCA3ZyB7xPYDiBtL1rdZ9Gb4vGX/nLH8OGwyL+Rb3mp+MPDKUuP539ibpxd9lEftYlsQsqRixVAqE5ALcEA3F+C12QkaFjSGI3fcywwfJEYiXh2AKhUWF5stsp7KyRmUa3zta9jVqplsRuNtOD1YoZ5QPEmOFWPmHkt4eZtkMKc+oqmMdtx+gv46KfOAxhIWhUUUV6MqhUbeDGHF4oxf/AI+FZSw/lZ7CRQe9IlZWt1dh6mqlR2wmzLK/r4nFN/8AsyKP+1VHsqRrzLF6l09W/Ns0lo7h+XV1TsDYxbjqiuJs1uxYn61wPeOVd0VVBSE+2Ww4YHUE5h3MTmI8tdPC1U3amyk4063cI8jM8ayOschPV4wwVzawNxrYXvVnwsmWQHo3ZP6VPvuPv1CbT+ek+2f7qvmVLjCHsJB200UQsGaxUfisSIY2e2iKTYfVGigeOgA8RVIxOzfi+KlhJBZFjDkajiGNWl5f0herJtAviJY4ISQM/acdGjszEd/CurH+kaFfWtX9s4CKHaMq4e2QRxhlH0HGmXxOWxPM3OpuTe6wq0XUd8zhm7mja/fcqlxkZ6dx4C3iiivCa7ijLsFRS7MbKqgkk9wA51drEhpJsFzRS82AlRSzxSqo0JZGAFzl1NtNTakLV0gjdKfG+PR4I79EUUrBhHkzcON5MoBbIpbKCbC9hpcg15iMM8ZAkR4ybkZ1K3ta9rjXmPfRY7rvRSZc+U2520SdFFFcTSuvwY7daKSSARhuJeXMXK2yKqEWCG973verztbaknD9BPTj/jG/lF/o6zLcFwMaCdPkpP0pWgbVxS8P0vpx/wBqtS4z1VrcPcXU7b9ypHwg7RaSSFGUDKrvcMWvnIW1iot6B99VWp/faQHER21+S/xt/mPfUBTEnzKjxI3qHfT0RTbaHzZ+7+uKc012m1omJ6Zf1hSBuoUfzjvC37YeBjm2bBFKgkR8NErKwuCDEuhqlrgWkgnwxkOeCZo0kbtH5J1mgdvWIUxX77Hvqf3R32wRw2Fh+MIsnCiTK10uwRVygsAGN9BY69KY7wL8TxkkkmmHxTIwk+jHMEWEo/qh1SMqx0zBgeYvCxqJ0lOJIhdzCHC2+m/v9F6BTOAdZ2x0UphPhBhC5cWGwso5gqzox74pFUiQHouj96iobZaN2pJFKPMzzsreknFkPDRu5liWMEdCKfxSstyjABrE6X5C1xr3W53GleKtu8k6knmT3ms1X4yaqmERGvFTYqbI/Mm2Pfknfqfsjp7Tp5ZqV3Nt+yE9+fxaHL5cafN+eSmcjXdj45R5Lp+tmrrYk3D2lhz0ljmg9tlnT8opffXMDcGVbAeN/T8CKnVhWiVm3wgb/YqHECHAcL5PSZpb2zkKwRbfSVCGP9Yvcaum9G3BhMNJNbO4ssadZJHISNB5uQPK56Vi++ML4ZIUkbPIWlaRvWdxHI7HxLOf0DQCtlWVLocrGfM4+QF1XRszXJ2CuW6Zvg4T1YFz5u7OfzJqWqJ3SH7zhHcCPc7L/dUtXmtZ/USX/U71KuY/kHciivaRiLAEsbgEgnllPMA26EEEHxsddSyyMvBtwSiQN13LHcEXI8RzB5gjxBqtYfB4ZTiBjpcTxhLmVYpnBxMcpJjWOMH0rq6Nky2yFiQDerPSbYVC6uVBdQVVragNbMAegNh7qn4fX/COJLQ4EbHnwKali6Qb2UfsnAZS8rRpBcBEiUgrBClysdxoSWLuxGhZuZCg1mMkwfF4iQAhZG4i3FiUftI1ugZSGHgwrUNuIZVXDIbPim4II5qhF5pPuxZj9oqOtUbe+ILtXFqosF4YAHIARIAB4AVpMHbJP0lZLu7QfngB3KgxwhtOI28LJtgMXwpVeyEXCtxEV1ys65jZgbGw5jlrV13Y2BA2KfEJLHKFxQaIQv2UV3Js65QAbNoBcaVQ6nNzMXIuMgRXYJJKmdfotlBtfTpWijdwKz9BVAFsTxcX07CrnPslMRBOJC2UFhZTl9G0gN7Xvmt16CvTulhOJb4tFbNyy6fPlbeVtPLSmO8crx4WZ43aNiQLqfWlCHQ6E5SRy7u4VG7u714mbGwpIYysklmshU82l0OY27X5e+nyQDYq8kmjY8MdudlOYLYMWEgmaLMS0EbHOxbVXBHlzNMt69gI7Kpds6xsUZnRFzN61wBlvGNPHwpluNtOaaLECaRpQIYLBraZpDcCwGhsPdTbfySQcNFkkCvHKpGYm4+TFj1tqetFxlvwSTLF0Ge3V5W7eSreLwjxSNHIAroQCAQw1UOLEc9GFJU82vtP4xJxDEkTH0yrOc5sqgkMbCwW2g6043Z2H8bxKQnRD2pDytGtsw82JCD7V+lRSLmwWZdC182SE3B2/OxaJ8Fm7/Cw5xDjtz2y+EQ9H8Ru/kU7quk8IdSrcmBB9v6Kj8ftQRDKlgBYXAvra4RVBF2sL8wFGpqPwG8/EYBSXvyDBRmvfRXRiobQ2VuemutTALCy1scYjYGN2Cjtv7BGLiMUhtLGTle3otbRrdVZbEr3HvAIyjFYV4naORcrobMPzBB6qRqD1Brc9pMvZmUixAVvInsN7CbeTnuqrb4btrikzxlROg7OoGdeZjY/mD0PgTTcjMyg11GJ25m/MPPsWY0y2xHmgdR1sNfFhT3zBBBIIOhBBsQR0IOlqbbQ+bP3f1xUYbrNR3bIOYI9VbtkJeEQSJbLFHdWOcOksYdTrqQQSNRzUjpU7hN6pIsO+EmgONuMsTSWKNGdCmIY31TlezM4K6EhjVhwu6sOLwGEL3SVcPEEmTSRPk1Nr2IZT1RgVPdVcx2w8ZhzZ4WxK/Rlw4Bv3Z4mbNG3kWXxHKquSlqaOR0lN1mu4cjz7V6C17JGgP3SG76GBMjuTqSGAJVL8kCklmjHIXYuAPSI0FgDG9m0Nr6G4I9ZT1FI7H3Eebt468adMOjkHzmkQ3J+ohyjqX6C7O+LzS4QMzqsYxGHLksygsySRFjq6qwXU62lsSbA1VVWESuhM0ls2/7209k+yoaHZRsmi82+2/67U02nPwuFNy4E0UpPcocJJ/4nkp2DctblmuPvAP8A4qSx2EEsUkZ5SIyH7ylf76paeXopWyciCpL25mkKf2q/xjaCpzjwaiQjoZ5gVT2pDmP/AD1PSsz+GKS0sf2pP7OCrr8HWOafCviJPnJZnL/aQLBb2CMVnfw5T5ZovtSf2cFa17jNXDsJHg0qABliWhbEiMXFw7izwSyAjvWSRpYnHerIw9qsOhqSpHH/AMJ4r+pwv6Z6WrJ4vEIq2Ro538Rf7qfTuzRgorrDvlcHo9kYefon3m33vCua5lS4I6kaefQ++oUMhjeHJ1wuLLraqLh43lv8nGpdl6qALnJ3/Z9xHKomLemB9Ii8sh04UcbNLfuKW7Hm1gOpqT3jcS4eFP5xPhkt9Vpkkcf9NXq71r6fBYKsdI6414cVXvqXR6BVvdbd50ZsTibcd1yKgOZYI75uGD9JyQGdhoSFA0UE5Nvp/C+M80/s0rfqw74Rd38XFjMXi+BeAlPlCyWtlRAbBs3pacq0whbHGI4xYDZUWItfLEbalQFaDuBsiNsPHOcNmlGKsJri4XNluNbhRrGVtqe141niNcA94B94rSvg+g/eSHhOf32DnD2XQhc+XNyHzZFtWGbxCYt1UYSP5xvy+4Vmh2VDJGA+EEoPO4jIbW97F+/XUUQbuYVGDJs9EYahlSEEdNCHuKXwUPYX5OY+IlsDr0HFFh4WFLcH+in/AOt//apS0llFjYkMZkWHBiMPGoZEyRmS0gsLo2lrnmRzqE2zsiIzSK2FDBW7ObI1gVUkrmbQE62qyYrD3LDhStdB2TL2m+UU9luIctufMefdB7Vh/fE3ycnp3+c59hdR8oLA9B0/ICLLJ8P6C/ZH6BVv+DeINiJcwDfJDmAf4wd9VDD+gv2R+gVdPgwgZsTMFyj5Ielf1/CokfzrL0H9WPr6FWTbcqxRFvQA457ItY/JKCB1PK1Z/uttZ45Y0zdmSVGJ7itwFHcCxU/dq2/CJgJGw4A1KSSuwW9iPk/yFwT5E9Ko+xMNnxMAva0it+E5/wBCke2iV5EjQF6JQ0zJKWV7uHlbitY2jhk4M3YXnN9Efyj+FM2wya9hfwj/ACqUx+CkMExBS15ud7/OPTVtnSa6x/8AdUtUayrawtiJ7afKyfrGozaHzZ+7+uKldtIRiZwbXE0nLl6Rplg9kYnGNJHhoeLkyliGUEAkMPSIGtiND0qGRdxWSfG59U4NF+sT5rfN1P8AgcL/AFEP9mtStR+72GaPCYeNxlZIY1YaGxVACNNOY6VIVMWtRVX3qXJisFN0Ly4ZvKaPir/5IEH3qtFQG/WGLYGZl9OEDEJ9uBhOo9pTL9401MzpI3N5hKabG6q2TKzL3WH4SY/8FdV7iXBlLLqrdoeIOWQH/wAleV5hKLPIV03ZMNwJjFicZhj6DTSTx+GkTSL5WmhI+03dVI+HSO88Xg0n9nBV53CwpfF4/EHVRKIE80ROKfaViH3KqHwxpmxKDuzfmkX+Va6j1qYudhfvyaqBJ8jvzitHx/8ACeK/qcL+melqbbS02piWv2eDhge4Emcg+HIjzIpwrg6gg+WtZzHGkVzzzt6BTKU/ygva8d7C/Pw7z0HtOle13ho80qjooL+0WVf1ifNRVXDH0jw1PuNhdc8C+MwEPPhCWdvKOH4uD+Ke/sq6VVt04uLiMVijyzDDRfYgJ4jDznaQeUS1aa9Roo+jgaD3+Ko5DdxRWJfCNvNipcVisEJFEAKdkoL2ypIO1a/pa8622sS3l3flm2pjHUqqkqbuHAsFCekFI5qe6nZ5BGzMdlDqGSvZlh+b85qtRrYAdwA9wqR2Xt+fDgiKSylg+VgHUMOTgNcK3iOdh3U+G5WI9eD3v/oo/aTiPXh97/6KqBilKNpB5+yp48KxCN2ZjLHvHuu13+xo0EqjyjUf3V7+6Bjf5UfgX/Kkm3KxAFy8AHiX/wBFdDcbFWvePL62WXL7+HanWYjFJ8jr9wJ+yeNJig39W+69ffvGG95FN9NY0PI37tNdaTffLFEli0ZJNyTEmptbXTuA91eruXiDqJICPAuf8Fe/tJxHrw+9/wDRSP8Alqf/ACevslfB4ryPi33UCi2Fv/v/AKp9sjbc2FdngfIzKFPZVtAb/SBtrUh+0nEevD73/wBFEe5GJb0Wif7Alb81jNdjxCB56jrnsBP2UYYXXxuzhtjzuPdKjfzEZQHTDykFjmeJsxLG7E2lA105ADQd1IR71srBxhMCGBuGGHa9++/F517+0vEXtnhB7iZAR5gpcV7+0nEevD73/wBFDsVp2mzn69x9lLFNi3AebV1Nv5jGDjiIiuSSqxrlGb0rZszC5uefMmm/7cMZ/Lt7h/lS37SMR68Pvf8A0UJuTiCbK0THuXiMR5hUNq63E4HmzX3PYD7JBpMUGpB8W+6hJZWdmdyWZ2LMT1J517s3bmJwLSyYaRU4mXMCgYkLoPSBtzNTLblYgGzNEp7m4in2AoCabbU3OnWJyXhsLXtnvzH1RR/yMDX2L7HuPsmosNr2v6QN7zcfXitq3ZxrTYPDSyG7yQxuxAtdmQEmw5ampOoXcv8Ag/CDugiHuQCpqrkaq+CKbbSdVhkL6KEYtflYKSfypeSUKCzEKALkk2AHeT0FUvbO2VxwMcbWwV7TTXsMQAfmYT9OM8ncaEXVb3JVuWVsTS9x0SmtLjYKE2bEVgwwYWb4tDfz4Man9Qe6lsViVjRpH0VFLt5KMx/IUtiMQZZGktlFsqg6HKDe5HQk626aVF7Zh4xhwv8AOJVVv6pPlZvYUXJ/zBXnLmiaosNifLircdVisW5Wz2hwUIcWkcGaT7cxMrg+RbL92s8+FNL4v2D9Va16sp+EZL4w/ZX9UVpMPN6pp7/QqHLpGVo+9OEMEyYuNvnHgw8yHVXV5eGjA80dDKT3MCQRyIan0n+2fysv6RT7fTEZmw2GHN5lnY+pFhXWZm9riKP/AJl+lR0Butzza7fiJa351D/iQtBaBud/NOUd9V3XMmIaOGeVLZwuWPNyLgHLfw4jWP2TXSoWOUG1tWb1R/menvPLWO2tj1fKkfzacj6x5XHeAL69SSe4mio2dGOmd9FKkN+qFZtw8RE2AhWG9o1EbhtHWRR8oJAPplrsTyOa4uCDVgrLdj7QOFxccq+hM8cEy9+dhHDIPrq7Kvijn1VtqVeiUVU2qiEg7j2FVEjMjrIrGdstjU2pi3wxmsCD8mSwA8UF9L35itmrF9ubtzTbUxTQGNmuCFEgWQdORtY6X58iKtaYtD+tb67KBVhxj6t79mhXeF35a9sRCkh6vH8i9/rZRlY+BUVINvlhLXC4onuPBA/ENfyqCx2OxMRyYyLidB8YQlvuygiQ+xyKb/shh+YwmvjPIV9wAa336ky4RRzuzvhBPMWN/GyrGYjURDKJbf8AoG/ldSk+/EhYDDRJEx9E6zS/dLiw8gtcGLahOe+Kzc7cRg3/AEs2a33ab4LFYue6YSMop0IwyZB9+Qdo/fc0sNwZyLl8MH9QzLnv7ARf21IayCmGQBjBy39rJsunnOa73do6o+90pFvrMjZcVEszDnmBhmHgWUA/iU1JJvnhbXK4pT6o4LD8RsfeKhcccbhgFxMZeMchOolj+65vl+4wpoNo4c6nCC/1Z5Av4TmP/dTE2F0lSc74g7tFvvZOMr6iHqiQjscD9rqWxm/Q/iYEX68xMp8wuiKfYaSeTac/bLYgA8iW4Cn7Iuin2Uzwm1JnbLhIVib+gjLSe2Rs0g8wwp2dyMU5zTvFEx1+XmGc+dsx99PMhp6RtmtYwduvkmzLPUm5L393VHj/AKXrbw47DWXEKzr0XEoWB8Vc2a/iGqRw++uHPzkc8R/o2SQf+QBh7zUa2xcdhFJjBaI8+ERNE32k1B82Wo9dqwt85hYye+J3h96jMg+6opuagpawXkja/tFvQ7eKUyrqKY2Dy3scCfMeyncXvxEPmYGc+tOwt7Y47BvaaZDaO0cUt0Moj6cP5GIeAYZVPtJpgu1gCBh8PHGx5EgzyX+rxLqD9lAaftupjZyHxBEd+TYqTKfYDdh5WFLipaajb1GNYO2xPgPdcdUT1J1c53/nQeJ9kNtPaOFW8hlMZ58UcaI+GY5l9zCjH75RvA6yQtGTbWFrr6Q+hJfLp3GvV3VxuHu+HOcDm2GkzewqLM3lY1C7U2oGR1mw8bOLXYAwuDmF8wSyk+aXrk1NTVTbuY19tbjfwPulRzz07gMzm9jtR4j2W1bmMDs/CkXsYI7X52yDn40lvXvE2GWNYlV5pmKoGJCqFXM8j21yqLaDUllGl7jvcn+DsJbQcCLTn9Ae+oXfyIricJKfQImg8nkEcqH2iB18yvfWfrJHQwPewagGy0UQDnAFQM2DeY58ZL8Za9wrKBEh+pCbpp6zBm+tTwjW5uTyuTc+VzyHhXtFecTVU05vI4lXDWNbsEVG7pzmbaLysLIMMvxf6yyStmkI6FxCCv1Mp611t9yMNLlNmZcinuaQiJT7CwqU2/hBhcfEYxZGwyhQOnxWS2X2x4i33as8Ppx8PJUHcWA8RmPh90zK7rhis1ZZ8IZ/fh+yv6K1JWBFxqDqKzTffCGTGuF6IhPtBH+E1a4d/Us+voUxN8hVrxzl8fi83McKBR3Q8Ljkj7ckjKT3RW5jRTETZVJJC97N6KjqzeAFyfAUltQ59qzMvox4eGNvGQtJKPwxuP8AqVztfZoxEEkLEqJFK3HMX666Hy68qo8Zc015Dz1Ra/ldSaYfytN1zht1JcbCZ+I+Hv2sMh5WOvFxKfxjS6dn+LXKBla9oWCViWWRTHLG2SRCb5WAB0P0lKlWVuoYHTkLNFvHj4/TTD4pfqZsPJ7AxkRj5so8RVbxG1Y8TjJ5or5GSC4IswcIwdWHR17Kkd6+FXFb8HPS56ci7LDkbE8Qo8XSNfZ/FKYTD8XF4SLoZxIfKBTOP/IsY9tatWSMriSOWJ+FJESVbKHHaXKysp5qR3EHQa1Ydm/CDJGwXHJGEJtx4rhEJ0BljYkxrf6YZgL65RrUnBqqBkQiJs4k/X7JFRG4uzcFeqy/KDtPG3AOq89elahWYL/CeN81/RUjHf6M94SaT/tCl0nYLlDXU80YB0Phla4A8rUgMLFe/wAWwgPfwB+jNalKKxsWK1kTcrJDbx9VaPpoXm7mhdSyswszEqOS6BR91QF94rm2lund0ooqHLNJMc0jiT2m6da1rRZosuoJWT0GKDuHo/hN1/KkXw0RN2w2FY95gFz52YAn2UpRUuDE6uAWjkIHj6pp9PFJ8zQV5Ni3VDluEW2ZYgI1UMbclte/qkm+tcwlbXW1j3aXqR2ngMmz7h27QjYiyalipJJyX/Puqu7IJzMLkiwNjbne19BV7imGvbS9O+QucN77anhyt5qJTzjpMgbYcFKJocykq3epKn3jn7aMQqyayxQTH1pIlLfiUrRRWep6+pp/+p5Hp4KbJBHJ87QV7C2QWiWOAHmIUEd/Mi7fmK5CAG/U8z1PmeZ9te0UiesnqDeV5P5yXWRMjFmiy8K636jkeRHkRqPZTLeWQvhn4gSawFuKgcjtjk2jD3mn1R+3/wDhpPIfrCnKOrmgkaI3kaju8EmWJj2nMLq5bm/8BhdLfIx6DkOyNB4UnvxgjLgJ8vponGT+shPGT/uQDyJqIwe8owuz8CqJxppYkCR5sgsqKXd2scqKCNbE3ZQBrTPaW9mKnheEYdIDIpQy8biBAwsWVRGpdrE2Byi9r9x9FlrIIhlmcBpe3YqRsbnatCaxzhkDj0SoYeRGYflS21MLJAyhwvaXNYE3GtiCbc+XQ86RhgCoEHoqoUDwAsPyrzaW03mYZwAUUJp1tqW8M1wbdNBWAhEBikzfNpl8dfJWrs2YW24pntS8kD8MXdcrhdAS0brKF7tStr8takNsbYGMxMUkcciRQpIM0imNneXJoEYBgqqhuSNSwtexNV7a+OkheB41ZxxCkiKLsyNGzXA5llyZgBz5danYMQrqrIQ4cAqV1zX5Zbc6ktnmgpjE0dV/Ht2I9PokFrXPzHcKybIe8K+F1/CSo/ICord/AricfjWbVUWCMHxBmYj8LIfaK6x+1PikCJYvPJcRxpYszsS1gPDvOmhJsASJ7dDYDYWAiQgyyOZZSt8oYgKFUnUqiKiAnnlvpe1X2FQuL85GgHn+XUWdwtZVzfXDvhcQk2Hyu2LfI8UhKrmjhJEokAJQhIwpXKwbs2sQSYTG7dxkcbyHD4dgilrLNIWNhewHxcXJ6VZ/hC+cwP8AXS//ABpagdp/MyfZNVuNMibWDqA3AJ311I4FO07ndHuoiPbmPlZjhfi2JQEKzkPEqvkDsiBjndRnQFmCnMrjKNLR+F2ZjoWkmMCtJM+eVY3Upe1gyi4dG53txA1/o2qzbsfNN9s/qJUvVdJWtikc1kTMp0tY7eKlNhzNBLjdUqfaeIAASJDIxCqjLik1PUs+GVLAXJ7fIaa2rjGQbQ4TIY4JbowYqxXNcG4VSOdiAL8yPGrfjuSfb/wNSdJNY02LI2jxP3SDGQbElPtj79GGKOPE4WZAiKueIjELZVAuVW0vTohqBwO04pto4l4nEiSahhf6KxEgggEEcSxB10NSFQ21bxTpOoJ1AYDqbFbfeU2H1kjHWp02KSVsRgkAudiNNU0yIRODgrNRSeHxCuodCGVhcEdaUrOEW0KskUUUUIXseD4hIz5MqM/OwNiosT5E/wDuomTEuj2OYW0Kvz9t/RP/AN1qb2eWEyskZlK3utwB0PNmAzjQjn7LgiV23suPEjT5OYDQN2S1uh9YeIvat1hFJBNRgSRi+upGu/AqoqZHtl6p80ltaUNs1SPVi/SoI99QO7OyWmkbUqgADMOfM2C+Pj09opVMSy4OeCQFWjZWAPQFxmHsbX74pwdqfFMOIk+ebtOfULDl9oCw8LX87+SJkrMjxcaeRuobXFpuFztdY4w0S5uKBq4drAWve1/T7xyHPuFcCo1NjTupfhvlsSzaA2tckZiCx8df7jIRuCLjlWO/iGGOMxiNgG97Cw4W1VnROc6+Y3+q6ooorLqwRUdvC9sOw9Yov4pFH99SNVrb2J48q4dDcAnMR0NsrfgVj99kHMGz9OzNIDwGp+ibkdZpUXgd5WaSPhwS4hEw2HhWRBZAAis4BawJ4sjK1v5NegJEq2KxkgzRRwRKdRxjIXt9ZEACnwzEjrY6VLAW0GgGg8B0Fe1PqawTyGTIL95P+vJRWMLRa6qe0dvY/D2V4I582qvAJDyIzKUsxDZSbE6fmKcWxhUcEcRjqeJh2hQE6kZ5MQJGAPXha9w5VZYvnF8m/wANPKT8axjbCJtzx19LpbYS7UuKreEwuMiljxMiYebghnECNIt2ykZg5WxcKWCgjLdr87EcS4xMRiXfZcrYOEqruyJmEryAlsqSLkjK2GYpe5OutWc1V93PpeS/31KgxKX4Z8dhpa2g0ude/vSJIGh4Kltyl+K40LN++XxOcLiH+eVlUymM65eGUViMgWxQAg3BGm1mmE/4/Af10v8A8OetLrV4RM+ala5++oVdO0NfYKl/CH85gbdJZTqbAAYWW5J6Ac6q+KxwkilC62XUnsjXQBb6setrDQHyrTdtbEjxUeSXMLEMjISrxsAQHRhqrWJHiCQbgkVWP3LoxyxWIJ+umGce2+Hv+dN12G/EyiQW0FuPMlKimyCyrmwMTliOnOQgXvr2ENhYH87eF9bTEeKBv4c+Zt56AqPFgBTXH7jYuEkwiOdTz4bmB/ajl43/ABoPCutlbmTTywnExSwpEZHJLpGzFkyIqfF5WKkEls2ZeQFj0p34I+R9iLX4/nspQq8o0S2JTMFIOgYG410sRpz7+etuetqiRLNzMYt38UfpzFfyq2SbiMDdMUx/rYopD+JVRz5lifGvF3OmH8dEf+XMv6MUR+VdZgs0QtZrvztXHVLHm+oVXn2ksSZ5SI1uBmcqUuTYAyJcAk+sqjxpwSsi2NmV15GxDKeoIuGXxBI8asMO5Ts4M0kbRhkbKqvmJjkWVRmeVgq50QkBbm1riu9r7hxtmfCkYaQnMVAvDI3e8QIysf5SMq/ieVOHAnPjzfK/luEj4kA23CpC7OngYnDvmUm5R9b+d9GP1rox6lqV/ZrFjnhgfvAfoZv009LPG/CmQxy62Qm+e30oXsBOvgAHHVOpWVgdRrVFUMkhdlnYL8/9hSmOuOqVGfs5iv5qPxVy+28XbTDAHvzXt7L1LUVHEjB/YPP3S7u5p1DvO6LGUjRMtxlIOYFhc5jnN28bm970pLvnIws0cTDuIJH61RskCtzHLxI/RXPxRe4/ib/OtVF/EMQYA9hv2Wt9NVAdSm+hS+LE+ITiraJUZQTYtmGYdgZiTz15kDu6V7hNtcJriGMv1Z8zNfqbltD5WqU/ZZDg+EbI0eTwDKGHaHj3j28jeoNow5uRbSwFyD5m36OntsLWfE4IoRNe4O1tz+3FMNhc52VSWI30lZGUrHqpHJuot61QM205lYGKHOD6Wtgegtr6Q66eHTR4cIvcfxN/nSoFtBpWfr8ajqIujYzffN9rFS4oCx2a6jP2cxX81H4qP2cxX81H4qlKKoM7P0Dz91Lu7n6KIkmxk2hCwKedjY+9WZvdkPiKdbP2akC2GpNgTbU9ygDkNTZR3nmSSVcTjVQAk+kbLYFmc+rEi9qZvBdB1IqU2VuTLP28WWgjPKBGtIw/ppV9EHrHEQPWZ6tKSgnqxYANZ+eKYklazfUqHG1EaUxKwaRQWZF7bqAQCXAIWPUj02B15V48sn0UB85U/wABFvberjtHcuOy/FRFhyqhMvDOTKGzgAIyFWDEm4PU3B0s2O6Ex5yxDzSZvy+MLVk/BnRutE0EcydU02oaR1lBYBGJDNzAYEAhgNVtYjv7WhJIsO+1O2xA16252tYebE2X2kVIDceVvTxKgfUw6398zy0121uDlEMsRmxEsTljnlAYq0Tx5Y1ukKWZlawCXy2vTDsAkeS9xA7AnBWBosEyOO1tboT1vYAsTqo6A+HjVe2NLkWRjyAW/U9dQtxcDqb6XFScO6mOlOXgmNTzM8saL/0sOZC/418xU5F8GIIHExLA90MMKD3ypK/venIMGfYggAHmf3KQ+pBUNsvEB8dgGGo40ouO8YOc2IOoNiD1HjWo1XdgbkQ4WTiZ5Z5ACqNMynhhrZgiqqqhawuQLmwF7aVYq0VFTfDRCPvUOR+d10UUUVMTaKKKKEIooooQiiiihCbY/Z0c6GOaNZUPNXAYeBseo7+lUjezYSYSPixPIb6ZHbOPxkcX2Z7eFe0U2+Jkgs8ArocRsqJit75FW4jT8U3+7ULJ8IOIvoqD2y/7lFFRI6CmP9g8E4ZX81z+6FiPVT3yf7lH7oWI9VPfJ/uUUU78BTf4x4JPSv5rlt/5zzWM2N9eJzHI/Oc66/dCxHqp75P9yiij4Cm/xjwR0r+aP3QsR6qe+T/co/dCxHqp75P9yiij4Cm/xjwR0r+alNn77Sv6SJ+Kb/dqzbrscdLw3JiGusdmOn9cJAPYL0UU22ipw/Rg8EoyPtutI2Tu1BhyWjS8hFmlcmSRh3F3JbL9UGw6AVKUUVNAA0CaRRRRXUIooooQiiiihCKKKK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http://anywaytrip.ru/wp-content/uploads/2011/12/670px-Coat_of_Arms_of_Yekaterinburg_Sverdlovsk_oblast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72008"/>
            <a:ext cx="773087" cy="69231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585789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С этого места начался город Екатеринбург!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Весной 1723 года по указу императора Петра I здесь развернулось строительство крупнейшего в России железоделательного завода.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357187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ранее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3429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Современный вид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58246" cy="40719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день города происходит множество увлекательных мероприятий: народные гулянья, концерты , , соревнования спортсменов, конкурсы.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Особенно я люблю посещать выставку цветов на Октябрьской  площади. </a:t>
            </a:r>
            <a:endParaRPr lang="ru-RU" dirty="0"/>
          </a:p>
        </p:txBody>
      </p:sp>
      <p:pic>
        <p:nvPicPr>
          <p:cNvPr id="6146" name="Picture 2" descr="E:\IMG_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5"/>
            <a:ext cx="2428892" cy="1821727"/>
          </a:xfrm>
          <a:prstGeom prst="rect">
            <a:avLst/>
          </a:prstGeom>
          <a:noFill/>
        </p:spPr>
      </p:pic>
      <p:pic>
        <p:nvPicPr>
          <p:cNvPr id="6147" name="Picture 3" descr="E:\IMG_9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2408199" cy="1806208"/>
          </a:xfrm>
          <a:prstGeom prst="rect">
            <a:avLst/>
          </a:prstGeom>
          <a:noFill/>
        </p:spPr>
      </p:pic>
      <p:pic>
        <p:nvPicPr>
          <p:cNvPr id="6148" name="Picture 4" descr="E:\IMG_9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290119" cy="1717644"/>
          </a:xfrm>
          <a:prstGeom prst="rect">
            <a:avLst/>
          </a:prstGeom>
          <a:noFill/>
        </p:spPr>
      </p:pic>
      <p:pic>
        <p:nvPicPr>
          <p:cNvPr id="6149" name="Picture 5" descr="E:\IMG_9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71942"/>
            <a:ext cx="2952677" cy="2214578"/>
          </a:xfrm>
          <a:prstGeom prst="rect">
            <a:avLst/>
          </a:prstGeom>
          <a:noFill/>
        </p:spPr>
      </p:pic>
      <p:pic>
        <p:nvPicPr>
          <p:cNvPr id="6151" name="Picture 7" descr="E:\IMG_9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01802" y="4184818"/>
            <a:ext cx="2654644" cy="2286016"/>
          </a:xfrm>
          <a:prstGeom prst="rect">
            <a:avLst/>
          </a:prstGeom>
          <a:noFill/>
        </p:spPr>
      </p:pic>
      <p:pic>
        <p:nvPicPr>
          <p:cNvPr id="6152" name="Picture 8" descr="E:\IMG_92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4071942"/>
            <a:ext cx="2786082" cy="208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1122</TotalTime>
  <Words>1122</Words>
  <Application>Microsoft Office PowerPoint</Application>
  <PresentationFormat>Экран (4:3)</PresentationFormat>
  <Paragraphs>196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 Урал – мой край родной</vt:lpstr>
      <vt:lpstr>Слайд 2</vt:lpstr>
      <vt:lpstr>Цель моего проекта:</vt:lpstr>
      <vt:lpstr>Слайд 4</vt:lpstr>
      <vt:lpstr>Слайд 5</vt:lpstr>
      <vt:lpstr>Екатеринбург – мой город</vt:lpstr>
      <vt:lpstr>Страницы истории</vt:lpstr>
      <vt:lpstr>Екатеринбург -юбиляр</vt:lpstr>
      <vt:lpstr>Слайд 9</vt:lpstr>
      <vt:lpstr>На выставке цветов я увидела экспозиции, посвященные нашим знаменитым уральцам:</vt:lpstr>
      <vt:lpstr>Слайд 11</vt:lpstr>
      <vt:lpstr>Слайд 12</vt:lpstr>
      <vt:lpstr>Слайд 13</vt:lpstr>
      <vt:lpstr>В следующей части своего проекта я хочу рассказать о «великих» озёрах, которые находятся на территории Свердловской области: </vt:lpstr>
      <vt:lpstr>Озеро Шарташ (происхождение названия)</vt:lpstr>
      <vt:lpstr>Озеро Шарташ (современная история)</vt:lpstr>
      <vt:lpstr>Озеро Шарташ (особенности)</vt:lpstr>
      <vt:lpstr>Озеро Таватуй (происхождение названия)</vt:lpstr>
      <vt:lpstr>Озеро Таватуй (расположение)</vt:lpstr>
      <vt:lpstr>Озеро Таватуй (особенности)</vt:lpstr>
      <vt:lpstr>Озеро Балтым (расположение, область)</vt:lpstr>
      <vt:lpstr>Озеро Балтым (особенности)</vt:lpstr>
      <vt:lpstr>Озеро Песчаное (расположение)</vt:lpstr>
      <vt:lpstr>Озеро Песчаное (описание)</vt:lpstr>
      <vt:lpstr>Озеро Песчаное (история)</vt:lpstr>
      <vt:lpstr>Озеро Тальков Камень (расположение)</vt:lpstr>
      <vt:lpstr>Озеро Тальков Камень (происхождение)</vt:lpstr>
      <vt:lpstr>Озеро Тальков Камень (особенности)</vt:lpstr>
      <vt:lpstr>Спасибо за внимание! До встречи в новом проекте!</vt:lpstr>
      <vt:lpstr>Используемые ресурсы:</vt:lpstr>
    </vt:vector>
  </TitlesOfParts>
  <Company>Скши №139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Озёра Свердловской области</dc:title>
  <dc:creator>Apple-116</dc:creator>
  <cp:lastModifiedBy>наталья</cp:lastModifiedBy>
  <cp:revision>117</cp:revision>
  <dcterms:created xsi:type="dcterms:W3CDTF">2012-11-27T09:39:58Z</dcterms:created>
  <dcterms:modified xsi:type="dcterms:W3CDTF">2013-03-17T08:42:17Z</dcterms:modified>
</cp:coreProperties>
</file>