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7" r:id="rId3"/>
    <p:sldId id="279" r:id="rId4"/>
    <p:sldId id="281" r:id="rId5"/>
    <p:sldId id="259" r:id="rId6"/>
    <p:sldId id="282" r:id="rId7"/>
    <p:sldId id="288" r:id="rId8"/>
    <p:sldId id="289" r:id="rId9"/>
    <p:sldId id="260" r:id="rId10"/>
    <p:sldId id="261" r:id="rId11"/>
    <p:sldId id="285" r:id="rId12"/>
    <p:sldId id="294" r:id="rId13"/>
    <p:sldId id="262" r:id="rId14"/>
    <p:sldId id="292" r:id="rId15"/>
    <p:sldId id="293" r:id="rId16"/>
    <p:sldId id="265" r:id="rId17"/>
    <p:sldId id="274" r:id="rId18"/>
    <p:sldId id="284" r:id="rId19"/>
    <p:sldId id="273" r:id="rId20"/>
    <p:sldId id="275" r:id="rId21"/>
    <p:sldId id="290" r:id="rId22"/>
    <p:sldId id="291" r:id="rId23"/>
    <p:sldId id="26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A1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26C4-0F23-402E-AB91-6C8077CD11E3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DA88-8538-4396-8AD9-A5F5F2725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26C4-0F23-402E-AB91-6C8077CD11E3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DA88-8538-4396-8AD9-A5F5F2725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26C4-0F23-402E-AB91-6C8077CD11E3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DA88-8538-4396-8AD9-A5F5F2725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26C4-0F23-402E-AB91-6C8077CD11E3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DA88-8538-4396-8AD9-A5F5F2725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26C4-0F23-402E-AB91-6C8077CD11E3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DA88-8538-4396-8AD9-A5F5F2725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26C4-0F23-402E-AB91-6C8077CD11E3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DA88-8538-4396-8AD9-A5F5F2725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26C4-0F23-402E-AB91-6C8077CD11E3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DA88-8538-4396-8AD9-A5F5F2725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26C4-0F23-402E-AB91-6C8077CD11E3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5BDA88-8538-4396-8AD9-A5F5F2725DE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26C4-0F23-402E-AB91-6C8077CD11E3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DA88-8538-4396-8AD9-A5F5F2725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626C4-0F23-402E-AB91-6C8077CD11E3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5B5BDA88-8538-4396-8AD9-A5F5F2725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92626C4-0F23-402E-AB91-6C8077CD11E3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BDA88-8538-4396-8AD9-A5F5F2725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30000">
              <a:srgbClr val="92D050"/>
            </a:gs>
            <a:gs pos="64999">
              <a:schemeClr val="accent2">
                <a:lumMod val="60000"/>
                <a:lumOff val="40000"/>
              </a:schemeClr>
            </a:gs>
            <a:gs pos="89999">
              <a:srgbClr val="FFFF00"/>
            </a:gs>
            <a:gs pos="100000">
              <a:schemeClr val="accent2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92626C4-0F23-402E-AB91-6C8077CD11E3}" type="datetimeFigureOut">
              <a:rPr lang="ru-RU" smtClean="0"/>
              <a:pPr/>
              <a:t>21.04.2014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5BDA88-8538-4396-8AD9-A5F5F2725D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mazeina@mail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go.mail.ru/search_images?rch=e&amp;type=all&amp;is=0&amp;q=%D0%B1%D0%B8%D1%81%D0%B5%D1%80%D1%82%D1%8C+%D0%BA%D0%B0%D1%80%D1%82%D0%B0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kur.ru/plants/Bisertskiy.html" TargetMode="External"/><Relationship Id="rId2" Type="http://schemas.openxmlformats.org/officeDocument/2006/relationships/hyperlink" Target="http://www.komandirovka.ru/cities/bisert_sved._obl./dostoprim/map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A0%D0%96%D0%A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Flag_of_Bisert_(Sverdlovsk_oblast).png?uselang=r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643050"/>
            <a:ext cx="6480048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+mn-lt"/>
              </a:rPr>
              <a:t>Мой край родной – Бисерть – </a:t>
            </a:r>
            <a:br>
              <a:rPr lang="ru-RU" dirty="0" smtClean="0">
                <a:solidFill>
                  <a:srgbClr val="FF0000"/>
                </a:solidFill>
                <a:latin typeface="+mn-lt"/>
              </a:rPr>
            </a:br>
            <a:r>
              <a:rPr lang="ru-RU" dirty="0" smtClean="0">
                <a:solidFill>
                  <a:srgbClr val="FF0000"/>
                </a:solidFill>
                <a:latin typeface="+mn-lt"/>
              </a:rPr>
              <a:t>в судьбе  России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14414" y="500043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Центр </a:t>
            </a:r>
            <a:r>
              <a:rPr lang="ru-RU" sz="1600" dirty="0" err="1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психолого-медико-социального</a:t>
            </a:r>
            <a:r>
              <a:rPr lang="ru-RU" sz="16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 сопровождения «Эхо»</a:t>
            </a:r>
            <a:endParaRPr lang="ru-RU" sz="1400" dirty="0" smtClean="0">
              <a:solidFill>
                <a:schemeClr val="bg1"/>
              </a:solidFill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chemeClr val="bg1"/>
                </a:solidFill>
                <a:ea typeface="Calibri" pitchFamily="34" charset="0"/>
                <a:cs typeface="Times New Roman" pitchFamily="18" charset="0"/>
              </a:rPr>
              <a:t>ГБОУ СО «ЦПМСС «Эхо»</a:t>
            </a:r>
            <a:endParaRPr lang="ru-RU" sz="3600" dirty="0" smtClean="0">
              <a:solidFill>
                <a:schemeClr val="bg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33050" y="4286256"/>
            <a:ext cx="7853726" cy="1928826"/>
          </a:xfrm>
        </p:spPr>
        <p:txBody>
          <a:bodyPr>
            <a:normAutofit fontScale="55000" lnSpcReduction="20000"/>
          </a:bodyPr>
          <a:lstStyle/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sz="3300" dirty="0" smtClean="0">
                <a:solidFill>
                  <a:schemeClr val="bg1"/>
                </a:solidFill>
              </a:rPr>
              <a:t>Проект составила </a:t>
            </a:r>
          </a:p>
          <a:p>
            <a:r>
              <a:rPr lang="ru-RU" sz="3300" dirty="0" smtClean="0">
                <a:solidFill>
                  <a:schemeClr val="bg1"/>
                </a:solidFill>
              </a:rPr>
              <a:t>Екатерина Черных, ученица 6а класса</a:t>
            </a:r>
            <a:r>
              <a:rPr lang="ru-RU" sz="3100" dirty="0" smtClean="0">
                <a:solidFill>
                  <a:schemeClr val="bg1"/>
                </a:solidFill>
              </a:rPr>
              <a:t>,</a:t>
            </a:r>
          </a:p>
          <a:p>
            <a:endParaRPr lang="ru-RU" sz="3100" dirty="0" smtClean="0">
              <a:solidFill>
                <a:schemeClr val="bg1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900" i="1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Ф.И.О. учителя, должность</a:t>
            </a:r>
            <a:endParaRPr lang="ru-RU" i="1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100" dirty="0" err="1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Мазеина</a:t>
            </a:r>
            <a:r>
              <a:rPr lang="ru-RU" sz="31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  А. И., классный руководитель</a:t>
            </a:r>
            <a:endParaRPr lang="ru-RU" sz="2200" dirty="0" smtClean="0">
              <a:solidFill>
                <a:schemeClr val="bg1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1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Е-</a:t>
            </a:r>
            <a:r>
              <a:rPr lang="en-US" sz="3100" dirty="0" smtClean="0">
                <a:solidFill>
                  <a:schemeClr val="bg1"/>
                </a:solidFill>
                <a:latin typeface="Arial" pitchFamily="34" charset="0"/>
                <a:ea typeface="Times New Roman" pitchFamily="18" charset="0"/>
              </a:rPr>
              <a:t>mail</a:t>
            </a:r>
            <a:r>
              <a:rPr lang="ru-RU" sz="2200" dirty="0" smtClean="0">
                <a:solidFill>
                  <a:schemeClr val="bg1"/>
                </a:solidFill>
                <a:latin typeface="Arial" pitchFamily="34" charset="0"/>
              </a:rPr>
              <a:t> : 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hlinkClick r:id="rId2"/>
              </a:rPr>
              <a:t>aimazeina@mail.ru</a:t>
            </a:r>
            <a:r>
              <a:rPr lang="en-US" sz="3100" dirty="0" smtClean="0">
                <a:solidFill>
                  <a:schemeClr val="bg1"/>
                </a:solidFill>
                <a:latin typeface="Arial" pitchFamily="34" charset="0"/>
              </a:rPr>
              <a:t> </a:t>
            </a:r>
            <a:endParaRPr lang="en-US" sz="2200" dirty="0" smtClean="0">
              <a:solidFill>
                <a:schemeClr val="bg1"/>
              </a:solidFill>
              <a:latin typeface="Arial" pitchFamily="34" charset="0"/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14612" y="600076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Екатеринбург   2014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Районный посёлок находится в Свердловской области в России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 l="33678" t="32050" r="11542" b="12156"/>
          <a:stretch>
            <a:fillRect/>
          </a:stretch>
        </p:blipFill>
        <p:spPr bwMode="auto">
          <a:xfrm>
            <a:off x="285720" y="1500174"/>
            <a:ext cx="385765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vedomosti-ural.ru/uploadedFiles/images/117/2008-08-29_000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429132"/>
            <a:ext cx="3714776" cy="226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929190" y="0"/>
            <a:ext cx="421481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Глава 2 - Родной посёлок Бисерть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591080" cy="4829196"/>
          </a:xfrm>
        </p:spPr>
        <p:txBody>
          <a:bodyPr>
            <a:normAutofit fontScale="925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Бисертский</a:t>
            </a:r>
            <a:r>
              <a:rPr lang="ru-RU" dirty="0" smtClean="0">
                <a:solidFill>
                  <a:schemeClr val="bg1"/>
                </a:solidFill>
              </a:rPr>
              <a:t> городской округ расположен в </a:t>
            </a:r>
            <a:r>
              <a:rPr lang="ru-RU" u="sng" dirty="0" smtClean="0">
                <a:solidFill>
                  <a:schemeClr val="bg1"/>
                </a:solidFill>
              </a:rPr>
              <a:t>юго-западной части Свердловской области</a:t>
            </a:r>
            <a:r>
              <a:rPr lang="ru-RU" dirty="0" smtClean="0">
                <a:solidFill>
                  <a:schemeClr val="bg1"/>
                </a:solidFill>
              </a:rPr>
              <a:t>. На территории округа протекают реки: Бисерть, </a:t>
            </a:r>
            <a:r>
              <a:rPr lang="ru-RU" dirty="0" err="1" smtClean="0">
                <a:solidFill>
                  <a:schemeClr val="bg1"/>
                </a:solidFill>
              </a:rPr>
              <a:t>Лакташ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Демид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Барышан</a:t>
            </a:r>
            <a:r>
              <a:rPr lang="ru-RU" dirty="0" smtClean="0">
                <a:solidFill>
                  <a:schemeClr val="bg1"/>
                </a:solidFill>
              </a:rPr>
              <a:t>, Смолянка, Мельничная, </a:t>
            </a:r>
            <a:r>
              <a:rPr lang="ru-RU" dirty="0" err="1" smtClean="0">
                <a:solidFill>
                  <a:schemeClr val="bg1"/>
                </a:solidFill>
              </a:rPr>
              <a:t>Кобылиха</a:t>
            </a:r>
            <a:r>
              <a:rPr lang="ru-RU" dirty="0" smtClean="0">
                <a:solidFill>
                  <a:schemeClr val="bg1"/>
                </a:solidFill>
              </a:rPr>
              <a:t>; имеются пруды - </a:t>
            </a:r>
            <a:r>
              <a:rPr lang="ru-RU" dirty="0" err="1" smtClean="0">
                <a:solidFill>
                  <a:schemeClr val="bg1"/>
                </a:solidFill>
              </a:rPr>
              <a:t>Бисертский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Киргишанский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Уваровский</a:t>
            </a:r>
            <a:r>
              <a:rPr lang="ru-RU" dirty="0" smtClean="0">
                <a:solidFill>
                  <a:schemeClr val="bg1"/>
                </a:solidFill>
              </a:rPr>
              <a:t>, на реке Смолянке.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2071678"/>
            <a:ext cx="8358246" cy="4054485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Территория – 130,1 км2.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Население – 11,6 тыс. жителей.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Относится к Западному управленческому округу.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data=VLHX1wd2Cgu8wR6jwyh-km8JBWAkEzU4,6Uh3xyS37Hbve-GJkVIN_32li9TOrma7xFFR6NZPvJr5naUb8tJp8I7_95mzbylhXS-Sc9-rViTwH_apoHvaR1DCb65G_cSMmCvtrhY0QNGQxzYFAz--PxOTuyBgvn53rjyr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28794" y="3500438"/>
            <a:ext cx="5205446" cy="3208838"/>
          </a:xfrm>
        </p:spPr>
      </p:pic>
      <p:sp>
        <p:nvSpPr>
          <p:cNvPr id="6" name="TextBox 5"/>
          <p:cNvSpPr txBox="1"/>
          <p:nvPr/>
        </p:nvSpPr>
        <p:spPr>
          <a:xfrm>
            <a:off x="4929190" y="0"/>
            <a:ext cx="421481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Глава 2 - Родной посёлок Бисерть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57224" y="571480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Бисерть</a:t>
            </a:r>
            <a:r>
              <a:rPr lang="ru-RU" sz="2400" dirty="0" smtClean="0">
                <a:solidFill>
                  <a:schemeClr val="bg1"/>
                </a:solidFill>
              </a:rPr>
              <a:t> – рабочий поселок, административный центр городского округа </a:t>
            </a:r>
            <a:r>
              <a:rPr lang="ru-RU" sz="2400" b="1" dirty="0" smtClean="0">
                <a:solidFill>
                  <a:schemeClr val="bg1"/>
                </a:solidFill>
              </a:rPr>
              <a:t>Бисерть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Поселок расположен на реке </a:t>
            </a:r>
            <a:r>
              <a:rPr lang="ru-RU" sz="2400" b="1" dirty="0" smtClean="0">
                <a:solidFill>
                  <a:schemeClr val="bg1"/>
                </a:solidFill>
              </a:rPr>
              <a:t>Бисерть</a:t>
            </a:r>
            <a:r>
              <a:rPr lang="ru-RU" sz="2400" dirty="0" smtClean="0">
                <a:solidFill>
                  <a:schemeClr val="bg1"/>
                </a:solidFill>
              </a:rPr>
              <a:t> в 118 км от Екатеринбурга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829312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Районный посёлок находится в Свердловской области в России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72056" cy="504351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10 </a:t>
            </a:r>
            <a:r>
              <a:rPr lang="ru-RU" dirty="0" smtClean="0">
                <a:solidFill>
                  <a:schemeClr val="bg1"/>
                </a:solidFill>
              </a:rPr>
              <a:t>ноября 1996 г. муниципальное образование включено в государственный реестр муниципальных образований Свердловской области.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21 </a:t>
            </a:r>
            <a:r>
              <a:rPr lang="ru-RU" dirty="0" smtClean="0">
                <a:solidFill>
                  <a:schemeClr val="bg1"/>
                </a:solidFill>
              </a:rPr>
              <a:t>июля 2004 г. Областным законом № 34-03 «Об установлении границ муниципального образования </a:t>
            </a:r>
            <a:r>
              <a:rPr lang="ru-RU" dirty="0" err="1" smtClean="0">
                <a:solidFill>
                  <a:schemeClr val="bg1"/>
                </a:solidFill>
              </a:rPr>
              <a:t>Бисертское</a:t>
            </a:r>
            <a:r>
              <a:rPr lang="ru-RU" dirty="0" smtClean="0">
                <a:solidFill>
                  <a:schemeClr val="bg1"/>
                </a:solidFill>
              </a:rPr>
              <a:t> и наделения его статусом городского округа» установлены границы муниципального образования, наделенного статусом городского округа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9 июня 2005 г. решением Думы муниципального образования </a:t>
            </a:r>
            <a:r>
              <a:rPr lang="ru-RU" dirty="0" err="1" smtClean="0">
                <a:solidFill>
                  <a:schemeClr val="bg1"/>
                </a:solidFill>
              </a:rPr>
              <a:t>Бисертское</a:t>
            </a:r>
            <a:r>
              <a:rPr lang="ru-RU" dirty="0" smtClean="0">
                <a:solidFill>
                  <a:schemeClr val="bg1"/>
                </a:solidFill>
              </a:rPr>
              <a:t> № 18 утвержден Устав </a:t>
            </a:r>
            <a:r>
              <a:rPr lang="ru-RU" dirty="0" err="1" smtClean="0">
                <a:solidFill>
                  <a:schemeClr val="bg1"/>
                </a:solidFill>
              </a:rPr>
              <a:t>Бисертского</a:t>
            </a:r>
            <a:r>
              <a:rPr lang="ru-RU" dirty="0" smtClean="0">
                <a:solidFill>
                  <a:schemeClr val="bg1"/>
                </a:solidFill>
              </a:rPr>
              <a:t> городского округа.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190" y="0"/>
            <a:ext cx="421481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Глава 2 - Родной посёлок Бисерть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2"/>
          <a:srcRect l="71419" t="9533" r="5694" b="9524"/>
          <a:stretch>
            <a:fillRect/>
          </a:stretch>
        </p:blipFill>
        <p:spPr bwMode="auto">
          <a:xfrm>
            <a:off x="6215074" y="571480"/>
            <a:ext cx="2704860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7620" y="714356"/>
            <a:ext cx="4757742" cy="727058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>
                <a:solidFill>
                  <a:schemeClr val="bg1"/>
                </a:solidFill>
              </a:rPr>
              <a:t>Река БИСЕРТЬ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14282" y="5572140"/>
            <a:ext cx="4040188" cy="838200"/>
          </a:xfrm>
          <a:solidFill>
            <a:schemeClr val="tx1"/>
          </a:solidFill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Водная система Каспийское море. Бассейн рек : Уфа → Белая → Кама →Волга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4286248" y="5000636"/>
            <a:ext cx="4500595" cy="1428760"/>
          </a:xfrm>
        </p:spPr>
        <p:txBody>
          <a:bodyPr>
            <a:normAutofit fontScale="55000" lnSpcReduction="20000"/>
          </a:bodyPr>
          <a:lstStyle/>
          <a:p>
            <a:r>
              <a:rPr lang="ru-RU" sz="3400" dirty="0" smtClean="0">
                <a:solidFill>
                  <a:schemeClr val="bg1"/>
                </a:solidFill>
              </a:rPr>
              <a:t>Бисерть</a:t>
            </a:r>
            <a:r>
              <a:rPr lang="ru-RU" sz="3400" b="0" dirty="0" smtClean="0">
                <a:solidFill>
                  <a:schemeClr val="bg1"/>
                </a:solidFill>
              </a:rPr>
              <a:t> — река в России, протекает в Свердловской области. Правый приток Уфы. Длина реки составляет 193 км, площадь водосборного бассейна — 3400 км².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214282" y="142852"/>
            <a:ext cx="3643338" cy="442915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ru-RU" sz="2000" dirty="0" smtClean="0">
                <a:solidFill>
                  <a:schemeClr val="bg1"/>
                </a:solidFill>
              </a:rPr>
              <a:t>Бисерть - это одно из самых интересных и загадочных названий Среднего Урала.</a:t>
            </a:r>
          </a:p>
          <a:p>
            <a:pPr marL="0" indent="0">
              <a:spcBef>
                <a:spcPts val="0"/>
              </a:spcBef>
            </a:pPr>
            <a:r>
              <a:rPr lang="ru-RU" sz="2000" dirty="0" smtClean="0">
                <a:solidFill>
                  <a:schemeClr val="bg1"/>
                </a:solidFill>
              </a:rPr>
              <a:t> По мнению некоторых ученых, компонент «</a:t>
            </a:r>
            <a:r>
              <a:rPr lang="ru-RU" sz="2000" b="1" i="1" dirty="0" err="1" smtClean="0">
                <a:solidFill>
                  <a:schemeClr val="bg1"/>
                </a:solidFill>
              </a:rPr>
              <a:t>серть</a:t>
            </a:r>
            <a:r>
              <a:rPr lang="ru-RU" sz="2000" dirty="0" smtClean="0">
                <a:solidFill>
                  <a:schemeClr val="bg1"/>
                </a:solidFill>
              </a:rPr>
              <a:t>» (Бисерть, Сысерть) в переводе с коми и удмуртских языков обозначает </a:t>
            </a:r>
            <a:r>
              <a:rPr lang="ru-RU" sz="2000" b="1" i="1" dirty="0" smtClean="0">
                <a:solidFill>
                  <a:schemeClr val="bg1"/>
                </a:solidFill>
              </a:rPr>
              <a:t>сырое место в долине реки, поросшее кустарником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</a:p>
          <a:p>
            <a:pPr marL="0" indent="0">
              <a:spcBef>
                <a:spcPts val="0"/>
              </a:spcBef>
            </a:pPr>
            <a:r>
              <a:rPr lang="ru-RU" sz="2000" dirty="0" smtClean="0">
                <a:solidFill>
                  <a:schemeClr val="bg1"/>
                </a:solidFill>
              </a:rPr>
              <a:t>Но оставшаяся часть «</a:t>
            </a:r>
            <a:r>
              <a:rPr lang="ru-RU" sz="2000" b="1" i="1" dirty="0" err="1" smtClean="0">
                <a:solidFill>
                  <a:schemeClr val="bg1"/>
                </a:solidFill>
              </a:rPr>
              <a:t>би</a:t>
            </a:r>
            <a:r>
              <a:rPr lang="ru-RU" sz="2000" dirty="0" smtClean="0">
                <a:solidFill>
                  <a:schemeClr val="bg1"/>
                </a:solidFill>
              </a:rPr>
              <a:t>» в коми языке означает </a:t>
            </a:r>
            <a:r>
              <a:rPr lang="ru-RU" sz="2000" b="1" i="1" dirty="0" smtClean="0">
                <a:solidFill>
                  <a:schemeClr val="bg1"/>
                </a:solidFill>
              </a:rPr>
              <a:t>огонь</a:t>
            </a:r>
            <a:r>
              <a:rPr lang="ru-RU" sz="2000" dirty="0" smtClean="0">
                <a:solidFill>
                  <a:schemeClr val="bg1"/>
                </a:solidFill>
              </a:rPr>
              <a:t>.  Можно толковать </a:t>
            </a:r>
            <a:r>
              <a:rPr lang="ru-RU" sz="2000" b="1" i="1" dirty="0" smtClean="0">
                <a:solidFill>
                  <a:schemeClr val="bg1"/>
                </a:solidFill>
              </a:rPr>
              <a:t>«Бисерть», как огненная река.</a:t>
            </a:r>
          </a:p>
          <a:p>
            <a:pPr marL="0" indent="0">
              <a:spcBef>
                <a:spcPts val="0"/>
              </a:spcBef>
            </a:pP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Учебный процесс\Мои документы\Черных Екатерина\5а проект Мой край\Бисерть. Прудик на Каменке..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09449" y="1785926"/>
            <a:ext cx="4719628" cy="314327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929190" y="0"/>
            <a:ext cx="421481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Глава 2 - Родной посёлок Бисерть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</a:rPr>
              <a:t>фотографии Бисерти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5143512"/>
            <a:ext cx="4040188" cy="85725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Бисерть.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Православный приход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Бисерть. Православный приход..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357158" y="1857364"/>
            <a:ext cx="4040188" cy="2690765"/>
          </a:xfrm>
        </p:spPr>
      </p:pic>
      <p:pic>
        <p:nvPicPr>
          <p:cNvPr id="13" name="Содержимое 12" descr="Бисерть. Частный сектор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3438" y="1857364"/>
            <a:ext cx="4041775" cy="2691822"/>
          </a:xfrm>
        </p:spPr>
      </p:pic>
      <p:sp>
        <p:nvSpPr>
          <p:cNvPr id="12" name="Текст 11"/>
          <p:cNvSpPr>
            <a:spLocks noGrp="1"/>
          </p:cNvSpPr>
          <p:nvPr>
            <p:ph type="body" sz="half" idx="3"/>
          </p:nvPr>
        </p:nvSpPr>
        <p:spPr>
          <a:xfrm>
            <a:off x="4645025" y="5143512"/>
            <a:ext cx="4284693" cy="78581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>Бисерть. </a:t>
            </a:r>
            <a:endParaRPr lang="ru-RU" sz="2600" dirty="0" smtClean="0">
              <a:solidFill>
                <a:schemeClr val="bg1"/>
              </a:solidFill>
            </a:endParaRPr>
          </a:p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>Частный сектор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29190" y="0"/>
            <a:ext cx="421481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Глава 2 - Родной посёлок Бисерть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500042"/>
            <a:ext cx="7901014" cy="94137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400" dirty="0" smtClean="0">
                <a:solidFill>
                  <a:schemeClr val="bg1"/>
                </a:solidFill>
              </a:rPr>
              <a:t>фотографии Бисерти</a:t>
            </a:r>
            <a:endParaRPr lang="ru-RU" sz="44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Бисерть.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Прудик </a:t>
            </a:r>
            <a:r>
              <a:rPr lang="ru-RU" dirty="0" smtClean="0">
                <a:solidFill>
                  <a:schemeClr val="bg1"/>
                </a:solidFill>
              </a:rPr>
              <a:t>на Каменке.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Бисерть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Школа  </a:t>
            </a:r>
            <a:r>
              <a:rPr lang="ru-RU" dirty="0" smtClean="0">
                <a:solidFill>
                  <a:schemeClr val="bg1"/>
                </a:solidFill>
              </a:rPr>
              <a:t>- СОШИ №</a:t>
            </a:r>
            <a:r>
              <a:rPr lang="ru-RU" dirty="0" smtClean="0">
                <a:solidFill>
                  <a:schemeClr val="bg1"/>
                </a:solidFill>
              </a:rPr>
              <a:t>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9190" y="0"/>
            <a:ext cx="421481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Глава 2 - Родной посёлок Бисерть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Содержимое 9" descr="http://t3.gstatic.com/images?q=tbn:ANd9GcQQYs79WbiFXY8642IO5twz6q6RiQ9Wrfri-HKNk_N6Pm_T0nrjDspY9Cs">
            <a:hlinkClick r:id="rId2"/>
          </p:cNvPr>
          <p:cNvPicPr>
            <a:picLocks noGrp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714488"/>
            <a:ext cx="392909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Содержимое 16" descr="каталог школа - СОШИ №1 р.п. Бисерть.jp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786314" y="1857364"/>
            <a:ext cx="3929090" cy="3143272"/>
          </a:xfrm>
        </p:spPr>
      </p:pic>
      <p:sp>
        <p:nvSpPr>
          <p:cNvPr id="1026" name="AutoShape 2" descr="data:image/jpeg;base64,/9j/4AAQSkZJRgABAQAAAQABAAD/2wCEAAkGBhQSERQUExQWFRUWGBoaFxcXGBseGhUXHRcWGBgcGBgYHCYgGxojGhgcHy8gIycpLCwsGB8xNTAqNSYrLCkBCQoKDgwOGA8PGikcHBwpKSkpKSkpKSkpKSkpKSkpKSkpKSksLCkpKSwpKSksKSkpKSkpLCwpLCksKSkpKSkpKf/AABEIAK8BIAMBIgACEQEDEQH/xAAbAAACAwEBAQAAAAAAAAAAAAAABAMFBgIBB//EAEcQAAECAwUDBwgGCQQDAQAAAAECEQADIQQSMUFRBQZhEyIycYGRoUJSU7HB0eHwFBcjYpLSBxUzQ3KCk6PxorLC4hYkVHT/xAAXAQEBAQEAAAAAAAAAAAAAAAAAAQID/8QAIBEAAwEBAQEBAAIDAAAAAAAAAAERAiESQTEDURMycf/aAAwDAQACEQMRAD8A+4wQQQAQQQQAQQQQAQQQQAQQQQAQQQQAQQQQAQQQQAQQQQAQQQQAQQQQAQQQQAQQQQAQQQQAQQQQAQQQQAQQQQAQQQQAQQQQAQQQQAQQQQAQQQQAQQQQAQQPA8AEEeQCAPYIIIAIIIIAIIHggAgjx49gAggggAggggAggggAggggAggggAggggAggggAggggAggggAggeB4AIII8gCG2T7ktame6kqbVgTHz0/pYV6BP4z7o+hWwfZr/AIVeoxh5qAkOlAPAMHieoVKiR/S4r0CPxn3RYbI/SHMn3uZKRdbEku78Rp4wmq1qxEstxWMaw2osOLeOMTWp8KkiwO9M3JUnuP549G8E84Kl/gP54qpSZxbmIHXMP5YkQ/lNkzPg2b5xHpoJJlidu2jzkfgP5o4O8M/z0f0z+aFUWVamNADqFU0634cI8m2daCHYp1AUDwx6onppWFi/Bk7yTvPT/SPvgO8c70if6R9phIyJiibhSAPOCjXsMRzbPPTV5bCpop2H82MFpsnB/wDX0/0vdLHtj07Wn+mV2Jl+1EV9rUugl3XJ8oEhmUciK0iCYie5F6RQnzn7nip60g/KZ3tjbtvTc5BSlu97mS6dFvJHGK3/AMm2tor8Ev3RdIFKs+bYOC1O6KSybQnLQVcxLKutdxo748D3xc6b+FaSOk7zbVPnfgl+6PpmypylSZal9IoSVdZAfCMCi1BErlJqkgByotQB6UDxe7P3/sKZSAZ4cJA6EzT+CCbbI1zhq3geM59Ydh9OP6cz8kH1h2H04/BM/JGjJo3j2M39Ydh9OPwTPyR59Ylh9P8A25v5IA0sEZr6xbD6f+3N/JB9Yth9P/bmfkgDSwRmvrFsHp/7c38kH1jWD0/9ub+SANLBGa+sWwenH9OZ+SD6xrB6cf05n5IA0sEZv6xLB/8AQn8K/wAse/WHYP8A6E/hX+WAPnH1sW5XR5Psl+8mF5/6TLeOlMuvgDLSO50xolTrQMZTdcw+waRl97bIZ1qly0u/IqIAxLFSmHE+2LeyBdPT+k23H9+38iPyxyjfu3zVBKZ8wqVgE3QTR8gMhEcvcGYSAVgOW+aCFtnbPMjaElBL+V3y5kbCjLf9YbUPl2j+o3hej0W7ann2j+p/2i+lpnqKmMsJBYOKswLnnjXTLjDCZcwEXygg+aOKhjeOkZr/AKHDONtNeMyb2zv+0QnYdtNSr+78Y1FrlrJAQsI1JAL469Ucy7FMYnlwWD0QnUcIlbDiMz+obZhe/u/GLPY+2sZE+8JiMMXUBxTVw7vmK5GL1IIYEuRR9ewYRnd5p4kXLQlIK0smuYUGYtpkfkZbvGaha/TJYHRms+izXKjxYheGnzlHz8fpCmXbvIy2pmvJ2z4xd7ubxzLTyl66i42AfF8XPCMay+FRrpE+XSumIV7oinLdqvSuPthFFsHnpPd74kTaHwY9XwiabaJnKTHUWsAAVLNgMKF48mW1KgwC31KaZ8YrZm0kBwZiQRjUUjmVb0LVdTNc6C6/+2JX+BZVpYy7XcJdKzxSH9sSLtiVJPNXXVPDV4qZ9sShguaUk4Pcr/oj2XtFBZpt6v3fYmKrIPKtHQKg6P6iIdmTk1Z6vkdYrFzbtSeHy0RHaaRn4Ki5bXBrKb6OLNT1n1xXKt62UeRTzVNVYqS5GKeEVW9m3JkqTLXKU15bPdFRdUcFDURkVb42pm5X/Qjx5sM4vWadnDVbZmrtCpVnYoBTykwpIPNdSUgHB8+sjQwHceSMZk3tKPXdhPdLaC5yZq5hvLom8wBuhJYUydSj2mNTbEhSWIcOMeuNfnER/hQK3Ts/pF/jR7o7l7nSCHCph6lJ9gi5mWGWC3Jg0TV8eaDpEtmlhKaJbgNXMbdX0wtVwz691LMCxmKcYgrQ8CN1bMaCYonQLS/c0XK5CDfJQFc4d/PDuxjyz2ZIUCEAHh3acYdlHvsPne1bPyc+bLQ5CFEDMtk7QpztD3RstlSQdpz0KALkK/1IP/OLiZYUXayk9/8A1ja/Ca0kzIbrbLTPM3lCoBASaEDG+7vwEXSt2rL6U/1ExDsIAWy3SwKKKyBwvqA8FiLo2GWEoeWkkoxw8pQ04RnrLrSRXS90rOoc1az1KSfZHC91bMKGYoHitMXez7IlKSUpCXJo+Yp7RC8+Sm9NCkBVUHTEKzY/IidsD1ylUjdOzEsJiydAtMYu3SyiZMQHISojjQtWPo1jlIEwkICTcIBf7yRgw1ii2ZJQLfbCsC7eUa6K5Uj/AHDwirjC1VTcTQgJoUu+RGivhGK2rPQNoG+tCB9FmAFagkXlIWEh1FnJMay6eHefyx8338J+mF6fZozJ87NhGPfplzicNxK3jsoUCZ8pnFQtJzr0SYzUu1Jm7VlKQoKASKjCiFvhGMvRe7kgm2S+AVl934xpvhc4h9IkBIKyTiQeiv0ctOSdUwzNnJN0Jeg0I8pZ8oDURxyZ4d3xg5M8O74xy/ychFhWgmbdNQo4YAfe6tRDKLYm6Qy3ZuiMaceBhUoPneAjkzAMVp7W98F/J8Dwm+kxIcnWMpvyWs/C8mNViHBGFKRnN6Agy0iaWReqatQKbDi3fDLNtQ+bX42v6O6mcP4P+cJWWzbPMsFUxKVsm8Ly+2ke7k7SlylT78xKKpuknEArwd8mjpr8Ij6CqzpSUi4jLI4PwMd2qUEqYD5ciKY72SKPaEFsylB/4R6reuzqLqtCCeNM+CYw3UZzllykASlKYHDHi/vgQXQ7AdQ4xRq3isxBH0lLHK8pu4COEbfsiKi0D8SyO7A90X1VIPLtLtWBNDQ4jQPHtgmhSVFkhinDqVFGve2yv+2P8t8DwiMb9WZNBNmtwTMY++C1FA8Nul/KOunsgUt5yk83HzQ+EZ4b9WXJa+yWv3R6rfyzH95M/AuCcGsN/grv+n/10nSYnxl+8x8/r8iNhvXvJIn2colqUVXkmqVCgNakaQls3eOzolXZiJqlEIBaXLIBDuxVOBL9SY1lm+pDn6PFVmg5FBY8eUGfVG6nB3Yh+NR4EeuMfuvbUTFzDKCgEpQ5UlKXN+eqgStQbnAYxr5toKUlXOLB2DPlg9I56cY+AStRcmXgBRK8AAB+84R0gEBiR2OPWowh+vMPs52D4S8/54csdq5QElKkt5zV/CTpE1p/SJI9SgVwqXLnOvHjHQQMXHf1anhC1qtoSop5NRYAuGzbU6qiOTtBCiE8maln5tOJrg0X1qEmTI7Z2uqzbQmzJd0kpQA9R+zkk4HVEQTN+5xcFMur5Kz/AJo73rsBXbihDAlCToKJPsB7oUVufPchhQtj2aR1y6g0vpYbn28zbbNmqYFctTtQPelav5sbQywQOcGFBROZJ9ZjEboWIyrdyawHMtRb+ULGPCNbabWpNRZZqhWqUOKEB+3KOetxlaTHZYCfKB4c3Etp1RHMQCTzhVnwyw9cRbPtF9SkqkKlMB0wz9Q6olnFV66iTfo7hQFXwZsc4x7YihwizBwXFOA4e6MBt3a67Pbp5lhNbgN4OP2cs4dcb6bMmoa/Z1JBLPfdutkxit6djGbblJSwK0yxV8SQkHuQ3UTG86d6IkjWLs7AETJh5ycVK0Wda1EZ/bViRN2opK8Po6lUxBShZBAzIZ41hsoukOp3BwTkFU6fGMlt7a6LNtMzFpUpJs91kM7qC05kCgL4xpteuGc2F3Zt17JfSOTJdQFRx/iii2HJSnaaQkAASXYa3EuY9R+kWUlQUJMwsXYqSnPUPC+6dvE7aJWElI5JQYm8aJSMQB6ou2oT+NavTWCxynVeSokqd+tKTSvySYZkWWWlaFITddD8enMGXV4R19HcuR3K4AYXOGsTpl1SwZhdxel5StNVRh7z5gS1SC2SkKqpIUwwpR31B0hO0SEcjOaWARKWQaZNogeuLC0IJFGq2L5PoRrEP0UlKkkIZaSk9PA4+XjEzvKULrOnrhJYD9jL/gT/ALRFPvLYhPlolv05iQ4xz90XkqWEoCckhh1AMMYzG+0grs7J6RUlq9cc1+nRlZJ/R84f7UB0jDV/u8IyMiy3pwl6zAivFV2H5e71qKXTg4rfzLtnwMI7PnBE+WpRYJmIKv5VpJ10MdzKNQjcs6j+rJ9V54qd49jizTuTBKsangop8QIsRtaR6UdJ6JVgG4QvvntaVaZ/KSiVAlRwIxWSBXNjBlzSSz7q8pZhNQsBd1BZakpTzmepitt2xJkpF5SpRH3JoUrsSMuMXmy94LOmymUuYUrKUDoKUAUlJNUg4gRV7VtMkoNydfOSeTmJzGagBSBO0j2LsVU8Ku8m6SH5RZSGIoxSk8Y0Ni3JFxSpvJ0UhI5KYtVVXsbyUtgGil3a2tKkpmCYogkpIZJLgXndgWxi/s++1mQkh5inWhVEZJJJxIyMUj9UyOz7KFWlMtXRKyk9l73Rsp+5dmSwKiHSk15Q4pBxSgjPIxjJFtSm0iaQbomFRAZ2N7AEgPXWNRaN+pCiPs54ZKU9GXW6kD0vCIhq/DN7x2BMifcQXTdBzzd8QDlnFtsqzWIyEmYuTfuIcKWkEKcXnDu7PjpFNvDtJM+dfQFBNxKecAC4cmgJAqdTDVk3XK0BV/FCV4ZKuUd/veBhTT/Omo3dEpKliUpCiUgqCFAsQua3RPmlMahb8mX8z/jGK3MsXJKUomi0rFfuKlesTfCNryx81fWAMPxPHHX+1L8ILROWhMu6tQBloLA0qSD6onsk1RSSpyXZz1D3x0FP0r56yT61GOmSMKRrW/SkOecR2iwQszVqSFdEVAPnScD1PHqFTSoA8ozKobzdBbcMhHc2zIVUgd0R/RJfmA9nvircUgf8fbTN7aQTtVDAl5GAq/NnjLsjVbSTME+YByt29RuUZjWjUjA/pAUeXlqYj7NsdFHQ8YzH0hXnK7z743l8Q1j06bu6pO1pLu5s6XvAuSZSkkl83Ea2yz1JlOAA61vzcaJL/GPlW6c8/TJOKiSRjU805nqj6cA9bvq98ct/przyHSJqiSS9GxfMLdnPD1R6Vll1H7NWgL0YAmvZHobRu6OVBJxr2CJelnIIy5BK0XiwcuSoN0F411I8IprRMbajnAS5Kq8Jpf1xozJT5qe74Rjt+pXPUSBWznjhNHCNptsiSShqUbYkqLJmpJ+6o59UYTf2UTbCACWlJJcklheJNXoI1tm2fJlyyZUlEs8pLBKL3O5s1nvKMVtrQFbVWCAR9FXQ4FkLNY14jItUwEtBUQBUmgGZL4DUxqNxJCkW4BQKTySyx0ISxjUbN2dJ5aW0iUOemoQHxGFYqNiltpj/APP/AMRGmohndNQdqSy451KHmK4cOIPbAifLUoJYuQ4dKhrr1HuhOfbiiYpISjycUJJrLlmpIc4w0F3lSCWDyzgAB052QpGfKlJ6dhLOWiWzpxwZzHCdpoALJUwDnm5DGJLdNupKgwZqkA5q1pCkq2lcucCoEcis4JGAGgBiZyg9NMspcwLAIwOojL71WtUqSFJDkKSySCU4EeSQrA4AgRpLIeYnq+coze81tSiUlSwSkKS4DOQQRR6Zxn6bvDMy977SE3UypaQ4pyczEO3SWcHPfHm62xJdqVO5QqTduqF0gVUVu7g0oPGGLFvTZ0ICRLnEJNSeTBwIoyj4xJugQr6aQCykAhxWvL+p/CNsIsU7p2H0qv6qPyw1Z9zbIrolSm0mA+ocIs5AF+YmgCUFqCjAVwhmxdB3BJJrSsGnCLRV/wDh9jFCA/GaX7RejoboWJwLqXOAE1dc6MqL02YFUtd5mIJDBlALq/OfAXaA49/zndWYoW5aL5UBMQAXNQVOaOcn+cEcJ66ai07p2KW19F13b7SZVscFcYWOwtn+afxTvfF3aiEod7tDUGodcoRCq0OiUrlFNXEmrTFPnoYmc1B6gsrdOyJDmUwGJKl/mMeo3dseUlB6wT6zF3e5w4rT/vSIodnzgqTM56iUql6+avUZxUqHqFdvRsmQiyzFS5SEqTdqlIBHOD16jGbsMq2LlPLmLEtKCWCyAEAgHDQtGt3nL2GccfspZ7b6Uxj9m74TJErkkSpRF1SSVXyVAqvEFltjoIiNfqLjdOXP5dRmrUrmKCSoqLEKlFTXsOkmN8uZzSRo47o+f7rbbVOnsUISEpUQEBqkywXck4IT3RvZCwZaX80PXh1RCGYse3bbOkomITZ6qWlV5V1lJU1L80PQgxa7CtM9ZX9I5MMzCWoKxfEhamwPdFVsHZExNnuLuJUJ85QHKIPMWJF080nEpVThF5s6xql3nKXVdwL0HKGv4hGmlKYTdENs7SnJtUqTKKRflTV85ulLQpQdRwBIAMLSbVblEDlLMASASFpJFQCwapzaHtobPWq2WaaGuS0zUrLKoFpKcEpL4xBPsqkIUskG4Cpkpmk0rnLAfrMFIVtlTvvLvWqypVW8ivHnB8IYn7lSEtz0i8hKmUV3heQD5KTrrCu+NrQqdY51UoUCXINE3wagPgNIetG8dlUU/wDsCiEp/ZzPJDebGswavwqP1bLs1usYQQbxJJF5sVpDXgDg0aydeInHlCgIWgCjhlCYfJSo+SKnvjHbQt0uZa7KZS77KAJuqDPMDdIDJ42E4JaYDMSLyknB+iFYsR50TlK7EebPczP25WySbrKHlIDupIDc7xGLQ1awSqWkKUm8ojmkjyaYGtYUsSUIVe5QEs2AAqUmpKuENrmIvyllQaWq8Qlq1TRyeEZcplWFfLS5SPpay6kjCZVyAQ5NHweK3eNF6fLSqoMhYL589J9xhuZZ0Ag8tdYg4IGBB9I4hfb9ulGbJWFJLJnXgkgkApSUihxJBAf2RptUZsOxvfLukcisBw7Il41A/edcUW1dqzTazPkpuPLuNMCXYghVHbAtC1kCkqa4kkqKecpQBYjJjmcccY9tts+0V9nLegdzxJqU8SHyA1BjLbNqIel7TtrCYFShUkES5bgjs4RBs3aUyVaPpMy6s3eSui7LpdDMEgigBGD1ibZthWZYUi4A+Bcvmczho2Q1hBYUUBZSADeU91ycDW8rA8MgYlBpf/KVHncimuZVLcsNfo5JFGx0j1O+KjjJe6D5aQzOaESRx74x6StbkqYISWFcnOD6mG5SF3paCynu3XGLirlxWucSlhpDvgos8haHDuVkBsakJETT94Fp4pLub8wgNiDURmrekyyEkpNA1DRyKHnd/CC3hYu3iCGcMnByXcZEnNvi/wCCIv7BvTNUbl1BYVUy8eJvZl8Hir2jtMzgJUyUClrzhSgBdDhxeJY45UMISeVPNvgXiAwSMwxca09ucMWrZ7TEMtTKDKJCdGAa6K9bvEKVwtNmYlEpiMiaGj1C1KGLZZxe7M2pKRLV9lLClpAVcCA/2aSyglAfnKVjoYqp8tSeaSAkAgES5YBALUZLvhHnK3WCVG8DUMnhgyeaXzfIxlVfQfQpFnsqwZgmFHKJKVKupASGYm+UhqjEnKF12izSAES54WKl7yTwanVGLRbZizyPKr5NyLoYUcnTg/yYXskhallImLzapwH3deEdW+GEun0SRa7LNKFrtPJmW4ApUFSF1BScFIDcWjC7ryky7cpSyyE84LqHIFB21B4R0uyKExKVLmXXyIdQFaeHfDE+xAIWrQAirEO6WGGONTiO6ei+TU2e32aayJsy6gpLkOGYoUKsc0xYKs+zSEjl6Ie7zzreLi4xqT4R892ZZwoKUtDtzQCspKlEFhUkO7V1i0nbHl3S4IUoc26pVKUYvXDh0oLaI1S+l7alsnnF3STzTRlJJy4R4jaOzkFUsJnkFSbyrimo7KBDFg5yyjPWDZsu9MBF6oUHUSLuAbnNUg93bFTa7GhqJSKqzLvfUAeaaVAAxwNYWfhYXe9FvlGYJMlbS1JSky1JLteCn5wvYnwjO2jZyLxNx6AkMMK4sDgAe6LWZYEBUoJKgkC9dvOGvAgsDdFaONXiWRZAWKkgitDgUlbv2ijGveYzS5UKnZ1jCWVLUEKJuveUHq1Lvb3AxYS7esJAE+dikOZqxdoQRixwHyYZTZgFl2uu91k1LNo5DZCONpbNSZV5KEAooAEh2poK50fHriMoudoz0gE2mZXBpq3xo/OoWrnHsjbsxQF6fMe8AypkwOAfOvYMfCjtC0qwupqE3QSaUNXf4a9UWdjkhkKF4hKQEkEM5N4vSvSNHi3ghX2mcpSATNJUxJHLO7E0FelwasQy5gV0roYVdWgBwKnfAaZRYiyqCyAAQpDDEVet8Bsc65dkT25RNW8gpBS7lVNHZgAa0yeFLDPzLOgjBJGQxCeFTTi0PfQpTOLgupD0oSz98MBCuTvEsLtCSa4ppmHFKnrGEOI2YooKkLDKDKcKa4KOdMyBx0hRCil2i6UrCU0OGgZshqe+O0Il8qzApepu5NXEAAnwMOckRJJNSlVEuC/ODOnI0LDjCVrs5qUi6CSME4vUV5wq+QqDEog0mXKfmIDEKN26cQkYEjnEByxIxEer2Y3k1FXDaChelD648sU0ywSeekKoPvMC+rhh3mHJO1VTEmnNDsCrpHBiGfCtNQ8CMitMgCW7fvKNV3LsnWhIr7IjtaylRS1VLBfQEFhUN5Rw0xh60pJTeACSFAsBgUl3wd2r1mE9qMogh2vBLEhw4JNHeo9RgEIhK7yVNzeVIc1qSc6/Fo92pY1CaCCxUMDi7OrLTVvCGdnWsIHOZSnfLMk6+Ec2m0IUC5KaEimDhiTXDqijgxslwgUUb1aYggt20rhTjBtOYbhuoJpdByLsOiA6sbtGiusttCUXVpCi7gXqAa1qcInn28qBbNucC10jhhkM8ssYEFbCVKK8mSoU1YuK44P1d8MWObeUFpfmocFWF4BgzvnXsiFU5IWlQFXUVVFakij6GJNnWspvBRF1qAYs5pjqdIjNIkVMvrQekSEggAMD5Qc5MFB/dFhOS6DeLUd615xagwy62irsJEsm81Ti40cCoxHH2CGztdHONHB1xZmyqPCBDiXLEoAfcSsjCqTge9u2GLRKqCcGLqpdBJdxXRy2nXFTJtV1V5Rll6dLiWBF1uw6RPO2wBmgipNakNhgABkMOMIOE1uP2cs1/iFcQ7XXxOvX1QsuUQxDmqAVF3BUkno40LD11Mc2zaoWEoBDGr3qpoM+004a4PcuglJCkq1USwcJJcJ7c4DgvLsxTPBahvqBJrQGhDcQezjRmzWe8XSQCkkFIHRc0HdrkRECppMxRX0bgAwKQqoJ6nBPcIfEwOTUJckMkC8CA5FcgkDswgOENkV9oUqBrfJceSFJ6L4h8m9UMkOhaQlioB8gWBY1zbxivtFsSubQkgJVU0Yh6ZUJIFMbxIeHZNuCmBLFNXvEDUUJrXE/FhTvZaRcwYoOGLmoctS9eJrmQWhtClApBNGHOAauj/JhVE1KQrnpxcupOZq1cn44mE7NtMJDBYLFQGFRglz1BuERDhYzLQkXj0lAEkAtr34HXE6xS2qaDMdILG6SM0gkGhBwB+OcNr2pLd7wqUlQABJSAXD9b50aELdakKVeBBe6GJdkhuGvH1RYxUXtsSEhyQEgEgDE1F4DUDLR4Ssu1S3NDhHSN2ppRgMzSmTwpN2xzi1Wat0s+JZuPyI9m7dWSDTsSfEKoYRiouETQUElLMMSKOBXEOwMcKlAgJYAqYsp6sy+OucVEzailMClRAFKdbvTCvGkRrtkwuwVzukdavkMCYR/0Ki2EklRukjM3QADV2vCJk2haqNew6JYuG6iMR2RTi3zWFFYUZw3B9M8o8M+acUEnio4aeH+Ivlj0i8QHxWysVAEC8DgOoOO7GIDbkh73RT1tg1DnVhgMIqlJmO908XUeo1vO7R3JkKAIMtwfvH2kiHlk9IdkzwE85QAF2gIoQaZHNgezSGJC7iTydQzlyecojEl+1+EUxss3AIQBoxIPeYlVJnXboAT2dXH2Q8Me0TWizlUy8WBBunNk0uuEvWGbVZ3e6zmtGDmmuHdFauzTnyJ4A+2D6HNIZx3fIJi+GPaLCyBHJ0ctzmr11NQ7AUrEdq2wA6QlBzAD8ziaDnPphC69nzCGJODUz66H50iJGyCNARqFe8RVgw9HgN4G8L1XLg1PHJ4Jqw73S54HjqOJhkWQ8O8xGqyK0T+ImN+TNOhshHox3fCPP1Og+SIt02VsAod3sMeTbMr5Hxjr5MeinGxJXmv1t/mOVbGl4XMeFIthIUMgez3RAqTMd6iJ5FEk7CT5rvk0d/qNBxCfbDfKHNSj2wKkk5+JieR6EzsNAPQEdHYqPNEMiUfOf8AkgdQwSOu7DyWi/6mT5o8Y4/U6M0pHfjD0tCyalXd8Y7XKOZPz2tDyKVZ3fRwprHp2LLPkJPY/ti1CAMajiA3iYOUSMVN2iJBSmOxEPRA7jHUvYaHa4nsi2VNBoO8g/PjHcucnyldTD3QKVSt30jyQPH/ABHaNjy8wPb6ot+WGRfrjwt8t74sJSr/AFPLHkCJP1cgeQO74w8u6fKbqIaPOSHndx+EIKIJsqAegH6g0dTLO2CEjsEPiWTgpXzxiNUog+UeyLBRVEkjId3vj0yno6Uj54w2ZCjgCe34RymzLeqPEQJRT6Ak+Wnu+MSy7CBgpzD8qUsZBv4h7IZBpzu6KUqZklWDJHd7THIlEY3D1e4RbrKRizdYjxU1JGLaEex4EK4JDc5QHYIllIGo4dH3xKVaAHipJPsjlT6JHYQfBoQHJlmvizRyAAKhXcWjz6OScQfxCAWavk/iV7oA5XPSMz3GOeXGQJ6z7RDktIHSJ7D8a90SqsqFB3p1PCCiSCKZcL6fGsdKODN+IHwBETixpyKuth7okGz0gOVK6mr6osFEAkjECvD/ALx2ucg4g00A9sOmzyxkvrY+6OVpljJX4T7BAFciaVHyTxvKhpEts+xz74RNlSp7hUK6t7YlVs6YDRagOJB8G9sRMNDOXOIA7RCk60SgaqSfH2GGl2AEAKvE6vn4x5L2dKH7tz1/GK6REEqag4MOI/xDMmXo6us++CbZB5KUpauDn1x7Z7OcySODD2xOl4QWi+khgAOv4RPKQFCqn7Y7Ozknye8vHYsicCGiEooqXLByftie+DgG7/ZHYsqQaeAA9kRzlJGNPnqiwUgtEoHpEnqB98cypGd4+v1wwpaQl6tqP8RzKXLW7KVTGqvcIFOwkNiT3xFyYfAxPyAbmEvk8cIWUllC8NfloAPog6uBHtgRLApePY49sernS8hXq/zHclIUGoe/2gQBwuSk5k9vvjxMtIwPz2R7Msed3xjuzOMhwb/EID1SDq/fCs2WkF1APxHvEPzCoNUV4QKtFbrAn57PGAK8zEsC7aM/sj2SoKzUrviyFpAy7o5WsGhp1dnCEAvLl5V+eswTJVKlQ7g/jHf0dBP7x9QtvbEmA5r9pfxJgBVEvL7U8Td4ZlUMciked4D2R6idMCiFM1GwPqAbteJlWgHAHSjdWcUCk6WjMq7VkepMcBCfIvv1v6xDExbDot24P646SpRo41ZtIAW5EAVLniQ/r0iRUg3aC91k/PjExQSaqx0fqjo2dQ8s1wr7q5RBRZMqgCgEvxBYaloXmWGYejMAAwxDdoEOTpZTirsIeFpkxRobquBD6RGqKEmxTQKzyT/EdRn74jmbMmq8p2+8QONWaCSC9EpOOQ7TU8IblWoNUnspE8lpHLss5KW5QCmD0xPj2NCyhPb9qKDG89evExa/SUtn21rBeDY48IvhD0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eg;base64,/9j/4AAQSkZJRgABAQAAAQABAAD/2wCEAAkGBhQSERQUExQWFRUWGBoaFxcXGBseGhUXHRcWGBgcGBgYHCYgGxojGhgcHy8gIycpLCwsGB8xNTAqNSYrLCkBCQoKDgwOGA8PGikcHBwpKSkpKSkpKSkpKSkpKSkpKSkpKSksLCkpKSwpKSksKSkpKSkpLCwpLCksKSkpKSkpKf/AABEIAK8BIAMBIgACEQEDEQH/xAAbAAACAwEBAQAAAAAAAAAAAAAABAMFBgIBB//EAEcQAAECAwUDBwgGCQQDAQAAAAECEQADIQQSMUFRBQZhEyIycYGRoUJSU7HB0eHwFBcjYpLSBxUzQ3KCk6PxorLC4hYkVHT/xAAXAQEBAQEAAAAAAAAAAAAAAAAAAQID/8QAIBEAAwEBAQEBAAIDAAAAAAAAAAERAiESQTEDURMycf/aAAwDAQACEQMRAD8A+4wQQQAQQQQAQQQQAQQQQAQQQQAQQQQAQQQQAQQQQAQQQQAQQQQAQQQQAQQQQAQQQQAQQQQAQQQQAQQQQAQQQQAQQQQAQQQQAQQQQAQQQQAQQQQAQQQQAQQPA8AEEeQCAPYIIIAIIIIAIIHggAgjx49gAggggAggggAggggAggggAggggAggggAggggAggggAggggAggeB4AIII8gCG2T7ktame6kqbVgTHz0/pYV6BP4z7o+hWwfZr/AIVeoxh5qAkOlAPAMHieoVKiR/S4r0CPxn3RYbI/SHMn3uZKRdbEku78Rp4wmq1qxEstxWMaw2osOLeOMTWp8KkiwO9M3JUnuP549G8E84Kl/gP54qpSZxbmIHXMP5YkQ/lNkzPg2b5xHpoJJlidu2jzkfgP5o4O8M/z0f0z+aFUWVamNADqFU0634cI8m2daCHYp1AUDwx6onppWFi/Bk7yTvPT/SPvgO8c70if6R9phIyJiibhSAPOCjXsMRzbPPTV5bCpop2H82MFpsnB/wDX0/0vdLHtj07Wn+mV2Jl+1EV9rUugl3XJ8oEhmUciK0iCYie5F6RQnzn7nip60g/KZ3tjbtvTc5BSlu97mS6dFvJHGK3/AMm2tor8Ev3RdIFKs+bYOC1O6KSybQnLQVcxLKutdxo748D3xc6b+FaSOk7zbVPnfgl+6PpmypylSZal9IoSVdZAfCMCi1BErlJqkgByotQB6UDxe7P3/sKZSAZ4cJA6EzT+CCbbI1zhq3geM59Ydh9OP6cz8kH1h2H04/BM/JGjJo3j2M39Ydh9OPwTPyR59Ylh9P8A25v5IA0sEZr6xbD6f+3N/JB9Yth9P/bmfkgDSwRmvrFsHp/7c38kH1jWD0/9ub+SANLBGa+sWwenH9OZ+SD6xrB6cf05n5IA0sEZv6xLB/8AQn8K/wAse/WHYP8A6E/hX+WAPnH1sW5XR5Psl+8mF5/6TLeOlMuvgDLSO50xolTrQMZTdcw+waRl97bIZ1qly0u/IqIAxLFSmHE+2LeyBdPT+k23H9+38iPyxyjfu3zVBKZ8wqVgE3QTR8gMhEcvcGYSAVgOW+aCFtnbPMjaElBL+V3y5kbCjLf9YbUPl2j+o3hej0W7ann2j+p/2i+lpnqKmMsJBYOKswLnnjXTLjDCZcwEXygg+aOKhjeOkZr/AKHDONtNeMyb2zv+0QnYdtNSr+78Y1FrlrJAQsI1JAL469Ucy7FMYnlwWD0QnUcIlbDiMz+obZhe/u/GLPY+2sZE+8JiMMXUBxTVw7vmK5GL1IIYEuRR9ewYRnd5p4kXLQlIK0smuYUGYtpkfkZbvGaha/TJYHRms+izXKjxYheGnzlHz8fpCmXbvIy2pmvJ2z4xd7ubxzLTyl66i42AfF8XPCMay+FRrpE+XSumIV7oinLdqvSuPthFFsHnpPd74kTaHwY9XwiabaJnKTHUWsAAVLNgMKF48mW1KgwC31KaZ8YrZm0kBwZiQRjUUjmVb0LVdTNc6C6/+2JX+BZVpYy7XcJdKzxSH9sSLtiVJPNXXVPDV4qZ9sShguaUk4Pcr/oj2XtFBZpt6v3fYmKrIPKtHQKg6P6iIdmTk1Z6vkdYrFzbtSeHy0RHaaRn4Ki5bXBrKb6OLNT1n1xXKt62UeRTzVNVYqS5GKeEVW9m3JkqTLXKU15bPdFRdUcFDURkVb42pm5X/Qjx5sM4vWadnDVbZmrtCpVnYoBTykwpIPNdSUgHB8+sjQwHceSMZk3tKPXdhPdLaC5yZq5hvLom8wBuhJYUydSj2mNTbEhSWIcOMeuNfnER/hQK3Ts/pF/jR7o7l7nSCHCph6lJ9gi5mWGWC3Jg0TV8eaDpEtmlhKaJbgNXMbdX0wtVwz691LMCxmKcYgrQ8CN1bMaCYonQLS/c0XK5CDfJQFc4d/PDuxjyz2ZIUCEAHh3acYdlHvsPne1bPyc+bLQ5CFEDMtk7QpztD3RstlSQdpz0KALkK/1IP/OLiZYUXayk9/8A1ja/Ca0kzIbrbLTPM3lCoBASaEDG+7vwEXSt2rL6U/1ExDsIAWy3SwKKKyBwvqA8FiLo2GWEoeWkkoxw8pQ04RnrLrSRXS90rOoc1az1KSfZHC91bMKGYoHitMXez7IlKSUpCXJo+Yp7RC8+Sm9NCkBVUHTEKzY/IidsD1ylUjdOzEsJiydAtMYu3SyiZMQHISojjQtWPo1jlIEwkICTcIBf7yRgw1ii2ZJQLfbCsC7eUa6K5Uj/AHDwirjC1VTcTQgJoUu+RGivhGK2rPQNoG+tCB9FmAFagkXlIWEh1FnJMay6eHefyx8338J+mF6fZozJ87NhGPfplzicNxK3jsoUCZ8pnFQtJzr0SYzUu1Jm7VlKQoKASKjCiFvhGMvRe7kgm2S+AVl934xpvhc4h9IkBIKyTiQeiv0ctOSdUwzNnJN0Jeg0I8pZ8oDURxyZ4d3xg5M8O74xy/ychFhWgmbdNQo4YAfe6tRDKLYm6Qy3ZuiMaceBhUoPneAjkzAMVp7W98F/J8Dwm+kxIcnWMpvyWs/C8mNViHBGFKRnN6Agy0iaWReqatQKbDi3fDLNtQ+bX42v6O6mcP4P+cJWWzbPMsFUxKVsm8Ly+2ke7k7SlylT78xKKpuknEArwd8mjpr8Ij6CqzpSUi4jLI4PwMd2qUEqYD5ciKY72SKPaEFsylB/4R6reuzqLqtCCeNM+CYw3UZzllykASlKYHDHi/vgQXQ7AdQ4xRq3isxBH0lLHK8pu4COEbfsiKi0D8SyO7A90X1VIPLtLtWBNDQ4jQPHtgmhSVFkhinDqVFGve2yv+2P8t8DwiMb9WZNBNmtwTMY++C1FA8Nul/KOunsgUt5yk83HzQ+EZ4b9WXJa+yWv3R6rfyzH95M/AuCcGsN/grv+n/10nSYnxl+8x8/r8iNhvXvJIn2colqUVXkmqVCgNakaQls3eOzolXZiJqlEIBaXLIBDuxVOBL9SY1lm+pDn6PFVmg5FBY8eUGfVG6nB3Yh+NR4EeuMfuvbUTFzDKCgEpQ5UlKXN+eqgStQbnAYxr5toKUlXOLB2DPlg9I56cY+AStRcmXgBRK8AAB+84R0gEBiR2OPWowh+vMPs52D4S8/54csdq5QElKkt5zV/CTpE1p/SJI9SgVwqXLnOvHjHQQMXHf1anhC1qtoSop5NRYAuGzbU6qiOTtBCiE8maln5tOJrg0X1qEmTI7Z2uqzbQmzJd0kpQA9R+zkk4HVEQTN+5xcFMur5Kz/AJo73rsBXbihDAlCToKJPsB7oUVufPchhQtj2aR1y6g0vpYbn28zbbNmqYFctTtQPelav5sbQywQOcGFBROZJ9ZjEboWIyrdyawHMtRb+ULGPCNbabWpNRZZqhWqUOKEB+3KOetxlaTHZYCfKB4c3Etp1RHMQCTzhVnwyw9cRbPtF9SkqkKlMB0wz9Q6olnFV66iTfo7hQFXwZsc4x7YihwizBwXFOA4e6MBt3a67Pbp5lhNbgN4OP2cs4dcb6bMmoa/Z1JBLPfdutkxit6djGbblJSwK0yxV8SQkHuQ3UTG86d6IkjWLs7AETJh5ycVK0Wda1EZ/bViRN2opK8Po6lUxBShZBAzIZ41hsoukOp3BwTkFU6fGMlt7a6LNtMzFpUpJs91kM7qC05kCgL4xpteuGc2F3Zt17JfSOTJdQFRx/iii2HJSnaaQkAASXYa3EuY9R+kWUlQUJMwsXYqSnPUPC+6dvE7aJWElI5JQYm8aJSMQB6ou2oT+NavTWCxynVeSokqd+tKTSvySYZkWWWlaFITddD8enMGXV4R19HcuR3K4AYXOGsTpl1SwZhdxel5StNVRh7z5gS1SC2SkKqpIUwwpR31B0hO0SEcjOaWARKWQaZNogeuLC0IJFGq2L5PoRrEP0UlKkkIZaSk9PA4+XjEzvKULrOnrhJYD9jL/gT/ALRFPvLYhPlolv05iQ4xz90XkqWEoCckhh1AMMYzG+0grs7J6RUlq9cc1+nRlZJ/R84f7UB0jDV/u8IyMiy3pwl6zAivFV2H5e71qKXTg4rfzLtnwMI7PnBE+WpRYJmIKv5VpJ10MdzKNQjcs6j+rJ9V54qd49jizTuTBKsangop8QIsRtaR6UdJ6JVgG4QvvntaVaZ/KSiVAlRwIxWSBXNjBlzSSz7q8pZhNQsBd1BZakpTzmepitt2xJkpF5SpRH3JoUrsSMuMXmy94LOmymUuYUrKUDoKUAUlJNUg4gRV7VtMkoNydfOSeTmJzGagBSBO0j2LsVU8Ku8m6SH5RZSGIoxSk8Y0Ni3JFxSpvJ0UhI5KYtVVXsbyUtgGil3a2tKkpmCYogkpIZJLgXndgWxi/s++1mQkh5inWhVEZJJJxIyMUj9UyOz7KFWlMtXRKyk9l73Rsp+5dmSwKiHSk15Q4pBxSgjPIxjJFtSm0iaQbomFRAZ2N7AEgPXWNRaN+pCiPs54ZKU9GXW6kD0vCIhq/DN7x2BMifcQXTdBzzd8QDlnFtsqzWIyEmYuTfuIcKWkEKcXnDu7PjpFNvDtJM+dfQFBNxKecAC4cmgJAqdTDVk3XK0BV/FCV4ZKuUd/veBhTT/Omo3dEpKliUpCiUgqCFAsQua3RPmlMahb8mX8z/jGK3MsXJKUomi0rFfuKlesTfCNryx81fWAMPxPHHX+1L8ILROWhMu6tQBloLA0qSD6onsk1RSSpyXZz1D3x0FP0r56yT61GOmSMKRrW/SkOecR2iwQszVqSFdEVAPnScD1PHqFTSoA8ozKobzdBbcMhHc2zIVUgd0R/RJfmA9nvircUgf8fbTN7aQTtVDAl5GAq/NnjLsjVbSTME+YByt29RuUZjWjUjA/pAUeXlqYj7NsdFHQ8YzH0hXnK7z743l8Q1j06bu6pO1pLu5s6XvAuSZSkkl83Ea2yz1JlOAA61vzcaJL/GPlW6c8/TJOKiSRjU805nqj6cA9bvq98ct/przyHSJqiSS9GxfMLdnPD1R6Vll1H7NWgL0YAmvZHobRu6OVBJxr2CJelnIIy5BK0XiwcuSoN0F411I8IprRMbajnAS5Kq8Jpf1xozJT5qe74Rjt+pXPUSBWznjhNHCNptsiSShqUbYkqLJmpJ+6o59UYTf2UTbCACWlJJcklheJNXoI1tm2fJlyyZUlEs8pLBKL3O5s1nvKMVtrQFbVWCAR9FXQ4FkLNY14jItUwEtBUQBUmgGZL4DUxqNxJCkW4BQKTySyx0ISxjUbN2dJ5aW0iUOemoQHxGFYqNiltpj/APP/AMRGmohndNQdqSy451KHmK4cOIPbAifLUoJYuQ4dKhrr1HuhOfbiiYpISjycUJJrLlmpIc4w0F3lSCWDyzgAB052QpGfKlJ6dhLOWiWzpxwZzHCdpoALJUwDnm5DGJLdNupKgwZqkA5q1pCkq2lcucCoEcis4JGAGgBiZyg9NMspcwLAIwOojL71WtUqSFJDkKSySCU4EeSQrA4AgRpLIeYnq+coze81tSiUlSwSkKS4DOQQRR6Zxn6bvDMy977SE3UypaQ4pyczEO3SWcHPfHm62xJdqVO5QqTduqF0gVUVu7g0oPGGLFvTZ0ICRLnEJNSeTBwIoyj4xJugQr6aQCykAhxWvL+p/CNsIsU7p2H0qv6qPyw1Z9zbIrolSm0mA+ocIs5AF+YmgCUFqCjAVwhmxdB3BJJrSsGnCLRV/wDh9jFCA/GaX7RejoboWJwLqXOAE1dc6MqL02YFUtd5mIJDBlALq/OfAXaA49/zndWYoW5aL5UBMQAXNQVOaOcn+cEcJ66ai07p2KW19F13b7SZVscFcYWOwtn+afxTvfF3aiEod7tDUGodcoRCq0OiUrlFNXEmrTFPnoYmc1B6gsrdOyJDmUwGJKl/mMeo3dseUlB6wT6zF3e5w4rT/vSIodnzgqTM56iUql6+avUZxUqHqFdvRsmQiyzFS5SEqTdqlIBHOD16jGbsMq2LlPLmLEtKCWCyAEAgHDQtGt3nL2GccfspZ7b6Uxj9m74TJErkkSpRF1SSVXyVAqvEFltjoIiNfqLjdOXP5dRmrUrmKCSoqLEKlFTXsOkmN8uZzSRo47o+f7rbbVOnsUISEpUQEBqkywXck4IT3RvZCwZaX80PXh1RCGYse3bbOkomITZ6qWlV5V1lJU1L80PQgxa7CtM9ZX9I5MMzCWoKxfEhamwPdFVsHZExNnuLuJUJ85QHKIPMWJF080nEpVThF5s6xql3nKXVdwL0HKGv4hGmlKYTdENs7SnJtUqTKKRflTV85ulLQpQdRwBIAMLSbVblEDlLMASASFpJFQCwapzaHtobPWq2WaaGuS0zUrLKoFpKcEpL4xBPsqkIUskG4Cpkpmk0rnLAfrMFIVtlTvvLvWqypVW8ivHnB8IYn7lSEtz0i8hKmUV3heQD5KTrrCu+NrQqdY51UoUCXINE3wagPgNIetG8dlUU/wDsCiEp/ZzPJDebGswavwqP1bLs1usYQQbxJJF5sVpDXgDg0aydeInHlCgIWgCjhlCYfJSo+SKnvjHbQt0uZa7KZS77KAJuqDPMDdIDJ42E4JaYDMSLyknB+iFYsR50TlK7EebPczP25WySbrKHlIDupIDc7xGLQ1awSqWkKUm8ojmkjyaYGtYUsSUIVe5QEs2AAqUmpKuENrmIvyllQaWq8Qlq1TRyeEZcplWFfLS5SPpay6kjCZVyAQ5NHweK3eNF6fLSqoMhYL589J9xhuZZ0Ag8tdYg4IGBB9I4hfb9ulGbJWFJLJnXgkgkApSUihxJBAf2RptUZsOxvfLukcisBw7Il41A/edcUW1dqzTazPkpuPLuNMCXYghVHbAtC1kCkqa4kkqKecpQBYjJjmcccY9tts+0V9nLegdzxJqU8SHyA1BjLbNqIel7TtrCYFShUkES5bgjs4RBs3aUyVaPpMy6s3eSui7LpdDMEgigBGD1ibZthWZYUi4A+Bcvmczho2Q1hBYUUBZSADeU91ycDW8rA8MgYlBpf/KVHncimuZVLcsNfo5JFGx0j1O+KjjJe6D5aQzOaESRx74x6StbkqYISWFcnOD6mG5SF3paCynu3XGLirlxWucSlhpDvgos8haHDuVkBsakJETT94Fp4pLub8wgNiDURmrekyyEkpNA1DRyKHnd/CC3hYu3iCGcMnByXcZEnNvi/wCCIv7BvTNUbl1BYVUy8eJvZl8Hir2jtMzgJUyUClrzhSgBdDhxeJY45UMISeVPNvgXiAwSMwxca09ucMWrZ7TEMtTKDKJCdGAa6K9bvEKVwtNmYlEpiMiaGj1C1KGLZZxe7M2pKRLV9lLClpAVcCA/2aSyglAfnKVjoYqp8tSeaSAkAgES5YBALUZLvhHnK3WCVG8DUMnhgyeaXzfIxlVfQfQpFnsqwZgmFHKJKVKupASGYm+UhqjEnKF12izSAES54WKl7yTwanVGLRbZizyPKr5NyLoYUcnTg/yYXskhallImLzapwH3deEdW+GEun0SRa7LNKFrtPJmW4ApUFSF1BScFIDcWjC7ryky7cpSyyE84LqHIFB21B4R0uyKExKVLmXXyIdQFaeHfDE+xAIWrQAirEO6WGGONTiO6ei+TU2e32aayJsy6gpLkOGYoUKsc0xYKs+zSEjl6Ie7zzreLi4xqT4R892ZZwoKUtDtzQCspKlEFhUkO7V1i0nbHl3S4IUoc26pVKUYvXDh0oLaI1S+l7alsnnF3STzTRlJJy4R4jaOzkFUsJnkFSbyrimo7KBDFg5yyjPWDZsu9MBF6oUHUSLuAbnNUg93bFTa7GhqJSKqzLvfUAeaaVAAxwNYWfhYXe9FvlGYJMlbS1JSky1JLteCn5wvYnwjO2jZyLxNx6AkMMK4sDgAe6LWZYEBUoJKgkC9dvOGvAgsDdFaONXiWRZAWKkgitDgUlbv2ijGveYzS5UKnZ1jCWVLUEKJuveUHq1Lvb3AxYS7esJAE+dikOZqxdoQRixwHyYZTZgFl2uu91k1LNo5DZCONpbNSZV5KEAooAEh2poK50fHriMoudoz0gE2mZXBpq3xo/OoWrnHsjbsxQF6fMe8AypkwOAfOvYMfCjtC0qwupqE3QSaUNXf4a9UWdjkhkKF4hKQEkEM5N4vSvSNHi3ghX2mcpSATNJUxJHLO7E0FelwasQy5gV0roYVdWgBwKnfAaZRYiyqCyAAQpDDEVet8Bsc65dkT25RNW8gpBS7lVNHZgAa0yeFLDPzLOgjBJGQxCeFTTi0PfQpTOLgupD0oSz98MBCuTvEsLtCSa4ppmHFKnrGEOI2YooKkLDKDKcKa4KOdMyBx0hRCil2i6UrCU0OGgZshqe+O0Il8qzApepu5NXEAAnwMOckRJJNSlVEuC/ODOnI0LDjCVrs5qUi6CSME4vUV5wq+QqDEog0mXKfmIDEKN26cQkYEjnEByxIxEer2Y3k1FXDaChelD648sU0ywSeekKoPvMC+rhh3mHJO1VTEmnNDsCrpHBiGfCtNQ8CMitMgCW7fvKNV3LsnWhIr7IjtaylRS1VLBfQEFhUN5Rw0xh60pJTeACSFAsBgUl3wd2r1mE9qMogh2vBLEhw4JNHeo9RgEIhK7yVNzeVIc1qSc6/Fo92pY1CaCCxUMDi7OrLTVvCGdnWsIHOZSnfLMk6+Ec2m0IUC5KaEimDhiTXDqijgxslwgUUb1aYggt20rhTjBtOYbhuoJpdByLsOiA6sbtGiusttCUXVpCi7gXqAa1qcInn28qBbNucC10jhhkM8ssYEFbCVKK8mSoU1YuK44P1d8MWObeUFpfmocFWF4BgzvnXsiFU5IWlQFXUVVFakij6GJNnWspvBRF1qAYs5pjqdIjNIkVMvrQekSEggAMD5Qc5MFB/dFhOS6DeLUd615xagwy62irsJEsm81Ti40cCoxHH2CGztdHONHB1xZmyqPCBDiXLEoAfcSsjCqTge9u2GLRKqCcGLqpdBJdxXRy2nXFTJtV1V5Rll6dLiWBF1uw6RPO2wBmgipNakNhgABkMOMIOE1uP2cs1/iFcQ7XXxOvX1QsuUQxDmqAVF3BUkno40LD11Mc2zaoWEoBDGr3qpoM+004a4PcuglJCkq1USwcJJcJ7c4DgvLsxTPBahvqBJrQGhDcQezjRmzWe8XSQCkkFIHRc0HdrkRECppMxRX0bgAwKQqoJ6nBPcIfEwOTUJckMkC8CA5FcgkDswgOENkV9oUqBrfJceSFJ6L4h8m9UMkOhaQlioB8gWBY1zbxivtFsSubQkgJVU0Yh6ZUJIFMbxIeHZNuCmBLFNXvEDUUJrXE/FhTvZaRcwYoOGLmoctS9eJrmQWhtClApBNGHOAauj/JhVE1KQrnpxcupOZq1cn44mE7NtMJDBYLFQGFRglz1BuERDhYzLQkXj0lAEkAtr34HXE6xS2qaDMdILG6SM0gkGhBwB+OcNr2pLd7wqUlQABJSAXD9b50aELdakKVeBBe6GJdkhuGvH1RYxUXtsSEhyQEgEgDE1F4DUDLR4Ssu1S3NDhHSN2ppRgMzSmTwpN2xzi1Wat0s+JZuPyI9m7dWSDTsSfEKoYRiouETQUElLMMSKOBXEOwMcKlAgJYAqYsp6sy+OucVEzailMClRAFKdbvTCvGkRrtkwuwVzukdavkMCYR/0Ki2EklRukjM3QADV2vCJk2haqNew6JYuG6iMR2RTi3zWFFYUZw3B9M8o8M+acUEnio4aeH+Ivlj0i8QHxWysVAEC8DgOoOO7GIDbkh73RT1tg1DnVhgMIqlJmO908XUeo1vO7R3JkKAIMtwfvH2kiHlk9IdkzwE85QAF2gIoQaZHNgezSGJC7iTydQzlyecojEl+1+EUxss3AIQBoxIPeYlVJnXboAT2dXH2Q8Me0TWizlUy8WBBunNk0uuEvWGbVZ3e6zmtGDmmuHdFauzTnyJ4A+2D6HNIZx3fIJi+GPaLCyBHJ0ctzmr11NQ7AUrEdq2wA6QlBzAD8ziaDnPphC69nzCGJODUz66H50iJGyCNARqFe8RVgw9HgN4G8L1XLg1PHJ4Jqw73S54HjqOJhkWQ8O8xGqyK0T+ImN+TNOhshHox3fCPP1Og+SIt02VsAod3sMeTbMr5Hxjr5MeinGxJXmv1t/mOVbGl4XMeFIthIUMgez3RAqTMd6iJ5FEk7CT5rvk0d/qNBxCfbDfKHNSj2wKkk5+JieR6EzsNAPQEdHYqPNEMiUfOf8AkgdQwSOu7DyWi/6mT5o8Y4/U6M0pHfjD0tCyalXd8Y7XKOZPz2tDyKVZ3fRwprHp2LLPkJPY/ti1CAMajiA3iYOUSMVN2iJBSmOxEPRA7jHUvYaHa4nsi2VNBoO8g/PjHcucnyldTD3QKVSt30jyQPH/ABHaNjy8wPb6ot+WGRfrjwt8t74sJSr/AFPLHkCJP1cgeQO74w8u6fKbqIaPOSHndx+EIKIJsqAegH6g0dTLO2CEjsEPiWTgpXzxiNUog+UeyLBRVEkjId3vj0yno6Uj54w2ZCjgCe34RymzLeqPEQJRT6Ak+Wnu+MSy7CBgpzD8qUsZBv4h7IZBpzu6KUqZklWDJHd7THIlEY3D1e4RbrKRizdYjxU1JGLaEex4EK4JDc5QHYIllIGo4dH3xKVaAHipJPsjlT6JHYQfBoQHJlmvizRyAAKhXcWjz6OScQfxCAWavk/iV7oA5XPSMz3GOeXGQJ6z7RDktIHSJ7D8a90SqsqFB3p1PCCiSCKZcL6fGsdKODN+IHwBETixpyKuth7okGz0gOVK6mr6osFEAkjECvD/ALx2ucg4g00A9sOmzyxkvrY+6OVpljJX4T7BAFciaVHyTxvKhpEts+xz74RNlSp7hUK6t7YlVs6YDRagOJB8G9sRMNDOXOIA7RCk60SgaqSfH2GGl2AEAKvE6vn4x5L2dKH7tz1/GK6REEqag4MOI/xDMmXo6us++CbZB5KUpauDn1x7Z7OcySODD2xOl4QWi+khgAOv4RPKQFCqn7Y7Ozknye8vHYsicCGiEooqXLByftie+DgG7/ZHYsqQaeAA9kRzlJGNPnqiwUgtEoHpEnqB98cypGd4+v1wwpaQl6tqP8RzKXLW7KVTGqvcIFOwkNiT3xFyYfAxPyAbmEvk8cIWUllC8NfloAPog6uBHtgRLApePY49sernS8hXq/zHclIUGoe/2gQBwuSk5k9vvjxMtIwPz2R7Msed3xjuzOMhwb/EID1SDq/fCs2WkF1APxHvEPzCoNUV4QKtFbrAn57PGAK8zEsC7aM/sj2SoKzUrviyFpAy7o5WsGhp1dnCEAvLl5V+eswTJVKlQ7g/jHf0dBP7x9QtvbEmA5r9pfxJgBVEvL7U8Td4ZlUMciked4D2R6idMCiFM1GwPqAbteJlWgHAHSjdWcUCk6WjMq7VkepMcBCfIvv1v6xDExbDot24P646SpRo41ZtIAW5EAVLniQ/r0iRUg3aC91k/PjExQSaqx0fqjo2dQ8s1wr7q5RBRZMqgCgEvxBYaloXmWGYejMAAwxDdoEOTpZTirsIeFpkxRobquBD6RGqKEmxTQKzyT/EdRn74jmbMmq8p2+8QONWaCSC9EpOOQ7TU8IblWoNUnspE8lpHLss5KW5QCmD0xPj2NCyhPb9qKDG89evExa/SUtn21rBeDY48IvhD0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eg;base64,/9j/4AAQSkZJRgABAQAAAQABAAD/2wCEAAkGBhQSERQUExQWFRUWGBoaFxcXGBseGhUXHRcWGBgcGBgYHCYgGxojGhgcHy8gIycpLCwsGB8xNTAqNSYrLCkBCQoKDgwOGA8PGikcHBwpKSkpKSkpKSkpKSkpKSkpKSkpKSksLCkpKSwpKSksKSkpKSkpLCwpLCksKSkpKSkpKf/AABEIAK8BIAMBIgACEQEDEQH/xAAbAAACAwEBAQAAAAAAAAAAAAAABAMFBgIBB//EAEcQAAECAwUDBwgGCQQDAQAAAAECEQADIQQSMUFRBQZhEyIycYGRoUJSU7HB0eHwFBcjYpLSBxUzQ3KCk6PxorLC4hYkVHT/xAAXAQEBAQEAAAAAAAAAAAAAAAAAAQID/8QAIBEAAwEBAQEBAAIDAAAAAAAAAAERAiESQTEDURMycf/aAAwDAQACEQMRAD8A+4wQQQAQQQQAQQQQAQQQQAQQQQAQQQQAQQQQAQQQQAQQQQAQQQQAQQQQAQQQQAQQQQAQQQQAQQQQAQQQQAQQQQAQQQQAQQQQAQQQQAQQQQAQQQQAQQQQAQQPA8AEEeQCAPYIIIAIIIIAIIHggAgjx49gAggggAggggAggggAggggAggggAggggAggggAggggAggggAggeB4AIII8gCG2T7ktame6kqbVgTHz0/pYV6BP4z7o+hWwfZr/AIVeoxh5qAkOlAPAMHieoVKiR/S4r0CPxn3RYbI/SHMn3uZKRdbEku78Rp4wmq1qxEstxWMaw2osOLeOMTWp8KkiwO9M3JUnuP549G8E84Kl/gP54qpSZxbmIHXMP5YkQ/lNkzPg2b5xHpoJJlidu2jzkfgP5o4O8M/z0f0z+aFUWVamNADqFU0634cI8m2daCHYp1AUDwx6onppWFi/Bk7yTvPT/SPvgO8c70if6R9phIyJiibhSAPOCjXsMRzbPPTV5bCpop2H82MFpsnB/wDX0/0vdLHtj07Wn+mV2Jl+1EV9rUugl3XJ8oEhmUciK0iCYie5F6RQnzn7nip60g/KZ3tjbtvTc5BSlu97mS6dFvJHGK3/AMm2tor8Ev3RdIFKs+bYOC1O6KSybQnLQVcxLKutdxo748D3xc6b+FaSOk7zbVPnfgl+6PpmypylSZal9IoSVdZAfCMCi1BErlJqkgByotQB6UDxe7P3/sKZSAZ4cJA6EzT+CCbbI1zhq3geM59Ydh9OP6cz8kH1h2H04/BM/JGjJo3j2M39Ydh9OPwTPyR59Ylh9P8A25v5IA0sEZr6xbD6f+3N/JB9Yth9P/bmfkgDSwRmvrFsHp/7c38kH1jWD0/9ub+SANLBGa+sWwenH9OZ+SD6xrB6cf05n5IA0sEZv6xLB/8AQn8K/wAse/WHYP8A6E/hX+WAPnH1sW5XR5Psl+8mF5/6TLeOlMuvgDLSO50xolTrQMZTdcw+waRl97bIZ1qly0u/IqIAxLFSmHE+2LeyBdPT+k23H9+38iPyxyjfu3zVBKZ8wqVgE3QTR8gMhEcvcGYSAVgOW+aCFtnbPMjaElBL+V3y5kbCjLf9YbUPl2j+o3hej0W7ann2j+p/2i+lpnqKmMsJBYOKswLnnjXTLjDCZcwEXygg+aOKhjeOkZr/AKHDONtNeMyb2zv+0QnYdtNSr+78Y1FrlrJAQsI1JAL469Ucy7FMYnlwWD0QnUcIlbDiMz+obZhe/u/GLPY+2sZE+8JiMMXUBxTVw7vmK5GL1IIYEuRR9ewYRnd5p4kXLQlIK0smuYUGYtpkfkZbvGaha/TJYHRms+izXKjxYheGnzlHz8fpCmXbvIy2pmvJ2z4xd7ubxzLTyl66i42AfF8XPCMay+FRrpE+XSumIV7oinLdqvSuPthFFsHnpPd74kTaHwY9XwiabaJnKTHUWsAAVLNgMKF48mW1KgwC31KaZ8YrZm0kBwZiQRjUUjmVb0LVdTNc6C6/+2JX+BZVpYy7XcJdKzxSH9sSLtiVJPNXXVPDV4qZ9sShguaUk4Pcr/oj2XtFBZpt6v3fYmKrIPKtHQKg6P6iIdmTk1Z6vkdYrFzbtSeHy0RHaaRn4Ki5bXBrKb6OLNT1n1xXKt62UeRTzVNVYqS5GKeEVW9m3JkqTLXKU15bPdFRdUcFDURkVb42pm5X/Qjx5sM4vWadnDVbZmrtCpVnYoBTykwpIPNdSUgHB8+sjQwHceSMZk3tKPXdhPdLaC5yZq5hvLom8wBuhJYUydSj2mNTbEhSWIcOMeuNfnER/hQK3Ts/pF/jR7o7l7nSCHCph6lJ9gi5mWGWC3Jg0TV8eaDpEtmlhKaJbgNXMbdX0wtVwz691LMCxmKcYgrQ8CN1bMaCYonQLS/c0XK5CDfJQFc4d/PDuxjyz2ZIUCEAHh3acYdlHvsPne1bPyc+bLQ5CFEDMtk7QpztD3RstlSQdpz0KALkK/1IP/OLiZYUXayk9/8A1ja/Ca0kzIbrbLTPM3lCoBASaEDG+7vwEXSt2rL6U/1ExDsIAWy3SwKKKyBwvqA8FiLo2GWEoeWkkoxw8pQ04RnrLrSRXS90rOoc1az1KSfZHC91bMKGYoHitMXez7IlKSUpCXJo+Yp7RC8+Sm9NCkBVUHTEKzY/IidsD1ylUjdOzEsJiydAtMYu3SyiZMQHISojjQtWPo1jlIEwkICTcIBf7yRgw1ii2ZJQLfbCsC7eUa6K5Uj/AHDwirjC1VTcTQgJoUu+RGivhGK2rPQNoG+tCB9FmAFagkXlIWEh1FnJMay6eHefyx8338J+mF6fZozJ87NhGPfplzicNxK3jsoUCZ8pnFQtJzr0SYzUu1Jm7VlKQoKASKjCiFvhGMvRe7kgm2S+AVl934xpvhc4h9IkBIKyTiQeiv0ctOSdUwzNnJN0Jeg0I8pZ8oDURxyZ4d3xg5M8O74xy/ychFhWgmbdNQo4YAfe6tRDKLYm6Qy3ZuiMaceBhUoPneAjkzAMVp7W98F/J8Dwm+kxIcnWMpvyWs/C8mNViHBGFKRnN6Agy0iaWReqatQKbDi3fDLNtQ+bX42v6O6mcP4P+cJWWzbPMsFUxKVsm8Ly+2ke7k7SlylT78xKKpuknEArwd8mjpr8Ij6CqzpSUi4jLI4PwMd2qUEqYD5ciKY72SKPaEFsylB/4R6reuzqLqtCCeNM+CYw3UZzllykASlKYHDHi/vgQXQ7AdQ4xRq3isxBH0lLHK8pu4COEbfsiKi0D8SyO7A90X1VIPLtLtWBNDQ4jQPHtgmhSVFkhinDqVFGve2yv+2P8t8DwiMb9WZNBNmtwTMY++C1FA8Nul/KOunsgUt5yk83HzQ+EZ4b9WXJa+yWv3R6rfyzH95M/AuCcGsN/grv+n/10nSYnxl+8x8/r8iNhvXvJIn2colqUVXkmqVCgNakaQls3eOzolXZiJqlEIBaXLIBDuxVOBL9SY1lm+pDn6PFVmg5FBY8eUGfVG6nB3Yh+NR4EeuMfuvbUTFzDKCgEpQ5UlKXN+eqgStQbnAYxr5toKUlXOLB2DPlg9I56cY+AStRcmXgBRK8AAB+84R0gEBiR2OPWowh+vMPs52D4S8/54csdq5QElKkt5zV/CTpE1p/SJI9SgVwqXLnOvHjHQQMXHf1anhC1qtoSop5NRYAuGzbU6qiOTtBCiE8maln5tOJrg0X1qEmTI7Z2uqzbQmzJd0kpQA9R+zkk4HVEQTN+5xcFMur5Kz/AJo73rsBXbihDAlCToKJPsB7oUVufPchhQtj2aR1y6g0vpYbn28zbbNmqYFctTtQPelav5sbQywQOcGFBROZJ9ZjEboWIyrdyawHMtRb+ULGPCNbabWpNRZZqhWqUOKEB+3KOetxlaTHZYCfKB4c3Etp1RHMQCTzhVnwyw9cRbPtF9SkqkKlMB0wz9Q6olnFV66iTfo7hQFXwZsc4x7YihwizBwXFOA4e6MBt3a67Pbp5lhNbgN4OP2cs4dcb6bMmoa/Z1JBLPfdutkxit6djGbblJSwK0yxV8SQkHuQ3UTG86d6IkjWLs7AETJh5ycVK0Wda1EZ/bViRN2opK8Po6lUxBShZBAzIZ41hsoukOp3BwTkFU6fGMlt7a6LNtMzFpUpJs91kM7qC05kCgL4xpteuGc2F3Zt17JfSOTJdQFRx/iii2HJSnaaQkAASXYa3EuY9R+kWUlQUJMwsXYqSnPUPC+6dvE7aJWElI5JQYm8aJSMQB6ou2oT+NavTWCxynVeSokqd+tKTSvySYZkWWWlaFITddD8enMGXV4R19HcuR3K4AYXOGsTpl1SwZhdxel5StNVRh7z5gS1SC2SkKqpIUwwpR31B0hO0SEcjOaWARKWQaZNogeuLC0IJFGq2L5PoRrEP0UlKkkIZaSk9PA4+XjEzvKULrOnrhJYD9jL/gT/ALRFPvLYhPlolv05iQ4xz90XkqWEoCckhh1AMMYzG+0grs7J6RUlq9cc1+nRlZJ/R84f7UB0jDV/u8IyMiy3pwl6zAivFV2H5e71qKXTg4rfzLtnwMI7PnBE+WpRYJmIKv5VpJ10MdzKNQjcs6j+rJ9V54qd49jizTuTBKsangop8QIsRtaR6UdJ6JVgG4QvvntaVaZ/KSiVAlRwIxWSBXNjBlzSSz7q8pZhNQsBd1BZakpTzmepitt2xJkpF5SpRH3JoUrsSMuMXmy94LOmymUuYUrKUDoKUAUlJNUg4gRV7VtMkoNydfOSeTmJzGagBSBO0j2LsVU8Ku8m6SH5RZSGIoxSk8Y0Ni3JFxSpvJ0UhI5KYtVVXsbyUtgGil3a2tKkpmCYogkpIZJLgXndgWxi/s++1mQkh5inWhVEZJJJxIyMUj9UyOz7KFWlMtXRKyk9l73Rsp+5dmSwKiHSk15Q4pBxSgjPIxjJFtSm0iaQbomFRAZ2N7AEgPXWNRaN+pCiPs54ZKU9GXW6kD0vCIhq/DN7x2BMifcQXTdBzzd8QDlnFtsqzWIyEmYuTfuIcKWkEKcXnDu7PjpFNvDtJM+dfQFBNxKecAC4cmgJAqdTDVk3XK0BV/FCV4ZKuUd/veBhTT/Omo3dEpKliUpCiUgqCFAsQua3RPmlMahb8mX8z/jGK3MsXJKUomi0rFfuKlesTfCNryx81fWAMPxPHHX+1L8ILROWhMu6tQBloLA0qSD6onsk1RSSpyXZz1D3x0FP0r56yT61GOmSMKRrW/SkOecR2iwQszVqSFdEVAPnScD1PHqFTSoA8ozKobzdBbcMhHc2zIVUgd0R/RJfmA9nvircUgf8fbTN7aQTtVDAl5GAq/NnjLsjVbSTME+YByt29RuUZjWjUjA/pAUeXlqYj7NsdFHQ8YzH0hXnK7z743l8Q1j06bu6pO1pLu5s6XvAuSZSkkl83Ea2yz1JlOAA61vzcaJL/GPlW6c8/TJOKiSRjU805nqj6cA9bvq98ct/przyHSJqiSS9GxfMLdnPD1R6Vll1H7NWgL0YAmvZHobRu6OVBJxr2CJelnIIy5BK0XiwcuSoN0F411I8IprRMbajnAS5Kq8Jpf1xozJT5qe74Rjt+pXPUSBWznjhNHCNptsiSShqUbYkqLJmpJ+6o59UYTf2UTbCACWlJJcklheJNXoI1tm2fJlyyZUlEs8pLBKL3O5s1nvKMVtrQFbVWCAR9FXQ4FkLNY14jItUwEtBUQBUmgGZL4DUxqNxJCkW4BQKTySyx0ISxjUbN2dJ5aW0iUOemoQHxGFYqNiltpj/APP/AMRGmohndNQdqSy451KHmK4cOIPbAifLUoJYuQ4dKhrr1HuhOfbiiYpISjycUJJrLlmpIc4w0F3lSCWDyzgAB052QpGfKlJ6dhLOWiWzpxwZzHCdpoALJUwDnm5DGJLdNupKgwZqkA5q1pCkq2lcucCoEcis4JGAGgBiZyg9NMspcwLAIwOojL71WtUqSFJDkKSySCU4EeSQrA4AgRpLIeYnq+coze81tSiUlSwSkKS4DOQQRR6Zxn6bvDMy977SE3UypaQ4pyczEO3SWcHPfHm62xJdqVO5QqTduqF0gVUVu7g0oPGGLFvTZ0ICRLnEJNSeTBwIoyj4xJugQr6aQCykAhxWvL+p/CNsIsU7p2H0qv6qPyw1Z9zbIrolSm0mA+ocIs5AF+YmgCUFqCjAVwhmxdB3BJJrSsGnCLRV/wDh9jFCA/GaX7RejoboWJwLqXOAE1dc6MqL02YFUtd5mIJDBlALq/OfAXaA49/zndWYoW5aL5UBMQAXNQVOaOcn+cEcJ66ai07p2KW19F13b7SZVscFcYWOwtn+afxTvfF3aiEod7tDUGodcoRCq0OiUrlFNXEmrTFPnoYmc1B6gsrdOyJDmUwGJKl/mMeo3dseUlB6wT6zF3e5w4rT/vSIodnzgqTM56iUql6+avUZxUqHqFdvRsmQiyzFS5SEqTdqlIBHOD16jGbsMq2LlPLmLEtKCWCyAEAgHDQtGt3nL2GccfspZ7b6Uxj9m74TJErkkSpRF1SSVXyVAqvEFltjoIiNfqLjdOXP5dRmrUrmKCSoqLEKlFTXsOkmN8uZzSRo47o+f7rbbVOnsUISEpUQEBqkywXck4IT3RvZCwZaX80PXh1RCGYse3bbOkomITZ6qWlV5V1lJU1L80PQgxa7CtM9ZX9I5MMzCWoKxfEhamwPdFVsHZExNnuLuJUJ85QHKIPMWJF080nEpVThF5s6xql3nKXVdwL0HKGv4hGmlKYTdENs7SnJtUqTKKRflTV85ulLQpQdRwBIAMLSbVblEDlLMASASFpJFQCwapzaHtobPWq2WaaGuS0zUrLKoFpKcEpL4xBPsqkIUskG4Cpkpmk0rnLAfrMFIVtlTvvLvWqypVW8ivHnB8IYn7lSEtz0i8hKmUV3heQD5KTrrCu+NrQqdY51UoUCXINE3wagPgNIetG8dlUU/wDsCiEp/ZzPJDebGswavwqP1bLs1usYQQbxJJF5sVpDXgDg0aydeInHlCgIWgCjhlCYfJSo+SKnvjHbQt0uZa7KZS77KAJuqDPMDdIDJ42E4JaYDMSLyknB+iFYsR50TlK7EebPczP25WySbrKHlIDupIDc7xGLQ1awSqWkKUm8ojmkjyaYGtYUsSUIVe5QEs2AAqUmpKuENrmIvyllQaWq8Qlq1TRyeEZcplWFfLS5SPpay6kjCZVyAQ5NHweK3eNF6fLSqoMhYL589J9xhuZZ0Ag8tdYg4IGBB9I4hfb9ulGbJWFJLJnXgkgkApSUihxJBAf2RptUZsOxvfLukcisBw7Il41A/edcUW1dqzTazPkpuPLuNMCXYghVHbAtC1kCkqa4kkqKecpQBYjJjmcccY9tts+0V9nLegdzxJqU8SHyA1BjLbNqIel7TtrCYFShUkES5bgjs4RBs3aUyVaPpMy6s3eSui7LpdDMEgigBGD1ibZthWZYUi4A+Bcvmczho2Q1hBYUUBZSADeU91ycDW8rA8MgYlBpf/KVHncimuZVLcsNfo5JFGx0j1O+KjjJe6D5aQzOaESRx74x6StbkqYISWFcnOD6mG5SF3paCynu3XGLirlxWucSlhpDvgos8haHDuVkBsakJETT94Fp4pLub8wgNiDURmrekyyEkpNA1DRyKHnd/CC3hYu3iCGcMnByXcZEnNvi/wCCIv7BvTNUbl1BYVUy8eJvZl8Hir2jtMzgJUyUClrzhSgBdDhxeJY45UMISeVPNvgXiAwSMwxca09ucMWrZ7TEMtTKDKJCdGAa6K9bvEKVwtNmYlEpiMiaGj1C1KGLZZxe7M2pKRLV9lLClpAVcCA/2aSyglAfnKVjoYqp8tSeaSAkAgES5YBALUZLvhHnK3WCVG8DUMnhgyeaXzfIxlVfQfQpFnsqwZgmFHKJKVKupASGYm+UhqjEnKF12izSAES54WKl7yTwanVGLRbZizyPKr5NyLoYUcnTg/yYXskhallImLzapwH3deEdW+GEun0SRa7LNKFrtPJmW4ApUFSF1BScFIDcWjC7ryky7cpSyyE84LqHIFB21B4R0uyKExKVLmXXyIdQFaeHfDE+xAIWrQAirEO6WGGONTiO6ei+TU2e32aayJsy6gpLkOGYoUKsc0xYKs+zSEjl6Ie7zzreLi4xqT4R892ZZwoKUtDtzQCspKlEFhUkO7V1i0nbHl3S4IUoc26pVKUYvXDh0oLaI1S+l7alsnnF3STzTRlJJy4R4jaOzkFUsJnkFSbyrimo7KBDFg5yyjPWDZsu9MBF6oUHUSLuAbnNUg93bFTa7GhqJSKqzLvfUAeaaVAAxwNYWfhYXe9FvlGYJMlbS1JSky1JLteCn5wvYnwjO2jZyLxNx6AkMMK4sDgAe6LWZYEBUoJKgkC9dvOGvAgsDdFaONXiWRZAWKkgitDgUlbv2ijGveYzS5UKnZ1jCWVLUEKJuveUHq1Lvb3AxYS7esJAE+dikOZqxdoQRixwHyYZTZgFl2uu91k1LNo5DZCONpbNSZV5KEAooAEh2poK50fHriMoudoz0gE2mZXBpq3xo/OoWrnHsjbsxQF6fMe8AypkwOAfOvYMfCjtC0qwupqE3QSaUNXf4a9UWdjkhkKF4hKQEkEM5N4vSvSNHi3ghX2mcpSATNJUxJHLO7E0FelwasQy5gV0roYVdWgBwKnfAaZRYiyqCyAAQpDDEVet8Bsc65dkT25RNW8gpBS7lVNHZgAa0yeFLDPzLOgjBJGQxCeFTTi0PfQpTOLgupD0oSz98MBCuTvEsLtCSa4ppmHFKnrGEOI2YooKkLDKDKcKa4KOdMyBx0hRCil2i6UrCU0OGgZshqe+O0Il8qzApepu5NXEAAnwMOckRJJNSlVEuC/ODOnI0LDjCVrs5qUi6CSME4vUV5wq+QqDEog0mXKfmIDEKN26cQkYEjnEByxIxEer2Y3k1FXDaChelD648sU0ywSeekKoPvMC+rhh3mHJO1VTEmnNDsCrpHBiGfCtNQ8CMitMgCW7fvKNV3LsnWhIr7IjtaylRS1VLBfQEFhUN5Rw0xh60pJTeACSFAsBgUl3wd2r1mE9qMogh2vBLEhw4JNHeo9RgEIhK7yVNzeVIc1qSc6/Fo92pY1CaCCxUMDi7OrLTVvCGdnWsIHOZSnfLMk6+Ec2m0IUC5KaEimDhiTXDqijgxslwgUUb1aYggt20rhTjBtOYbhuoJpdByLsOiA6sbtGiusttCUXVpCi7gXqAa1qcInn28qBbNucC10jhhkM8ssYEFbCVKK8mSoU1YuK44P1d8MWObeUFpfmocFWF4BgzvnXsiFU5IWlQFXUVVFakij6GJNnWspvBRF1qAYs5pjqdIjNIkVMvrQekSEggAMD5Qc5MFB/dFhOS6DeLUd615xagwy62irsJEsm81Ti40cCoxHH2CGztdHONHB1xZmyqPCBDiXLEoAfcSsjCqTge9u2GLRKqCcGLqpdBJdxXRy2nXFTJtV1V5Rll6dLiWBF1uw6RPO2wBmgipNakNhgABkMOMIOE1uP2cs1/iFcQ7XXxOvX1QsuUQxDmqAVF3BUkno40LD11Mc2zaoWEoBDGr3qpoM+004a4PcuglJCkq1USwcJJcJ7c4DgvLsxTPBahvqBJrQGhDcQezjRmzWe8XSQCkkFIHRc0HdrkRECppMxRX0bgAwKQqoJ6nBPcIfEwOTUJckMkC8CA5FcgkDswgOENkV9oUqBrfJceSFJ6L4h8m9UMkOhaQlioB8gWBY1zbxivtFsSubQkgJVU0Yh6ZUJIFMbxIeHZNuCmBLFNXvEDUUJrXE/FhTvZaRcwYoOGLmoctS9eJrmQWhtClApBNGHOAauj/JhVE1KQrnpxcupOZq1cn44mE7NtMJDBYLFQGFRglz1BuERDhYzLQkXj0lAEkAtr34HXE6xS2qaDMdILG6SM0gkGhBwB+OcNr2pLd7wqUlQABJSAXD9b50aELdakKVeBBe6GJdkhuGvH1RYxUXtsSEhyQEgEgDE1F4DUDLR4Ssu1S3NDhHSN2ppRgMzSmTwpN2xzi1Wat0s+JZuPyI9m7dWSDTsSfEKoYRiouETQUElLMMSKOBXEOwMcKlAgJYAqYsp6sy+OucVEzailMClRAFKdbvTCvGkRrtkwuwVzukdavkMCYR/0Ki2EklRukjM3QADV2vCJk2haqNew6JYuG6iMR2RTi3zWFFYUZw3B9M8o8M+acUEnio4aeH+Ivlj0i8QHxWysVAEC8DgOoOO7GIDbkh73RT1tg1DnVhgMIqlJmO908XUeo1vO7R3JkKAIMtwfvH2kiHlk9IdkzwE85QAF2gIoQaZHNgezSGJC7iTydQzlyecojEl+1+EUxss3AIQBoxIPeYlVJnXboAT2dXH2Q8Me0TWizlUy8WBBunNk0uuEvWGbVZ3e6zmtGDmmuHdFauzTnyJ4A+2D6HNIZx3fIJi+GPaLCyBHJ0ctzmr11NQ7AUrEdq2wA6QlBzAD8ziaDnPphC69nzCGJODUz66H50iJGyCNARqFe8RVgw9HgN4G8L1XLg1PHJ4Jqw73S54HjqOJhkWQ8O8xGqyK0T+ImN+TNOhshHox3fCPP1Og+SIt02VsAod3sMeTbMr5Hxjr5MeinGxJXmv1t/mOVbGl4XMeFIthIUMgez3RAqTMd6iJ5FEk7CT5rvk0d/qNBxCfbDfKHNSj2wKkk5+JieR6EzsNAPQEdHYqPNEMiUfOf8AkgdQwSOu7DyWi/6mT5o8Y4/U6M0pHfjD0tCyalXd8Y7XKOZPz2tDyKVZ3fRwprHp2LLPkJPY/ti1CAMajiA3iYOUSMVN2iJBSmOxEPRA7jHUvYaHa4nsi2VNBoO8g/PjHcucnyldTD3QKVSt30jyQPH/ABHaNjy8wPb6ot+WGRfrjwt8t74sJSr/AFPLHkCJP1cgeQO74w8u6fKbqIaPOSHndx+EIKIJsqAegH6g0dTLO2CEjsEPiWTgpXzxiNUog+UeyLBRVEkjId3vj0yno6Uj54w2ZCjgCe34RymzLeqPEQJRT6Ak+Wnu+MSy7CBgpzD8qUsZBv4h7IZBpzu6KUqZklWDJHd7THIlEY3D1e4RbrKRizdYjxU1JGLaEex4EK4JDc5QHYIllIGo4dH3xKVaAHipJPsjlT6JHYQfBoQHJlmvizRyAAKhXcWjz6OScQfxCAWavk/iV7oA5XPSMz3GOeXGQJ6z7RDktIHSJ7D8a90SqsqFB3p1PCCiSCKZcL6fGsdKODN+IHwBETixpyKuth7okGz0gOVK6mr6osFEAkjECvD/ALx2ucg4g00A9sOmzyxkvrY+6OVpljJX4T7BAFciaVHyTxvKhpEts+xz74RNlSp7hUK6t7YlVs6YDRagOJB8G9sRMNDOXOIA7RCk60SgaqSfH2GGl2AEAKvE6vn4x5L2dKH7tz1/GK6REEqag4MOI/xDMmXo6us++CbZB5KUpauDn1x7Z7OcySODD2xOl4QWi+khgAOv4RPKQFCqn7Y7Ozknye8vHYsicCGiEooqXLByftie+DgG7/ZHYsqQaeAA9kRzlJGNPnqiwUgtEoHpEnqB98cypGd4+v1wwpaQl6tqP8RzKXLW7KVTGqvcIFOwkNiT3xFyYfAxPyAbmEvk8cIWUllC8NfloAPog6uBHtgRLApePY49sernS8hXq/zHclIUGoe/2gQBwuSk5k9vvjxMtIwPz2R7Msed3xjuzOMhwb/EID1SDq/fCs2WkF1APxHvEPzCoNUV4QKtFbrAn57PGAK8zEsC7aM/sj2SoKzUrviyFpAy7o5WsGhp1dnCEAvLl5V+eswTJVKlQ7g/jHf0dBP7x9QtvbEmA5r9pfxJgBVEvL7U8Td4ZlUMciked4D2R6idMCiFM1GwPqAbteJlWgHAHSjdWcUCk6WjMq7VkepMcBCfIvv1v6xDExbDot24P646SpRo41ZtIAW5EAVLniQ/r0iRUg3aC91k/PjExQSaqx0fqjo2dQ8s1wr7q5RBRZMqgCgEvxBYaloXmWGYejMAAwxDdoEOTpZTirsIeFpkxRobquBD6RGqKEmxTQKzyT/EdRn74jmbMmq8p2+8QONWaCSC9EpOOQ7TU8IblWoNUnspE8lpHLss5KW5QCmD0xPj2NCyhPb9qKDG89evExa/SUtn21rBeDY48IvhD0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data:image/jpeg;base64,/9j/4AAQSkZJRgABAQAAAQABAAD/2wCEAAkGBhQSERQUExQWFRUWGBoaFxcXGBseGhUXHRcWGBgcGBgYHCYgGxojGhgcHy8gIycpLCwsGB8xNTAqNSYrLCkBCQoKDgwOGA8PGikcHBwpKSkpKSkpKSkpKSkpKSkpKSkpKSksLCkpKSwpKSksKSkpKSkpLCwpLCksKSkpKSkpKf/AABEIAK8BIAMBIgACEQEDEQH/xAAbAAACAwEBAQAAAAAAAAAAAAAABAMFBgIBB//EAEcQAAECAwUDBwgGCQQDAQAAAAECEQADIQQSMUFRBQZhEyIycYGRoUJSU7HB0eHwFBcjYpLSBxUzQ3KCk6PxorLC4hYkVHT/xAAXAQEBAQEAAAAAAAAAAAAAAAAAAQID/8QAIBEAAwEBAQEBAAIDAAAAAAAAAAERAiESQTEDURMycf/aAAwDAQACEQMRAD8A+4wQQQAQQQQAQQQQAQQQQAQQQQAQQQQAQQQQAQQQQAQQQQAQQQQAQQQQAQQQQAQQQQAQQQQAQQQQAQQQQAQQQQAQQQQAQQQQAQQQQAQQQQAQQQQAQQQQAQQPA8AEEeQCAPYIIIAIIIIAIIHggAgjx49gAggggAggggAggggAggggAggggAggggAggggAggggAggggAggeB4AIII8gCG2T7ktame6kqbVgTHz0/pYV6BP4z7o+hWwfZr/AIVeoxh5qAkOlAPAMHieoVKiR/S4r0CPxn3RYbI/SHMn3uZKRdbEku78Rp4wmq1qxEstxWMaw2osOLeOMTWp8KkiwO9M3JUnuP549G8E84Kl/gP54qpSZxbmIHXMP5YkQ/lNkzPg2b5xHpoJJlidu2jzkfgP5o4O8M/z0f0z+aFUWVamNADqFU0634cI8m2daCHYp1AUDwx6onppWFi/Bk7yTvPT/SPvgO8c70if6R9phIyJiibhSAPOCjXsMRzbPPTV5bCpop2H82MFpsnB/wDX0/0vdLHtj07Wn+mV2Jl+1EV9rUugl3XJ8oEhmUciK0iCYie5F6RQnzn7nip60g/KZ3tjbtvTc5BSlu97mS6dFvJHGK3/AMm2tor8Ev3RdIFKs+bYOC1O6KSybQnLQVcxLKutdxo748D3xc6b+FaSOk7zbVPnfgl+6PpmypylSZal9IoSVdZAfCMCi1BErlJqkgByotQB6UDxe7P3/sKZSAZ4cJA6EzT+CCbbI1zhq3geM59Ydh9OP6cz8kH1h2H04/BM/JGjJo3j2M39Ydh9OPwTPyR59Ylh9P8A25v5IA0sEZr6xbD6f+3N/JB9Yth9P/bmfkgDSwRmvrFsHp/7c38kH1jWD0/9ub+SANLBGa+sWwenH9OZ+SD6xrB6cf05n5IA0sEZv6xLB/8AQn8K/wAse/WHYP8A6E/hX+WAPnH1sW5XR5Psl+8mF5/6TLeOlMuvgDLSO50xolTrQMZTdcw+waRl97bIZ1qly0u/IqIAxLFSmHE+2LeyBdPT+k23H9+38iPyxyjfu3zVBKZ8wqVgE3QTR8gMhEcvcGYSAVgOW+aCFtnbPMjaElBL+V3y5kbCjLf9YbUPl2j+o3hej0W7ann2j+p/2i+lpnqKmMsJBYOKswLnnjXTLjDCZcwEXygg+aOKhjeOkZr/AKHDONtNeMyb2zv+0QnYdtNSr+78Y1FrlrJAQsI1JAL469Ucy7FMYnlwWD0QnUcIlbDiMz+obZhe/u/GLPY+2sZE+8JiMMXUBxTVw7vmK5GL1IIYEuRR9ewYRnd5p4kXLQlIK0smuYUGYtpkfkZbvGaha/TJYHRms+izXKjxYheGnzlHz8fpCmXbvIy2pmvJ2z4xd7ubxzLTyl66i42AfF8XPCMay+FRrpE+XSumIV7oinLdqvSuPthFFsHnpPd74kTaHwY9XwiabaJnKTHUWsAAVLNgMKF48mW1KgwC31KaZ8YrZm0kBwZiQRjUUjmVb0LVdTNc6C6/+2JX+BZVpYy7XcJdKzxSH9sSLtiVJPNXXVPDV4qZ9sShguaUk4Pcr/oj2XtFBZpt6v3fYmKrIPKtHQKg6P6iIdmTk1Z6vkdYrFzbtSeHy0RHaaRn4Ki5bXBrKb6OLNT1n1xXKt62UeRTzVNVYqS5GKeEVW9m3JkqTLXKU15bPdFRdUcFDURkVb42pm5X/Qjx5sM4vWadnDVbZmrtCpVnYoBTykwpIPNdSUgHB8+sjQwHceSMZk3tKPXdhPdLaC5yZq5hvLom8wBuhJYUydSj2mNTbEhSWIcOMeuNfnER/hQK3Ts/pF/jR7o7l7nSCHCph6lJ9gi5mWGWC3Jg0TV8eaDpEtmlhKaJbgNXMbdX0wtVwz691LMCxmKcYgrQ8CN1bMaCYonQLS/c0XK5CDfJQFc4d/PDuxjyz2ZIUCEAHh3acYdlHvsPne1bPyc+bLQ5CFEDMtk7QpztD3RstlSQdpz0KALkK/1IP/OLiZYUXayk9/8A1ja/Ca0kzIbrbLTPM3lCoBASaEDG+7vwEXSt2rL6U/1ExDsIAWy3SwKKKyBwvqA8FiLo2GWEoeWkkoxw8pQ04RnrLrSRXS90rOoc1az1KSfZHC91bMKGYoHitMXez7IlKSUpCXJo+Yp7RC8+Sm9NCkBVUHTEKzY/IidsD1ylUjdOzEsJiydAtMYu3SyiZMQHISojjQtWPo1jlIEwkICTcIBf7yRgw1ii2ZJQLfbCsC7eUa6K5Uj/AHDwirjC1VTcTQgJoUu+RGivhGK2rPQNoG+tCB9FmAFagkXlIWEh1FnJMay6eHefyx8338J+mF6fZozJ87NhGPfplzicNxK3jsoUCZ8pnFQtJzr0SYzUu1Jm7VlKQoKASKjCiFvhGMvRe7kgm2S+AVl934xpvhc4h9IkBIKyTiQeiv0ctOSdUwzNnJN0Jeg0I8pZ8oDURxyZ4d3xg5M8O74xy/ychFhWgmbdNQo4YAfe6tRDKLYm6Qy3ZuiMaceBhUoPneAjkzAMVp7W98F/J8Dwm+kxIcnWMpvyWs/C8mNViHBGFKRnN6Agy0iaWReqatQKbDi3fDLNtQ+bX42v6O6mcP4P+cJWWzbPMsFUxKVsm8Ly+2ke7k7SlylT78xKKpuknEArwd8mjpr8Ij6CqzpSUi4jLI4PwMd2qUEqYD5ciKY72SKPaEFsylB/4R6reuzqLqtCCeNM+CYw3UZzllykASlKYHDHi/vgQXQ7AdQ4xRq3isxBH0lLHK8pu4COEbfsiKi0D8SyO7A90X1VIPLtLtWBNDQ4jQPHtgmhSVFkhinDqVFGve2yv+2P8t8DwiMb9WZNBNmtwTMY++C1FA8Nul/KOunsgUt5yk83HzQ+EZ4b9WXJa+yWv3R6rfyzH95M/AuCcGsN/grv+n/10nSYnxl+8x8/r8iNhvXvJIn2colqUVXkmqVCgNakaQls3eOzolXZiJqlEIBaXLIBDuxVOBL9SY1lm+pDn6PFVmg5FBY8eUGfVG6nB3Yh+NR4EeuMfuvbUTFzDKCgEpQ5UlKXN+eqgStQbnAYxr5toKUlXOLB2DPlg9I56cY+AStRcmXgBRK8AAB+84R0gEBiR2OPWowh+vMPs52D4S8/54csdq5QElKkt5zV/CTpE1p/SJI9SgVwqXLnOvHjHQQMXHf1anhC1qtoSop5NRYAuGzbU6qiOTtBCiE8maln5tOJrg0X1qEmTI7Z2uqzbQmzJd0kpQA9R+zkk4HVEQTN+5xcFMur5Kz/AJo73rsBXbihDAlCToKJPsB7oUVufPchhQtj2aR1y6g0vpYbn28zbbNmqYFctTtQPelav5sbQywQOcGFBROZJ9ZjEboWIyrdyawHMtRb+ULGPCNbabWpNRZZqhWqUOKEB+3KOetxlaTHZYCfKB4c3Etp1RHMQCTzhVnwyw9cRbPtF9SkqkKlMB0wz9Q6olnFV66iTfo7hQFXwZsc4x7YihwizBwXFOA4e6MBt3a67Pbp5lhNbgN4OP2cs4dcb6bMmoa/Z1JBLPfdutkxit6djGbblJSwK0yxV8SQkHuQ3UTG86d6IkjWLs7AETJh5ycVK0Wda1EZ/bViRN2opK8Po6lUxBShZBAzIZ41hsoukOp3BwTkFU6fGMlt7a6LNtMzFpUpJs91kM7qC05kCgL4xpteuGc2F3Zt17JfSOTJdQFRx/iii2HJSnaaQkAASXYa3EuY9R+kWUlQUJMwsXYqSnPUPC+6dvE7aJWElI5JQYm8aJSMQB6ou2oT+NavTWCxynVeSokqd+tKTSvySYZkWWWlaFITddD8enMGXV4R19HcuR3K4AYXOGsTpl1SwZhdxel5StNVRh7z5gS1SC2SkKqpIUwwpR31B0hO0SEcjOaWARKWQaZNogeuLC0IJFGq2L5PoRrEP0UlKkkIZaSk9PA4+XjEzvKULrOnrhJYD9jL/gT/ALRFPvLYhPlolv05iQ4xz90XkqWEoCckhh1AMMYzG+0grs7J6RUlq9cc1+nRlZJ/R84f7UB0jDV/u8IyMiy3pwl6zAivFV2H5e71qKXTg4rfzLtnwMI7PnBE+WpRYJmIKv5VpJ10MdzKNQjcs6j+rJ9V54qd49jizTuTBKsangop8QIsRtaR6UdJ6JVgG4QvvntaVaZ/KSiVAlRwIxWSBXNjBlzSSz7q8pZhNQsBd1BZakpTzmepitt2xJkpF5SpRH3JoUrsSMuMXmy94LOmymUuYUrKUDoKUAUlJNUg4gRV7VtMkoNydfOSeTmJzGagBSBO0j2LsVU8Ku8m6SH5RZSGIoxSk8Y0Ni3JFxSpvJ0UhI5KYtVVXsbyUtgGil3a2tKkpmCYogkpIZJLgXndgWxi/s++1mQkh5inWhVEZJJJxIyMUj9UyOz7KFWlMtXRKyk9l73Rsp+5dmSwKiHSk15Q4pBxSgjPIxjJFtSm0iaQbomFRAZ2N7AEgPXWNRaN+pCiPs54ZKU9GXW6kD0vCIhq/DN7x2BMifcQXTdBzzd8QDlnFtsqzWIyEmYuTfuIcKWkEKcXnDu7PjpFNvDtJM+dfQFBNxKecAC4cmgJAqdTDVk3XK0BV/FCV4ZKuUd/veBhTT/Omo3dEpKliUpCiUgqCFAsQua3RPmlMahb8mX8z/jGK3MsXJKUomi0rFfuKlesTfCNryx81fWAMPxPHHX+1L8ILROWhMu6tQBloLA0qSD6onsk1RSSpyXZz1D3x0FP0r56yT61GOmSMKRrW/SkOecR2iwQszVqSFdEVAPnScD1PHqFTSoA8ozKobzdBbcMhHc2zIVUgd0R/RJfmA9nvircUgf8fbTN7aQTtVDAl5GAq/NnjLsjVbSTME+YByt29RuUZjWjUjA/pAUeXlqYj7NsdFHQ8YzH0hXnK7z743l8Q1j06bu6pO1pLu5s6XvAuSZSkkl83Ea2yz1JlOAA61vzcaJL/GPlW6c8/TJOKiSRjU805nqj6cA9bvq98ct/przyHSJqiSS9GxfMLdnPD1R6Vll1H7NWgL0YAmvZHobRu6OVBJxr2CJelnIIy5BK0XiwcuSoN0F411I8IprRMbajnAS5Kq8Jpf1xozJT5qe74Rjt+pXPUSBWznjhNHCNptsiSShqUbYkqLJmpJ+6o59UYTf2UTbCACWlJJcklheJNXoI1tm2fJlyyZUlEs8pLBKL3O5s1nvKMVtrQFbVWCAR9FXQ4FkLNY14jItUwEtBUQBUmgGZL4DUxqNxJCkW4BQKTySyx0ISxjUbN2dJ5aW0iUOemoQHxGFYqNiltpj/APP/AMRGmohndNQdqSy451KHmK4cOIPbAifLUoJYuQ4dKhrr1HuhOfbiiYpISjycUJJrLlmpIc4w0F3lSCWDyzgAB052QpGfKlJ6dhLOWiWzpxwZzHCdpoALJUwDnm5DGJLdNupKgwZqkA5q1pCkq2lcucCoEcis4JGAGgBiZyg9NMspcwLAIwOojL71WtUqSFJDkKSySCU4EeSQrA4AgRpLIeYnq+coze81tSiUlSwSkKS4DOQQRR6Zxn6bvDMy977SE3UypaQ4pyczEO3SWcHPfHm62xJdqVO5QqTduqF0gVUVu7g0oPGGLFvTZ0ICRLnEJNSeTBwIoyj4xJugQr6aQCykAhxWvL+p/CNsIsU7p2H0qv6qPyw1Z9zbIrolSm0mA+ocIs5AF+YmgCUFqCjAVwhmxdB3BJJrSsGnCLRV/wDh9jFCA/GaX7RejoboWJwLqXOAE1dc6MqL02YFUtd5mIJDBlALq/OfAXaA49/zndWYoW5aL5UBMQAXNQVOaOcn+cEcJ66ai07p2KW19F13b7SZVscFcYWOwtn+afxTvfF3aiEod7tDUGodcoRCq0OiUrlFNXEmrTFPnoYmc1B6gsrdOyJDmUwGJKl/mMeo3dseUlB6wT6zF3e5w4rT/vSIodnzgqTM56iUql6+avUZxUqHqFdvRsmQiyzFS5SEqTdqlIBHOD16jGbsMq2LlPLmLEtKCWCyAEAgHDQtGt3nL2GccfspZ7b6Uxj9m74TJErkkSpRF1SSVXyVAqvEFltjoIiNfqLjdOXP5dRmrUrmKCSoqLEKlFTXsOkmN8uZzSRo47o+f7rbbVOnsUISEpUQEBqkywXck4IT3RvZCwZaX80PXh1RCGYse3bbOkomITZ6qWlV5V1lJU1L80PQgxa7CtM9ZX9I5MMzCWoKxfEhamwPdFVsHZExNnuLuJUJ85QHKIPMWJF080nEpVThF5s6xql3nKXVdwL0HKGv4hGmlKYTdENs7SnJtUqTKKRflTV85ulLQpQdRwBIAMLSbVblEDlLMASASFpJFQCwapzaHtobPWq2WaaGuS0zUrLKoFpKcEpL4xBPsqkIUskG4Cpkpmk0rnLAfrMFIVtlTvvLvWqypVW8ivHnB8IYn7lSEtz0i8hKmUV3heQD5KTrrCu+NrQqdY51UoUCXINE3wagPgNIetG8dlUU/wDsCiEp/ZzPJDebGswavwqP1bLs1usYQQbxJJF5sVpDXgDg0aydeInHlCgIWgCjhlCYfJSo+SKnvjHbQt0uZa7KZS77KAJuqDPMDdIDJ42E4JaYDMSLyknB+iFYsR50TlK7EebPczP25WySbrKHlIDupIDc7xGLQ1awSqWkKUm8ojmkjyaYGtYUsSUIVe5QEs2AAqUmpKuENrmIvyllQaWq8Qlq1TRyeEZcplWFfLS5SPpay6kjCZVyAQ5NHweK3eNF6fLSqoMhYL589J9xhuZZ0Ag8tdYg4IGBB9I4hfb9ulGbJWFJLJnXgkgkApSUihxJBAf2RptUZsOxvfLukcisBw7Il41A/edcUW1dqzTazPkpuPLuNMCXYghVHbAtC1kCkqa4kkqKecpQBYjJjmcccY9tts+0V9nLegdzxJqU8SHyA1BjLbNqIel7TtrCYFShUkES5bgjs4RBs3aUyVaPpMy6s3eSui7LpdDMEgigBGD1ibZthWZYUi4A+Bcvmczho2Q1hBYUUBZSADeU91ycDW8rA8MgYlBpf/KVHncimuZVLcsNfo5JFGx0j1O+KjjJe6D5aQzOaESRx74x6StbkqYISWFcnOD6mG5SF3paCynu3XGLirlxWucSlhpDvgos8haHDuVkBsakJETT94Fp4pLub8wgNiDURmrekyyEkpNA1DRyKHnd/CC3hYu3iCGcMnByXcZEnNvi/wCCIv7BvTNUbl1BYVUy8eJvZl8Hir2jtMzgJUyUClrzhSgBdDhxeJY45UMISeVPNvgXiAwSMwxca09ucMWrZ7TEMtTKDKJCdGAa6K9bvEKVwtNmYlEpiMiaGj1C1KGLZZxe7M2pKRLV9lLClpAVcCA/2aSyglAfnKVjoYqp8tSeaSAkAgES5YBALUZLvhHnK3WCVG8DUMnhgyeaXzfIxlVfQfQpFnsqwZgmFHKJKVKupASGYm+UhqjEnKF12izSAES54WKl7yTwanVGLRbZizyPKr5NyLoYUcnTg/yYXskhallImLzapwH3deEdW+GEun0SRa7LNKFrtPJmW4ApUFSF1BScFIDcWjC7ryky7cpSyyE84LqHIFB21B4R0uyKExKVLmXXyIdQFaeHfDE+xAIWrQAirEO6WGGONTiO6ei+TU2e32aayJsy6gpLkOGYoUKsc0xYKs+zSEjl6Ie7zzreLi4xqT4R892ZZwoKUtDtzQCspKlEFhUkO7V1i0nbHl3S4IUoc26pVKUYvXDh0oLaI1S+l7alsnnF3STzTRlJJy4R4jaOzkFUsJnkFSbyrimo7KBDFg5yyjPWDZsu9MBF6oUHUSLuAbnNUg93bFTa7GhqJSKqzLvfUAeaaVAAxwNYWfhYXe9FvlGYJMlbS1JSky1JLteCn5wvYnwjO2jZyLxNx6AkMMK4sDgAe6LWZYEBUoJKgkC9dvOGvAgsDdFaONXiWRZAWKkgitDgUlbv2ijGveYzS5UKnZ1jCWVLUEKJuveUHq1Lvb3AxYS7esJAE+dikOZqxdoQRixwHyYZTZgFl2uu91k1LNo5DZCONpbNSZV5KEAooAEh2poK50fHriMoudoz0gE2mZXBpq3xo/OoWrnHsjbsxQF6fMe8AypkwOAfOvYMfCjtC0qwupqE3QSaUNXf4a9UWdjkhkKF4hKQEkEM5N4vSvSNHi3ghX2mcpSATNJUxJHLO7E0FelwasQy5gV0roYVdWgBwKnfAaZRYiyqCyAAQpDDEVet8Bsc65dkT25RNW8gpBS7lVNHZgAa0yeFLDPzLOgjBJGQxCeFTTi0PfQpTOLgupD0oSz98MBCuTvEsLtCSa4ppmHFKnrGEOI2YooKkLDKDKcKa4KOdMyBx0hRCil2i6UrCU0OGgZshqe+O0Il8qzApepu5NXEAAnwMOckRJJNSlVEuC/ODOnI0LDjCVrs5qUi6CSME4vUV5wq+QqDEog0mXKfmIDEKN26cQkYEjnEByxIxEer2Y3k1FXDaChelD648sU0ywSeekKoPvMC+rhh3mHJO1VTEmnNDsCrpHBiGfCtNQ8CMitMgCW7fvKNV3LsnWhIr7IjtaylRS1VLBfQEFhUN5Rw0xh60pJTeACSFAsBgUl3wd2r1mE9qMogh2vBLEhw4JNHeo9RgEIhK7yVNzeVIc1qSc6/Fo92pY1CaCCxUMDi7OrLTVvCGdnWsIHOZSnfLMk6+Ec2m0IUC5KaEimDhiTXDqijgxslwgUUb1aYggt20rhTjBtOYbhuoJpdByLsOiA6sbtGiusttCUXVpCi7gXqAa1qcInn28qBbNucC10jhhkM8ssYEFbCVKK8mSoU1YuK44P1d8MWObeUFpfmocFWF4BgzvnXsiFU5IWlQFXUVVFakij6GJNnWspvBRF1qAYs5pjqdIjNIkVMvrQekSEggAMD5Qc5MFB/dFhOS6DeLUd615xagwy62irsJEsm81Ti40cCoxHH2CGztdHONHB1xZmyqPCBDiXLEoAfcSsjCqTge9u2GLRKqCcGLqpdBJdxXRy2nXFTJtV1V5Rll6dLiWBF1uw6RPO2wBmgipNakNhgABkMOMIOE1uP2cs1/iFcQ7XXxOvX1QsuUQxDmqAVF3BUkno40LD11Mc2zaoWEoBDGr3qpoM+004a4PcuglJCkq1USwcJJcJ7c4DgvLsxTPBahvqBJrQGhDcQezjRmzWe8XSQCkkFIHRc0HdrkRECppMxRX0bgAwKQqoJ6nBPcIfEwOTUJckMkC8CA5FcgkDswgOENkV9oUqBrfJceSFJ6L4h8m9UMkOhaQlioB8gWBY1zbxivtFsSubQkgJVU0Yh6ZUJIFMbxIeHZNuCmBLFNXvEDUUJrXE/FhTvZaRcwYoOGLmoctS9eJrmQWhtClApBNGHOAauj/JhVE1KQrnpxcupOZq1cn44mE7NtMJDBYLFQGFRglz1BuERDhYzLQkXj0lAEkAtr34HXE6xS2qaDMdILG6SM0gkGhBwB+OcNr2pLd7wqUlQABJSAXD9b50aELdakKVeBBe6GJdkhuGvH1RYxUXtsSEhyQEgEgDE1F4DUDLR4Ssu1S3NDhHSN2ppRgMzSmTwpN2xzi1Wat0s+JZuPyI9m7dWSDTsSfEKoYRiouETQUElLMMSKOBXEOwMcKlAgJYAqYsp6sy+OucVEzailMClRAFKdbvTCvGkRrtkwuwVzukdavkMCYR/0Ki2EklRukjM3QADV2vCJk2haqNew6JYuG6iMR2RTi3zWFFYUZw3B9M8o8M+acUEnio4aeH+Ivlj0i8QHxWysVAEC8DgOoOO7GIDbkh73RT1tg1DnVhgMIqlJmO908XUeo1vO7R3JkKAIMtwfvH2kiHlk9IdkzwE85QAF2gIoQaZHNgezSGJC7iTydQzlyecojEl+1+EUxss3AIQBoxIPeYlVJnXboAT2dXH2Q8Me0TWizlUy8WBBunNk0uuEvWGbVZ3e6zmtGDmmuHdFauzTnyJ4A+2D6HNIZx3fIJi+GPaLCyBHJ0ctzmr11NQ7AUrEdq2wA6QlBzAD8ziaDnPphC69nzCGJODUz66H50iJGyCNARqFe8RVgw9HgN4G8L1XLg1PHJ4Jqw73S54HjqOJhkWQ8O8xGqyK0T+ImN+TNOhshHox3fCPP1Og+SIt02VsAod3sMeTbMr5Hxjr5MeinGxJXmv1t/mOVbGl4XMeFIthIUMgez3RAqTMd6iJ5FEk7CT5rvk0d/qNBxCfbDfKHNSj2wKkk5+JieR6EzsNAPQEdHYqPNEMiUfOf8AkgdQwSOu7DyWi/6mT5o8Y4/U6M0pHfjD0tCyalXd8Y7XKOZPz2tDyKVZ3fRwprHp2LLPkJPY/ti1CAMajiA3iYOUSMVN2iJBSmOxEPRA7jHUvYaHa4nsi2VNBoO8g/PjHcucnyldTD3QKVSt30jyQPH/ABHaNjy8wPb6ot+WGRfrjwt8t74sJSr/AFPLHkCJP1cgeQO74w8u6fKbqIaPOSHndx+EIKIJsqAegH6g0dTLO2CEjsEPiWTgpXzxiNUog+UeyLBRVEkjId3vj0yno6Uj54w2ZCjgCe34RymzLeqPEQJRT6Ak+Wnu+MSy7CBgpzD8qUsZBv4h7IZBpzu6KUqZklWDJHd7THIlEY3D1e4RbrKRizdYjxU1JGLaEex4EK4JDc5QHYIllIGo4dH3xKVaAHipJPsjlT6JHYQfBoQHJlmvizRyAAKhXcWjz6OScQfxCAWavk/iV7oA5XPSMz3GOeXGQJ6z7RDktIHSJ7D8a90SqsqFB3p1PCCiSCKZcL6fGsdKODN+IHwBETixpyKuth7okGz0gOVK6mr6osFEAkjECvD/ALx2ucg4g00A9sOmzyxkvrY+6OVpljJX4T7BAFciaVHyTxvKhpEts+xz74RNlSp7hUK6t7YlVs6YDRagOJB8G9sRMNDOXOIA7RCk60SgaqSfH2GGl2AEAKvE6vn4x5L2dKH7tz1/GK6REEqag4MOI/xDMmXo6us++CbZB5KUpauDn1x7Z7OcySODD2xOl4QWi+khgAOv4RPKQFCqn7Y7Ozknye8vHYsicCGiEooqXLByftie+DgG7/ZHYsqQaeAA9kRzlJGNPnqiwUgtEoHpEnqB98cypGd4+v1wwpaQl6tqP8RzKXLW7KVTGqvcIFOwkNiT3xFyYfAxPyAbmEvk8cIWUllC8NfloAPog6uBHtgRLApePY49sernS8hXq/zHclIUGoe/2gQBwuSk5k9vvjxMtIwPz2R7Msed3xjuzOMhwb/EID1SDq/fCs2WkF1APxHvEPzCoNUV4QKtFbrAn57PGAK8zEsC7aM/sj2SoKzUrviyFpAy7o5WsGhp1dnCEAvLl5V+eswTJVKlQ7g/jHf0dBP7x9QtvbEmA5r9pfxJgBVEvL7U8Td4ZlUMciked4D2R6idMCiFM1GwPqAbteJlWgHAHSjdWcUCk6WjMq7VkepMcBCfIvv1v6xDExbDot24P646SpRo41ZtIAW5EAVLniQ/r0iRUg3aC91k/PjExQSaqx0fqjo2dQ8s1wr7q5RBRZMqgCgEvxBYaloXmWGYejMAAwxDdoEOTpZTirsIeFpkxRobquBD6RGqKEmxTQKzyT/EdRn74jmbMmq8p2+8QONWaCSC9EpOOQ7TU8IblWoNUnspE8lpHLss5KW5QCmD0xPj2NCyhPb9qKDG89evExa/SUtn21rBeDY48IvhD0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57742" cy="114300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Полезные ископаемые </a:t>
            </a:r>
            <a:r>
              <a:rPr lang="ru-RU" sz="3600" dirty="0" smtClean="0">
                <a:solidFill>
                  <a:schemeClr val="bg1"/>
                </a:solidFill>
              </a:rPr>
              <a:t>Бисерти – для России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500174"/>
            <a:ext cx="4643470" cy="5143536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3300" b="1" dirty="0" smtClean="0">
                <a:solidFill>
                  <a:schemeClr val="bg1"/>
                </a:solidFill>
              </a:rPr>
              <a:t>Холмы  и увалы богаты минеральными ресурсами</a:t>
            </a:r>
            <a:r>
              <a:rPr lang="ru-RU" sz="3300" dirty="0" smtClean="0">
                <a:solidFill>
                  <a:schemeClr val="bg1"/>
                </a:solidFill>
              </a:rPr>
              <a:t>. Вплоть до 1925 г. заводская домна работала на местном сырье </a:t>
            </a:r>
            <a:r>
              <a:rPr lang="ru-RU" sz="3300" dirty="0" err="1" smtClean="0">
                <a:solidFill>
                  <a:schemeClr val="bg1"/>
                </a:solidFill>
              </a:rPr>
              <a:t>Киргишанского</a:t>
            </a:r>
            <a:r>
              <a:rPr lang="ru-RU" sz="3300" dirty="0" smtClean="0">
                <a:solidFill>
                  <a:schemeClr val="bg1"/>
                </a:solidFill>
              </a:rPr>
              <a:t>, </a:t>
            </a:r>
            <a:r>
              <a:rPr lang="ru-RU" sz="3300" dirty="0" err="1" smtClean="0">
                <a:solidFill>
                  <a:schemeClr val="bg1"/>
                </a:solidFill>
              </a:rPr>
              <a:t>Крутихинского</a:t>
            </a:r>
            <a:r>
              <a:rPr lang="ru-RU" sz="3300" dirty="0" smtClean="0">
                <a:solidFill>
                  <a:schemeClr val="bg1"/>
                </a:solidFill>
              </a:rPr>
              <a:t> и </a:t>
            </a:r>
            <a:r>
              <a:rPr lang="ru-RU" sz="3300" dirty="0" err="1" smtClean="0">
                <a:solidFill>
                  <a:schemeClr val="bg1"/>
                </a:solidFill>
              </a:rPr>
              <a:t>Косогорского</a:t>
            </a:r>
            <a:r>
              <a:rPr lang="ru-RU" sz="3300" dirty="0" smtClean="0">
                <a:solidFill>
                  <a:schemeClr val="bg1"/>
                </a:solidFill>
              </a:rPr>
              <a:t> рудников.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3300" dirty="0" smtClean="0">
                <a:solidFill>
                  <a:schemeClr val="bg1"/>
                </a:solidFill>
              </a:rPr>
              <a:t>В районе </a:t>
            </a:r>
            <a:r>
              <a:rPr lang="ru-RU" sz="3300" dirty="0" err="1" smtClean="0">
                <a:solidFill>
                  <a:schemeClr val="bg1"/>
                </a:solidFill>
              </a:rPr>
              <a:t>Бисертского</a:t>
            </a:r>
            <a:r>
              <a:rPr lang="ru-RU" sz="3300" dirty="0" smtClean="0">
                <a:solidFill>
                  <a:schemeClr val="bg1"/>
                </a:solidFill>
              </a:rPr>
              <a:t> городского округа до сих пор находятся месторождения </a:t>
            </a:r>
            <a:r>
              <a:rPr lang="ru-RU" sz="3300" b="1" dirty="0" smtClean="0">
                <a:solidFill>
                  <a:schemeClr val="bg1"/>
                </a:solidFill>
              </a:rPr>
              <a:t>железной руды </a:t>
            </a:r>
            <a:r>
              <a:rPr lang="ru-RU" sz="3300" dirty="0" smtClean="0">
                <a:solidFill>
                  <a:schemeClr val="bg1"/>
                </a:solidFill>
              </a:rPr>
              <a:t>с высоким содержанием </a:t>
            </a:r>
            <a:r>
              <a:rPr lang="ru-RU" sz="3300" b="1" dirty="0" smtClean="0">
                <a:solidFill>
                  <a:schemeClr val="bg1"/>
                </a:solidFill>
              </a:rPr>
              <a:t>железа</a:t>
            </a:r>
            <a:r>
              <a:rPr lang="ru-RU" sz="3300" dirty="0" smtClean="0">
                <a:solidFill>
                  <a:schemeClr val="bg1"/>
                </a:solidFill>
              </a:rPr>
              <a:t>. Известны также небольшие месторождения </a:t>
            </a:r>
            <a:r>
              <a:rPr lang="ru-RU" sz="3300" b="1" dirty="0" smtClean="0">
                <a:solidFill>
                  <a:schemeClr val="bg1"/>
                </a:solidFill>
              </a:rPr>
              <a:t>медного колчедана</a:t>
            </a:r>
            <a:r>
              <a:rPr lang="ru-RU" sz="3300" dirty="0" smtClean="0">
                <a:solidFill>
                  <a:schemeClr val="bg1"/>
                </a:solidFill>
              </a:rPr>
              <a:t>, залежи </a:t>
            </a:r>
            <a:r>
              <a:rPr lang="ru-RU" sz="3300" b="1" dirty="0" smtClean="0">
                <a:solidFill>
                  <a:schemeClr val="bg1"/>
                </a:solidFill>
              </a:rPr>
              <a:t>бокситов</a:t>
            </a:r>
            <a:r>
              <a:rPr lang="ru-RU" sz="3300" dirty="0" smtClean="0">
                <a:solidFill>
                  <a:schemeClr val="bg1"/>
                </a:solidFill>
              </a:rPr>
              <a:t>, алюминиевого песка, по рекам </a:t>
            </a:r>
            <a:r>
              <a:rPr lang="ru-RU" sz="3300" dirty="0" err="1" smtClean="0">
                <a:solidFill>
                  <a:schemeClr val="bg1"/>
                </a:solidFill>
              </a:rPr>
              <a:t>Чигишан</a:t>
            </a:r>
            <a:r>
              <a:rPr lang="ru-RU" sz="3300" dirty="0" smtClean="0">
                <a:solidFill>
                  <a:schemeClr val="bg1"/>
                </a:solidFill>
              </a:rPr>
              <a:t> и Бисерть - </a:t>
            </a:r>
            <a:r>
              <a:rPr lang="ru-RU" sz="3300" b="1" dirty="0" smtClean="0">
                <a:solidFill>
                  <a:schemeClr val="bg1"/>
                </a:solidFill>
              </a:rPr>
              <a:t>известковые залежи</a:t>
            </a:r>
            <a:r>
              <a:rPr lang="ru-RU" sz="3300" dirty="0" smtClean="0">
                <a:solidFill>
                  <a:schemeClr val="bg1"/>
                </a:solidFill>
              </a:rPr>
              <a:t>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3300" dirty="0" smtClean="0">
                <a:solidFill>
                  <a:schemeClr val="bg1"/>
                </a:solidFill>
              </a:rPr>
              <a:t>С 1907 г. по рекам Каменка и </a:t>
            </a:r>
            <a:r>
              <a:rPr lang="ru-RU" sz="3300" dirty="0" err="1" smtClean="0">
                <a:solidFill>
                  <a:schemeClr val="bg1"/>
                </a:solidFill>
              </a:rPr>
              <a:t>Баская</a:t>
            </a:r>
            <a:r>
              <a:rPr lang="ru-RU" sz="3300" dirty="0" smtClean="0">
                <a:solidFill>
                  <a:schemeClr val="bg1"/>
                </a:solidFill>
              </a:rPr>
              <a:t> известны </a:t>
            </a:r>
            <a:r>
              <a:rPr lang="ru-RU" sz="3300" b="1" dirty="0" smtClean="0">
                <a:solidFill>
                  <a:schemeClr val="bg1"/>
                </a:solidFill>
              </a:rPr>
              <a:t>золотые и платиновые россыпи</a:t>
            </a:r>
            <a:r>
              <a:rPr lang="ru-RU" sz="3300" dirty="0" smtClean="0">
                <a:solidFill>
                  <a:schemeClr val="bg1"/>
                </a:solidFill>
              </a:rPr>
              <a:t>. Имеется </a:t>
            </a:r>
            <a:r>
              <a:rPr lang="ru-RU" sz="3300" b="1" dirty="0" smtClean="0">
                <a:solidFill>
                  <a:schemeClr val="bg1"/>
                </a:solidFill>
              </a:rPr>
              <a:t>месторождение</a:t>
            </a:r>
            <a:r>
              <a:rPr lang="ru-RU" sz="3300" dirty="0" smtClean="0">
                <a:solidFill>
                  <a:schemeClr val="bg1"/>
                </a:solidFill>
              </a:rPr>
              <a:t> </a:t>
            </a:r>
            <a:r>
              <a:rPr lang="ru-RU" sz="3300" b="1" dirty="0" smtClean="0">
                <a:solidFill>
                  <a:schemeClr val="bg1"/>
                </a:solidFill>
              </a:rPr>
              <a:t>кирпичных глин</a:t>
            </a:r>
            <a:r>
              <a:rPr lang="ru-RU" sz="3300" dirty="0" smtClean="0">
                <a:solidFill>
                  <a:schemeClr val="bg1"/>
                </a:solidFill>
              </a:rPr>
              <a:t>.</a:t>
            </a:r>
            <a:endParaRPr lang="ru-RU" sz="2900" dirty="0" smtClean="0">
              <a:solidFill>
                <a:schemeClr val="bg1"/>
              </a:solidFill>
            </a:endParaRPr>
          </a:p>
          <a:p>
            <a:pPr>
              <a:lnSpc>
                <a:spcPct val="120000"/>
              </a:lnSpc>
            </a:pPr>
            <a:endParaRPr lang="ru-RU" dirty="0"/>
          </a:p>
        </p:txBody>
      </p:sp>
      <p:pic>
        <p:nvPicPr>
          <p:cNvPr id="1026" name="Picture 2" descr="C:\Documents and Settings\Учебный процесс\Рабочий стол\Черных Екатерина\фото Бисерти\717511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857628"/>
            <a:ext cx="4572000" cy="2196674"/>
          </a:xfrm>
          <a:prstGeom prst="rect">
            <a:avLst/>
          </a:prstGeom>
          <a:noFill/>
        </p:spPr>
      </p:pic>
      <p:pic>
        <p:nvPicPr>
          <p:cNvPr id="1027" name="Picture 3" descr="C:\Documents and Settings\Учебный процесс\Рабочий стол\Черных Екатерина\загруженно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642918"/>
            <a:ext cx="3857620" cy="287837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929190" y="0"/>
            <a:ext cx="421481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Глава 3 - Бисерть </a:t>
            </a:r>
            <a:r>
              <a:rPr lang="ru-RU" dirty="0" smtClean="0">
                <a:solidFill>
                  <a:schemeClr val="bg1"/>
                </a:solidFill>
              </a:rPr>
              <a:t>в судьбе России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Город р.п.Бисерть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 реке получила название </a:t>
            </a:r>
            <a:r>
              <a:rPr lang="ru-RU" dirty="0" err="1" smtClean="0">
                <a:solidFill>
                  <a:schemeClr val="bg1"/>
                </a:solidFill>
              </a:rPr>
              <a:t>Бисертская</a:t>
            </a:r>
            <a:r>
              <a:rPr lang="ru-RU" dirty="0" smtClean="0">
                <a:solidFill>
                  <a:schemeClr val="bg1"/>
                </a:solidFill>
              </a:rPr>
              <a:t> крепость, основанная в 1735 - 1736 годах, </a:t>
            </a:r>
            <a:r>
              <a:rPr lang="ru-RU" dirty="0" err="1" smtClean="0">
                <a:solidFill>
                  <a:schemeClr val="bg1"/>
                </a:solidFill>
              </a:rPr>
              <a:t>Бисертский</a:t>
            </a:r>
            <a:r>
              <a:rPr lang="ru-RU" dirty="0" smtClean="0">
                <a:solidFill>
                  <a:schemeClr val="bg1"/>
                </a:solidFill>
              </a:rPr>
              <a:t> железоделательный завод, построенный в 1761 году, а также железнодорожная станция </a:t>
            </a:r>
            <a:r>
              <a:rPr lang="ru-RU" dirty="0" err="1" smtClean="0">
                <a:solidFill>
                  <a:schemeClr val="bg1"/>
                </a:solidFill>
              </a:rPr>
              <a:t>Бисертский</a:t>
            </a:r>
            <a:r>
              <a:rPr lang="ru-RU" dirty="0" smtClean="0">
                <a:solidFill>
                  <a:schemeClr val="bg1"/>
                </a:solidFill>
              </a:rPr>
              <a:t> Завод.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Содержимое 3" descr="загруженное (2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85786" y="1571612"/>
            <a:ext cx="3429024" cy="4577924"/>
          </a:xfrm>
        </p:spPr>
      </p:pic>
      <p:sp>
        <p:nvSpPr>
          <p:cNvPr id="8" name="TextBox 7"/>
          <p:cNvSpPr txBox="1"/>
          <p:nvPr/>
        </p:nvSpPr>
        <p:spPr>
          <a:xfrm>
            <a:off x="4929190" y="0"/>
            <a:ext cx="421481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Глава </a:t>
            </a:r>
            <a:r>
              <a:rPr lang="ru-RU" dirty="0" smtClean="0">
                <a:solidFill>
                  <a:schemeClr val="bg1"/>
                </a:solidFill>
              </a:rPr>
              <a:t>3 - Бисерть в судьбе </a:t>
            </a:r>
            <a:r>
              <a:rPr lang="ru-RU" dirty="0" smtClean="0">
                <a:solidFill>
                  <a:schemeClr val="bg1"/>
                </a:solidFill>
              </a:rPr>
              <a:t>России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401080" cy="214314"/>
          </a:xfrm>
        </p:spPr>
        <p:txBody>
          <a:bodyPr>
            <a:normAutofit fontScale="90000"/>
          </a:bodyPr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285860"/>
            <a:ext cx="3500462" cy="4840303"/>
          </a:xfrm>
        </p:spPr>
        <p:txBody>
          <a:bodyPr>
            <a:normAutofit lnSpcReduction="10000"/>
          </a:bodyPr>
          <a:lstStyle/>
          <a:p>
            <a:r>
              <a:rPr lang="ru-RU" u="sng" dirty="0" smtClean="0">
                <a:solidFill>
                  <a:schemeClr val="bg1"/>
                </a:solidFill>
              </a:rPr>
              <a:t>Холмы и увалы богаты минеральными ресурсами</a:t>
            </a:r>
            <a:r>
              <a:rPr lang="ru-RU" dirty="0" smtClean="0">
                <a:solidFill>
                  <a:schemeClr val="bg1"/>
                </a:solidFill>
              </a:rPr>
              <a:t>. Вплоть до 1925 г. заводская домна работала на местном сырье </a:t>
            </a:r>
            <a:r>
              <a:rPr lang="ru-RU" dirty="0" err="1" smtClean="0">
                <a:solidFill>
                  <a:schemeClr val="bg1"/>
                </a:solidFill>
              </a:rPr>
              <a:t>Киргишанского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Крутихинского</a:t>
            </a:r>
            <a:r>
              <a:rPr lang="ru-RU" dirty="0" smtClean="0">
                <a:solidFill>
                  <a:schemeClr val="bg1"/>
                </a:solidFill>
              </a:rPr>
              <a:t> и </a:t>
            </a:r>
            <a:r>
              <a:rPr lang="ru-RU" dirty="0" err="1" smtClean="0">
                <a:solidFill>
                  <a:schemeClr val="bg1"/>
                </a:solidFill>
              </a:rPr>
              <a:t>Косогорского</a:t>
            </a:r>
            <a:r>
              <a:rPr lang="ru-RU" dirty="0" smtClean="0">
                <a:solidFill>
                  <a:schemeClr val="bg1"/>
                </a:solidFill>
              </a:rPr>
              <a:t> рудников.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Documents and Settings\Учебный процесс\Мои документы\екатерина  черных\metallurgy_625x4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14810" y="571480"/>
            <a:ext cx="4194244" cy="27916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714744" y="3357562"/>
            <a:ext cx="52864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Развитие города теснейшим образом связано с железоделательным заводом. К началу Великой Отечественной войны завод приобрел оборонный характер и специализировался на производстве артиллерийских боеприпасов. После войны </a:t>
            </a:r>
            <a:r>
              <a:rPr lang="ru-RU" dirty="0" err="1" smtClean="0">
                <a:solidFill>
                  <a:schemeClr val="bg1"/>
                </a:solidFill>
              </a:rPr>
              <a:t>Бисертский</a:t>
            </a:r>
            <a:r>
              <a:rPr lang="ru-RU" dirty="0" smtClean="0">
                <a:solidFill>
                  <a:schemeClr val="bg1"/>
                </a:solidFill>
              </a:rPr>
              <a:t> завод начинает специализироваться на выпуске продукции трех направлений: сельскохозяйственное машиностроение, продукция военного назначения, товары народного потребления.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29190" y="0"/>
            <a:ext cx="421481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Глава 3 - Бисерть в судьбе России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000108"/>
            <a:ext cx="4714876" cy="3929091"/>
          </a:xfrm>
        </p:spPr>
        <p:txBody>
          <a:bodyPr>
            <a:normAutofit fontScale="62500" lnSpcReduction="20000"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По реке получила название </a:t>
            </a:r>
            <a:r>
              <a:rPr lang="ru-RU" sz="3200" dirty="0" err="1" smtClean="0">
                <a:solidFill>
                  <a:schemeClr val="bg1"/>
                </a:solidFill>
              </a:rPr>
              <a:t>Бисертская</a:t>
            </a:r>
            <a:r>
              <a:rPr lang="ru-RU" sz="3200" dirty="0" smtClean="0">
                <a:solidFill>
                  <a:schemeClr val="bg1"/>
                </a:solidFill>
              </a:rPr>
              <a:t> крепость, основанная в </a:t>
            </a:r>
            <a:r>
              <a:rPr lang="ru-RU" sz="3200" b="1" dirty="0" smtClean="0">
                <a:solidFill>
                  <a:schemeClr val="bg1"/>
                </a:solidFill>
              </a:rPr>
              <a:t>1735 - 1736 </a:t>
            </a:r>
            <a:r>
              <a:rPr lang="ru-RU" sz="3200" dirty="0" smtClean="0">
                <a:solidFill>
                  <a:schemeClr val="bg1"/>
                </a:solidFill>
              </a:rPr>
              <a:t>годах, </a:t>
            </a:r>
            <a:r>
              <a:rPr lang="ru-RU" sz="3200" dirty="0" err="1" smtClean="0">
                <a:solidFill>
                  <a:schemeClr val="bg1"/>
                </a:solidFill>
              </a:rPr>
              <a:t>Бисертский</a:t>
            </a:r>
            <a:r>
              <a:rPr lang="ru-RU" sz="3200" dirty="0" smtClean="0">
                <a:solidFill>
                  <a:schemeClr val="bg1"/>
                </a:solidFill>
              </a:rPr>
              <a:t> железоделательный завод, построенный в 1761 году, а также </a:t>
            </a:r>
            <a:r>
              <a:rPr lang="ru-RU" sz="3200" b="1" dirty="0" smtClean="0">
                <a:solidFill>
                  <a:schemeClr val="bg1"/>
                </a:solidFill>
              </a:rPr>
              <a:t>железнодорожная станция </a:t>
            </a:r>
            <a:r>
              <a:rPr lang="ru-RU" sz="3200" b="1" dirty="0" err="1" smtClean="0">
                <a:solidFill>
                  <a:schemeClr val="bg1"/>
                </a:solidFill>
              </a:rPr>
              <a:t>Бисертский</a:t>
            </a:r>
            <a:r>
              <a:rPr lang="ru-RU" sz="3200" b="1" dirty="0" smtClean="0">
                <a:solidFill>
                  <a:schemeClr val="bg1"/>
                </a:solidFill>
              </a:rPr>
              <a:t> Завод</a:t>
            </a:r>
            <a:r>
              <a:rPr lang="ru-RU" sz="3200" dirty="0" smtClean="0">
                <a:solidFill>
                  <a:schemeClr val="bg1"/>
                </a:solidFill>
              </a:rPr>
              <a:t>. Территория  округа граничит с Шалинским и </a:t>
            </a:r>
            <a:r>
              <a:rPr lang="ru-RU" sz="3200" dirty="0" err="1" smtClean="0">
                <a:solidFill>
                  <a:schemeClr val="bg1"/>
                </a:solidFill>
              </a:rPr>
              <a:t>Первоуральским</a:t>
            </a:r>
            <a:r>
              <a:rPr lang="ru-RU" sz="3200" dirty="0" smtClean="0">
                <a:solidFill>
                  <a:schemeClr val="bg1"/>
                </a:solidFill>
              </a:rPr>
              <a:t> городскими округами.</a:t>
            </a:r>
          </a:p>
          <a:p>
            <a:endParaRPr lang="ru-RU" sz="3200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642918"/>
            <a:ext cx="4214842" cy="3429024"/>
          </a:xfrm>
        </p:spPr>
        <p:txBody>
          <a:bodyPr>
            <a:normAutofit fontScale="62500" lnSpcReduction="20000"/>
          </a:bodyPr>
          <a:lstStyle/>
          <a:p>
            <a:r>
              <a:rPr lang="ru-RU" sz="3800" dirty="0" smtClean="0">
                <a:solidFill>
                  <a:schemeClr val="bg1"/>
                </a:solidFill>
              </a:rPr>
              <a:t>5 (16) ноября 1761 г. на </a:t>
            </a:r>
            <a:r>
              <a:rPr lang="ru-RU" sz="3800" dirty="0" err="1" smtClean="0">
                <a:solidFill>
                  <a:schemeClr val="bg1"/>
                </a:solidFill>
              </a:rPr>
              <a:t>Бисертском</a:t>
            </a:r>
            <a:r>
              <a:rPr lang="ru-RU" sz="3800" dirty="0" smtClean="0">
                <a:solidFill>
                  <a:schemeClr val="bg1"/>
                </a:solidFill>
              </a:rPr>
              <a:t> железоделательном заводе, построенном Г.А. Демидовым, пущен в действие </a:t>
            </a:r>
            <a:r>
              <a:rPr lang="ru-RU" sz="3800" b="1" dirty="0" smtClean="0">
                <a:solidFill>
                  <a:schemeClr val="bg1"/>
                </a:solidFill>
              </a:rPr>
              <a:t>первый молот для ковки железа</a:t>
            </a:r>
            <a:r>
              <a:rPr lang="ru-RU" sz="3800" dirty="0" smtClean="0">
                <a:solidFill>
                  <a:schemeClr val="bg1"/>
                </a:solidFill>
              </a:rPr>
              <a:t>. С этого времени и началось существование Бисерти как завода.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29190" y="0"/>
            <a:ext cx="421481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Глава 3 - Бисерть в судьбе России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42" name="Picture 2" descr="Ambos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4214818"/>
            <a:ext cx="1166806" cy="1999482"/>
          </a:xfrm>
          <a:prstGeom prst="rect">
            <a:avLst/>
          </a:prstGeom>
          <a:noFill/>
        </p:spPr>
      </p:pic>
      <p:pic>
        <p:nvPicPr>
          <p:cNvPr id="10244" name="Picture 4" descr="http://www.artkowka.ru/images/stories/pic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714752"/>
            <a:ext cx="2571750" cy="2995612"/>
          </a:xfrm>
          <a:prstGeom prst="rect">
            <a:avLst/>
          </a:prstGeom>
          <a:noFill/>
        </p:spPr>
      </p:pic>
      <p:pic>
        <p:nvPicPr>
          <p:cNvPr id="10246" name="Picture 6" descr="Hammer and sickle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429132"/>
            <a:ext cx="1571636" cy="157163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28662" y="214290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Исторические факты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+mn-lt"/>
              </a:rPr>
              <a:t>Содержание проекта</a:t>
            </a:r>
            <a:endParaRPr lang="ru-RU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1- титульный лист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2- введение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3- главы основной части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Глава 1- Моя семья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Глава 2- Бисерть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Глава 3- Бисерть в судьбе России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Выводы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Заключение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Список ссылок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30532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Слайд  1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Слайд  3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Слайд 4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Слайд 8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Слайд 9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Выводы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Список ссылок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929190" y="0"/>
            <a:ext cx="421481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Глава </a:t>
            </a:r>
            <a:r>
              <a:rPr lang="ru-RU" dirty="0" smtClean="0">
                <a:solidFill>
                  <a:schemeClr val="bg1"/>
                </a:solidFill>
              </a:rPr>
              <a:t>3 – Бисерть в судьбе России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http://www.arkur.ru/data/map/10221/map01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6541857" cy="478634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2844" y="5380672"/>
            <a:ext cx="87154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  территории округа расположен </a:t>
            </a:r>
            <a:r>
              <a:rPr lang="ru-RU" dirty="0" err="1" smtClean="0">
                <a:solidFill>
                  <a:schemeClr val="bg1"/>
                </a:solidFill>
              </a:rPr>
              <a:t>Киргишанский</a:t>
            </a:r>
            <a:r>
              <a:rPr lang="ru-RU" dirty="0" smtClean="0">
                <a:solidFill>
                  <a:schemeClr val="bg1"/>
                </a:solidFill>
              </a:rPr>
              <a:t> увал – небольшой горный хребет, покрытый смешанными и хвойными лесами, со склонов которого стекает множество рек и их притоков.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 территории округа проходят железнодорожные магистрали «Екатеринбург-Пермь» и «Бакал-Чусовая».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96842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Выводы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58204" cy="5268931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Сейчас </a:t>
            </a:r>
            <a:r>
              <a:rPr lang="ru-RU" sz="2400" dirty="0" err="1" smtClean="0">
                <a:solidFill>
                  <a:schemeClr val="bg1"/>
                </a:solidFill>
              </a:rPr>
              <a:t>Бисертский</a:t>
            </a:r>
            <a:r>
              <a:rPr lang="ru-RU" sz="2400" dirty="0" smtClean="0">
                <a:solidFill>
                  <a:schemeClr val="bg1"/>
                </a:solidFill>
              </a:rPr>
              <a:t> завод выпускает продукции трех направлений: сельскохозяйственное машиностроение, продукция военного назначения, товары народного потребления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Бисерть – маленький посёлок.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Из маленьких сёл, деревень, посёлков и больших городов состоит ОГРОМНАЯ РОССИЯ.</a:t>
            </a:r>
          </a:p>
          <a:p>
            <a:pPr algn="ctr">
              <a:buNone/>
            </a:pPr>
            <a:r>
              <a:rPr lang="ru-RU" sz="4000" i="1" dirty="0" smtClean="0">
                <a:solidFill>
                  <a:schemeClr val="bg1"/>
                </a:solidFill>
              </a:rPr>
              <a:t>Мне нравится жить в России!</a:t>
            </a:r>
            <a:endParaRPr lang="ru-RU" sz="4000" i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72171" t="43315" r="5694" b="41132"/>
          <a:stretch>
            <a:fillRect/>
          </a:stretch>
        </p:blipFill>
        <p:spPr bwMode="auto">
          <a:xfrm>
            <a:off x="2786050" y="5143512"/>
            <a:ext cx="321471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Заключение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186766" cy="5054617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Я узнала много интересного и нового  про Бисерть и Россию.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В Бисерти я родилась. Там живут мои дедушки и бабушки, дяди и тёти.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В России я живу и учусь. Мне надо знать русский </a:t>
            </a:r>
            <a:r>
              <a:rPr lang="ru-RU" sz="2800" dirty="0" smtClean="0">
                <a:solidFill>
                  <a:schemeClr val="bg1"/>
                </a:solidFill>
              </a:rPr>
              <a:t>язык, </a:t>
            </a:r>
            <a:r>
              <a:rPr lang="ru-RU" sz="2800" dirty="0" smtClean="0">
                <a:solidFill>
                  <a:schemeClr val="bg1"/>
                </a:solidFill>
              </a:rPr>
              <a:t>потому что на нём говорят папа, </a:t>
            </a:r>
            <a:r>
              <a:rPr lang="ru-RU" sz="2800" dirty="0" smtClean="0">
                <a:solidFill>
                  <a:schemeClr val="bg1"/>
                </a:solidFill>
              </a:rPr>
              <a:t>мама, мои дяди - тети </a:t>
            </a:r>
            <a:r>
              <a:rPr lang="ru-RU" sz="2800" dirty="0" smtClean="0">
                <a:solidFill>
                  <a:schemeClr val="bg1"/>
                </a:solidFill>
              </a:rPr>
              <a:t>и сестра.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Мама, папа, бабушка и сестра также </a:t>
            </a:r>
            <a:r>
              <a:rPr lang="ru-RU" sz="2800" smtClean="0">
                <a:solidFill>
                  <a:schemeClr val="bg1"/>
                </a:solidFill>
              </a:rPr>
              <a:t>учат и русский жестовый язык - РЖЯ, </a:t>
            </a:r>
            <a:r>
              <a:rPr lang="ru-RU" sz="2800" dirty="0" smtClean="0">
                <a:solidFill>
                  <a:schemeClr val="bg1"/>
                </a:solidFill>
              </a:rPr>
              <a:t>на котором я говорю.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chemeClr val="bg1"/>
                </a:solidFill>
              </a:rPr>
              <a:t>Ресурсы: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7239000" cy="5241314"/>
          </a:xfrm>
        </p:spPr>
        <p:txBody>
          <a:bodyPr/>
          <a:lstStyle/>
          <a:p>
            <a:r>
              <a:rPr lang="en-US" u="sng" dirty="0" smtClean="0">
                <a:hlinkClick r:id="rId2"/>
              </a:rPr>
              <a:t>http://ru.wikipedia.org/wiki/%D0%91%D0%B8%D1%81%D0%B5%D1%80%D1%82%D1%8C</a:t>
            </a:r>
            <a:endParaRPr lang="ru-RU" u="sng" dirty="0" smtClean="0">
              <a:hlinkClick r:id="rId2"/>
            </a:endParaRPr>
          </a:p>
          <a:p>
            <a:r>
              <a:rPr lang="ru-RU" u="sng" dirty="0" smtClean="0">
                <a:hlinkClick r:id="rId2"/>
              </a:rPr>
              <a:t>http</a:t>
            </a:r>
            <a:r>
              <a:rPr lang="ru-RU" u="sng" dirty="0" smtClean="0">
                <a:hlinkClick r:id="rId2"/>
              </a:rPr>
              <a:t>://www.komandirovka.ru/cities/bisert_sved._obl./dostoprim/map/</a:t>
            </a:r>
            <a:r>
              <a:rPr lang="ru-RU" u="sng" dirty="0" smtClean="0"/>
              <a:t>,</a:t>
            </a:r>
          </a:p>
          <a:p>
            <a:r>
              <a:rPr lang="en-US" dirty="0" smtClean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www.arkur.ru/plants/Bisertskiy.html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http://ru.wikipedia.org/wiki/%</a:t>
            </a:r>
            <a:r>
              <a:rPr lang="en-US" dirty="0" smtClean="0">
                <a:hlinkClick r:id="rId4"/>
              </a:rPr>
              <a:t>D0%A0%D0%96%D0%AF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929190" y="0"/>
            <a:ext cx="421481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Глава 2 - Родной посёлок Бисерть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58204" cy="1143000"/>
          </a:xfrm>
          <a:noFill/>
          <a:ln>
            <a:solidFill>
              <a:schemeClr val="accent2">
                <a:lumMod val="20000"/>
                <a:lumOff val="80000"/>
              </a:schemeClr>
            </a:solidFill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+mn-lt"/>
              </a:rPr>
              <a:t>Введение  и цели проекта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Я хочу уметь рассказывать о себе, своей семье, о родине.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Я хочу знать о стране и городе, где я родилась.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Самопознание.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Я хочу знать о городе, в котором я учусь.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Открытие и изучение новых слов, фраз.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428604"/>
            <a:ext cx="8786874" cy="27860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  <a:latin typeface="+mn-lt"/>
              </a:rPr>
              <a:t>Меня зовут Екатерина.</a:t>
            </a:r>
            <a:br>
              <a:rPr lang="ru-RU" sz="4000" dirty="0" smtClean="0">
                <a:solidFill>
                  <a:schemeClr val="bg1"/>
                </a:solidFill>
                <a:latin typeface="+mn-lt"/>
              </a:rPr>
            </a:br>
            <a:r>
              <a:rPr lang="ru-RU" sz="4000" dirty="0" smtClean="0">
                <a:solidFill>
                  <a:schemeClr val="bg1"/>
                </a:solidFill>
                <a:latin typeface="+mn-lt"/>
              </a:rPr>
              <a:t>Я родилась в районном поселке Бисерть в Свердловской области в июне 2001 года.</a:t>
            </a:r>
            <a:r>
              <a:rPr lang="ru-RU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+mn-lt"/>
              </a:rPr>
            </a:br>
            <a:endParaRPr lang="ru-RU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429000"/>
            <a:ext cx="8143932" cy="26971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Моего папу зовут Константин. Ему 34 года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Мою маму зовут Александра. Ей 29 лет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 меня есть сестра Полина, ей 8 лет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2285984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Глава 1- Моя семья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7467600" cy="11430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У меня есть сестра Полина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00034" y="4786322"/>
            <a:ext cx="8001056" cy="164307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Школа находится рядом с домом.  Иногда я забираю сестру из школы. Мы гуляем на игровой площадке, качаемся на качелях, играем с друзьями.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Полине  8лет.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Она любит петь, танцевать, рисовать.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Полина учится в школе в первом классе.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-565001"/>
            <a:ext cx="974886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600" dirty="0" smtClean="0">
                <a:solidFill>
                  <a:prstClr val="white"/>
                </a:solidFill>
                <a:latin typeface="Franklin Gothic Book"/>
                <a:ea typeface="+mj-ea"/>
                <a:cs typeface="+mj-cs"/>
              </a:rPr>
              <a:t> </a:t>
            </a:r>
            <a:endParaRPr lang="ru-RU" dirty="0"/>
          </a:p>
        </p:txBody>
      </p:sp>
      <p:pic>
        <p:nvPicPr>
          <p:cNvPr id="22530" name="Picture 2" descr="http://mbou-sosh7.edusite.ru/images/p1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3803309" cy="282416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2302105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Глава 1- Моя семья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Я знаю ответы на вопросы: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Когда у тебя день рождения?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Сколько человек в твоей семье?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Твой родители работают? Где? 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Кем работают?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091014" cy="475775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День рождения у меня 27 июня.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В моей семье 4 человека.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Мама работает в магазине А-продукт кондитером. Мама печёт и украшает торты,  пирожные.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Папа  работает на машине водителем.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2571736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Глава 1- Моя семья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410" name="Picture 2" descr="Файл:Birthday Cake by Grushetski.jpg"/>
          <p:cNvPicPr>
            <a:picLocks noChangeAspect="1" noChangeArrowheads="1"/>
          </p:cNvPicPr>
          <p:nvPr/>
        </p:nvPicPr>
        <p:blipFill>
          <a:blip r:embed="rId2"/>
          <a:srcRect r="52670"/>
          <a:stretch>
            <a:fillRect/>
          </a:stretch>
        </p:blipFill>
        <p:spPr bwMode="auto">
          <a:xfrm>
            <a:off x="1142976" y="4819649"/>
            <a:ext cx="1857388" cy="203835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Овальная выноска 75"/>
          <p:cNvSpPr/>
          <p:nvPr/>
        </p:nvSpPr>
        <p:spPr>
          <a:xfrm flipH="1">
            <a:off x="1071538" y="0"/>
            <a:ext cx="7072362" cy="2428868"/>
          </a:xfrm>
          <a:prstGeom prst="wedgeEllipseCallout">
            <a:avLst>
              <a:gd name="adj1" fmla="val -7124"/>
              <a:gd name="adj2" fmla="val 74171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714356"/>
            <a:ext cx="6357982" cy="928694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Я люблю свою семью!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Улыбающееся лицо 5"/>
          <p:cNvSpPr/>
          <p:nvPr/>
        </p:nvSpPr>
        <p:spPr>
          <a:xfrm>
            <a:off x="2214546" y="2928934"/>
            <a:ext cx="642942" cy="642942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928794" y="3571876"/>
            <a:ext cx="1143008" cy="1714512"/>
          </a:xfrm>
          <a:prstGeom prst="triangl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2464579" y="5393545"/>
            <a:ext cx="428628" cy="7143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1964513" y="5393545"/>
            <a:ext cx="428628" cy="7143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643174" y="4000504"/>
            <a:ext cx="571504" cy="357190"/>
          </a:xfrm>
          <a:prstGeom prst="line">
            <a:avLst/>
          </a:prstGeom>
          <a:ln w="38100">
            <a:solidFill>
              <a:srgbClr val="D6A1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1857356" y="4071942"/>
            <a:ext cx="500066" cy="285752"/>
          </a:xfrm>
          <a:prstGeom prst="line">
            <a:avLst/>
          </a:prstGeom>
          <a:ln w="38100">
            <a:solidFill>
              <a:srgbClr val="D6A1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3357554" y="4143380"/>
            <a:ext cx="428628" cy="214314"/>
          </a:xfrm>
          <a:prstGeom prst="line">
            <a:avLst/>
          </a:prstGeom>
          <a:ln w="38100">
            <a:solidFill>
              <a:srgbClr val="D6A1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000496" y="4143380"/>
            <a:ext cx="571504" cy="357190"/>
          </a:xfrm>
          <a:prstGeom prst="line">
            <a:avLst/>
          </a:prstGeom>
          <a:ln w="38100">
            <a:solidFill>
              <a:srgbClr val="D6A1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ердце 27"/>
          <p:cNvSpPr/>
          <p:nvPr/>
        </p:nvSpPr>
        <p:spPr>
          <a:xfrm>
            <a:off x="3071802" y="4143380"/>
            <a:ext cx="357190" cy="35719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Улыбающееся лицо 29"/>
          <p:cNvSpPr/>
          <p:nvPr/>
        </p:nvSpPr>
        <p:spPr>
          <a:xfrm>
            <a:off x="3714744" y="3429000"/>
            <a:ext cx="428628" cy="428628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лыбающееся лицо 30"/>
          <p:cNvSpPr/>
          <p:nvPr/>
        </p:nvSpPr>
        <p:spPr>
          <a:xfrm>
            <a:off x="6500826" y="2571744"/>
            <a:ext cx="642942" cy="642942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лыбающееся лицо 31"/>
          <p:cNvSpPr/>
          <p:nvPr/>
        </p:nvSpPr>
        <p:spPr>
          <a:xfrm>
            <a:off x="5143504" y="3000372"/>
            <a:ext cx="642942" cy="642942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Равнобедренный треугольник 32"/>
          <p:cNvSpPr/>
          <p:nvPr/>
        </p:nvSpPr>
        <p:spPr>
          <a:xfrm>
            <a:off x="3500430" y="3857628"/>
            <a:ext cx="785818" cy="1285884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Равнобедренный треугольник 33"/>
          <p:cNvSpPr/>
          <p:nvPr/>
        </p:nvSpPr>
        <p:spPr>
          <a:xfrm>
            <a:off x="5000628" y="3643314"/>
            <a:ext cx="928694" cy="157163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rot="5400000" flipH="1" flipV="1">
            <a:off x="5929322" y="3643314"/>
            <a:ext cx="642942" cy="500066"/>
          </a:xfrm>
          <a:prstGeom prst="line">
            <a:avLst/>
          </a:prstGeom>
          <a:ln w="38100">
            <a:solidFill>
              <a:srgbClr val="D6A1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6200000" flipH="1">
            <a:off x="7143768" y="3643314"/>
            <a:ext cx="642942" cy="500066"/>
          </a:xfrm>
          <a:prstGeom prst="line">
            <a:avLst/>
          </a:prstGeom>
          <a:ln w="38100">
            <a:solidFill>
              <a:srgbClr val="D6A1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4714876" y="4000504"/>
            <a:ext cx="642942" cy="357190"/>
          </a:xfrm>
          <a:prstGeom prst="line">
            <a:avLst/>
          </a:prstGeom>
          <a:ln w="38100">
            <a:solidFill>
              <a:srgbClr val="D6A1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5572132" y="4000504"/>
            <a:ext cx="642942" cy="357190"/>
          </a:xfrm>
          <a:prstGeom prst="line">
            <a:avLst/>
          </a:prstGeom>
          <a:ln w="38100">
            <a:solidFill>
              <a:srgbClr val="D6A10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Сердце 41"/>
          <p:cNvSpPr/>
          <p:nvPr/>
        </p:nvSpPr>
        <p:spPr>
          <a:xfrm>
            <a:off x="4357686" y="4214818"/>
            <a:ext cx="500066" cy="357190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500826" y="3214686"/>
            <a:ext cx="714380" cy="1214446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ердце 47"/>
          <p:cNvSpPr/>
          <p:nvPr/>
        </p:nvSpPr>
        <p:spPr>
          <a:xfrm>
            <a:off x="5786446" y="4000504"/>
            <a:ext cx="428628" cy="428628"/>
          </a:xfrm>
          <a:prstGeom prst="hear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 rot="5400000">
            <a:off x="6573058" y="5714222"/>
            <a:ext cx="142876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endCxn id="60" idx="2"/>
          </p:cNvCxnSpPr>
          <p:nvPr/>
        </p:nvCxnSpPr>
        <p:spPr>
          <a:xfrm rot="16200000" flipH="1">
            <a:off x="7062204" y="5510829"/>
            <a:ext cx="216613" cy="53485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rot="5400000">
            <a:off x="5000628" y="5357826"/>
            <a:ext cx="428628" cy="142876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rot="16200000" flipH="1">
            <a:off x="5464975" y="5393545"/>
            <a:ext cx="428628" cy="7143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 rot="5400000">
            <a:off x="3464711" y="5322107"/>
            <a:ext cx="428628" cy="7143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rot="16200000" flipH="1">
            <a:off x="3893339" y="5322107"/>
            <a:ext cx="428628" cy="7143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Прямоугольник 59"/>
          <p:cNvSpPr/>
          <p:nvPr/>
        </p:nvSpPr>
        <p:spPr>
          <a:xfrm rot="21162066">
            <a:off x="6937614" y="4375215"/>
            <a:ext cx="357190" cy="1275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 rot="223177">
            <a:off x="6470397" y="4367935"/>
            <a:ext cx="357190" cy="12758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4" name="Прямая соединительная линия 63"/>
          <p:cNvCxnSpPr/>
          <p:nvPr/>
        </p:nvCxnSpPr>
        <p:spPr>
          <a:xfrm rot="5400000">
            <a:off x="7143768" y="5715016"/>
            <a:ext cx="142876" cy="158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Равнобедренный треугольник 69"/>
          <p:cNvSpPr/>
          <p:nvPr/>
        </p:nvSpPr>
        <p:spPr>
          <a:xfrm flipV="1">
            <a:off x="1714480" y="5643578"/>
            <a:ext cx="1928826" cy="214314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одержимое 70"/>
          <p:cNvSpPr>
            <a:spLocks noGrp="1"/>
          </p:cNvSpPr>
          <p:nvPr>
            <p:ph idx="1"/>
          </p:nvPr>
        </p:nvSpPr>
        <p:spPr>
          <a:xfrm>
            <a:off x="457201" y="6072206"/>
            <a:ext cx="3471857" cy="214294"/>
          </a:xfrm>
          <a:prstGeom prst="triangle">
            <a:avLst>
              <a:gd name="adj" fmla="val 4896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72" name="Равнобедренный треугольник 71"/>
          <p:cNvSpPr/>
          <p:nvPr/>
        </p:nvSpPr>
        <p:spPr>
          <a:xfrm>
            <a:off x="1866880" y="5867416"/>
            <a:ext cx="4348194" cy="204790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Равнобедренный треугольник 72"/>
          <p:cNvSpPr/>
          <p:nvPr/>
        </p:nvSpPr>
        <p:spPr>
          <a:xfrm flipV="1">
            <a:off x="3071802" y="5786454"/>
            <a:ext cx="5286412" cy="214314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Равнобедренный треугольник 73"/>
          <p:cNvSpPr/>
          <p:nvPr/>
        </p:nvSpPr>
        <p:spPr>
          <a:xfrm>
            <a:off x="4714876" y="6215082"/>
            <a:ext cx="3286148" cy="142876"/>
          </a:xfrm>
          <a:prstGeom prst="triangl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0" y="0"/>
            <a:ext cx="2302105" cy="369332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Глава 1- Моя семья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279717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+mn-lt"/>
              </a:rPr>
              <a:t>Я родилась в районном поселке Бисерть в Свердловской области. Здесь живёт моя бабушка - мамина мама. Её зовут </a:t>
            </a:r>
            <a:r>
              <a:rPr lang="ru-RU" sz="3200" dirty="0" smtClean="0">
                <a:solidFill>
                  <a:schemeClr val="bg1"/>
                </a:solidFill>
                <a:latin typeface="+mn-lt"/>
              </a:rPr>
              <a:t>Любовь Ивановна. </a:t>
            </a:r>
            <a:r>
              <a:rPr lang="ru-RU" sz="3200" dirty="0" smtClean="0">
                <a:solidFill>
                  <a:schemeClr val="bg1"/>
                </a:solidFill>
                <a:latin typeface="+mn-lt"/>
              </a:rPr>
              <a:t>Бабушке </a:t>
            </a:r>
            <a:r>
              <a:rPr lang="ru-RU" sz="3200" dirty="0" smtClean="0">
                <a:solidFill>
                  <a:schemeClr val="bg1"/>
                </a:solidFill>
                <a:latin typeface="+mn-lt"/>
              </a:rPr>
              <a:t>55 лет</a:t>
            </a:r>
            <a:r>
              <a:rPr lang="ru-RU" sz="3200" dirty="0" smtClean="0">
                <a:solidFill>
                  <a:schemeClr val="bg1"/>
                </a:solidFill>
                <a:latin typeface="+mn-lt"/>
              </a:rPr>
              <a:t>. Она </a:t>
            </a:r>
            <a:r>
              <a:rPr lang="ru-RU" sz="3200" dirty="0" smtClean="0">
                <a:solidFill>
                  <a:schemeClr val="bg1"/>
                </a:solidFill>
                <a:latin typeface="+mn-lt"/>
              </a:rPr>
              <a:t>пенсионерка. </a:t>
            </a:r>
            <a:endParaRPr lang="ru-RU" sz="3200" dirty="0">
              <a:latin typeface="+mn-lt"/>
            </a:endParaRPr>
          </a:p>
        </p:txBody>
      </p:sp>
      <p:pic>
        <p:nvPicPr>
          <p:cNvPr id="4" name="Содержимое 3" descr="http://vedomosti-ural.ru/uploadedFiles/images/117/2008-08-29_0000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3000372"/>
            <a:ext cx="4729181" cy="350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572132" y="3000372"/>
            <a:ext cx="32861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Бабушка работает в магазине. Она печёт хлеб, булочки.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0"/>
            <a:ext cx="421481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Глава 2 - Родной посёлок Бисерть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Мой  родной  край - Бисерть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Герб Бисерти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14876" y="2071678"/>
            <a:ext cx="264320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Флаг">
            <a:hlinkClick r:id="rId3" tooltip="&quot;Флаг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2643182"/>
            <a:ext cx="314327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000100" y="6286520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Флаг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3143240" y="1857364"/>
            <a:ext cx="1071570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верх 9"/>
          <p:cNvSpPr/>
          <p:nvPr/>
        </p:nvSpPr>
        <p:spPr>
          <a:xfrm>
            <a:off x="1714480" y="5857892"/>
            <a:ext cx="71438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572132" y="0"/>
            <a:ext cx="3571868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9190" y="0"/>
            <a:ext cx="4214810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Глава 2 - Родной посёлок Бисерть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2390</TotalTime>
  <Words>1130</Words>
  <Application>Microsoft Office PowerPoint</Application>
  <PresentationFormat>Экран (4:3)</PresentationFormat>
  <Paragraphs>143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Техническая</vt:lpstr>
      <vt:lpstr>Мой край родной – Бисерть –  в судьбе  России</vt:lpstr>
      <vt:lpstr>Содержание проекта</vt:lpstr>
      <vt:lpstr>Введение  и цели проекта</vt:lpstr>
      <vt:lpstr>Меня зовут Екатерина. Я родилась в районном поселке Бисерть в Свердловской области в июне 2001 года. </vt:lpstr>
      <vt:lpstr>У меня есть сестра Полина</vt:lpstr>
      <vt:lpstr>Я знаю ответы на вопросы:</vt:lpstr>
      <vt:lpstr>Я люблю свою семью!</vt:lpstr>
      <vt:lpstr>Я родилась в районном поселке Бисерть в Свердловской области. Здесь живёт моя бабушка - мамина мама. Её зовут Любовь Ивановна. Бабушке 55 лет. Она пенсионерка. </vt:lpstr>
      <vt:lpstr>Мой  родной  край - Бисерть</vt:lpstr>
      <vt:lpstr>Районный посёлок находится в Свердловской области в России</vt:lpstr>
      <vt:lpstr> </vt:lpstr>
      <vt:lpstr>Районный посёлок находится в Свердловской области в России</vt:lpstr>
      <vt:lpstr>Река БИСЕРТЬ </vt:lpstr>
      <vt:lpstr> фотографии Бисерти</vt:lpstr>
      <vt:lpstr> фотографии Бисерти</vt:lpstr>
      <vt:lpstr>Полезные ископаемые Бисерти – для России</vt:lpstr>
      <vt:lpstr>Город р.п.Бисерть</vt:lpstr>
      <vt:lpstr>Слайд 18</vt:lpstr>
      <vt:lpstr>Слайд 19</vt:lpstr>
      <vt:lpstr>Слайд 20</vt:lpstr>
      <vt:lpstr>Выводы</vt:lpstr>
      <vt:lpstr>Заключение</vt:lpstr>
      <vt:lpstr>Ресурсы:</vt:lpstr>
    </vt:vector>
  </TitlesOfParts>
  <Company>ЦПМСС "Эхо"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край родной в судьбе  России</dc:title>
  <dc:creator>Учебный процесс</dc:creator>
  <cp:lastModifiedBy>Учебный процесс</cp:lastModifiedBy>
  <cp:revision>186</cp:revision>
  <dcterms:created xsi:type="dcterms:W3CDTF">2013-01-28T04:04:35Z</dcterms:created>
  <dcterms:modified xsi:type="dcterms:W3CDTF">2014-04-21T06:31:09Z</dcterms:modified>
</cp:coreProperties>
</file>