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0" r:id="rId3"/>
    <p:sldId id="277" r:id="rId4"/>
    <p:sldId id="257" r:id="rId5"/>
    <p:sldId id="278" r:id="rId6"/>
    <p:sldId id="279" r:id="rId7"/>
    <p:sldId id="256" r:id="rId8"/>
    <p:sldId id="258" r:id="rId9"/>
    <p:sldId id="259" r:id="rId10"/>
    <p:sldId id="263" r:id="rId11"/>
    <p:sldId id="26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5%D1%80%D0%B0%D0%BC_%D0%92%D0%BE%D0%B7%D0%BD%D0%B5%D1%81%D0%B5%D0%BD%D0%B8%D1%8F_%D0%93%D0%BE%D1%81%D0%BF%D0%BE%D0%B4%D0%BD%D1%8F_(%D0%95%D0%BA%D0%B0%D1%82%D0%B5%D1%80%D0%B8%D0%BD%D0%B1%D1%83%D1%80%D0%B3)" TargetMode="External"/><Relationship Id="rId2" Type="http://schemas.openxmlformats.org/officeDocument/2006/relationships/hyperlink" Target="https://ru.wikipedia.org/wiki/%D0%95%D0%BA%D0%B0%D1%82%D0%B5%D1%80%D0%B8%D0%BD%D0%B1%D1%83%D1%80%D0%B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ru.wikipedia.org/wiki/%D0%A4%D0%B0%D0%B9%D0%BB:Tserkovj_Voznesenija.jpg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8%D0%BB%D0%B8%D1%8F_(%D0%BF%D1%80%D0%BE%D1%80%D0%BE%D0%BA)" TargetMode="External"/><Relationship Id="rId7" Type="http://schemas.openxmlformats.org/officeDocument/2006/relationships/image" Target="../media/image6.jpeg"/><Relationship Id="rId2" Type="http://schemas.openxmlformats.org/officeDocument/2006/relationships/hyperlink" Target="https://ru.wikipedia.org/wiki/%D0%91%D0%BB%D0%B0%D0%B3%D0%BE%D0%B2%D0%B5%D1%89%D0%B5%D0%BD%D0%B8%D0%B5_%D0%9F%D1%80%D0%B5%D1%81%D0%B2%D1%8F%D1%82%D0%BE%D0%B9_%D0%91%D0%BE%D0%B3%D0%BE%D1%80%D0%BE%D0%B4%D0%B8%D1%86%D1%8B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ru.wikipedia.org/wiki/%D0%A4%D0%B0%D0%B9%D0%BB:Tserkovj_Voznesenija.jpg" TargetMode="External"/><Relationship Id="rId5" Type="http://schemas.openxmlformats.org/officeDocument/2006/relationships/hyperlink" Target="https://ru.wikipedia.org/wiki/%D0%A6%D0%B5%D1%80%D0%BA%D0%BE%D0%B2%D0%BD%D0%BE-%D0%BF%D1%80%D0%B8%D1%85%D0%BE%D0%B4%D1%81%D0%BA%D0%B0%D1%8F_%D1%88%D0%BA%D0%BE%D0%BB%D0%B0" TargetMode="External"/><Relationship Id="rId4" Type="http://schemas.openxmlformats.org/officeDocument/2006/relationships/hyperlink" Target="https://ru.wikipedia.org/wiki/%D0%9A%D0%B0%D0%B7%D0%B0%D0%BD%D1%81%D0%BA%D0%B0%D1%8F_%D0%B8%D0%BA%D0%BE%D0%BD%D0%B0_%D0%91%D0%BE%D0%B6%D0%B8%D0%B5%D0%B9_%D0%9C%D0%B0%D1%82%D0%B5%D1%80%D0%B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285728"/>
            <a:ext cx="5902424" cy="1055039"/>
          </a:xfrm>
        </p:spPr>
        <p:txBody>
          <a:bodyPr>
            <a:noAutofit/>
          </a:bodyPr>
          <a:lstStyle/>
          <a:p>
            <a:r>
              <a:rPr lang="ru-RU" sz="1600" dirty="0" smtClean="0"/>
              <a:t>ГБОУ СО «ЦПМСС» Эхо» 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500174"/>
            <a:ext cx="7776864" cy="4521114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r>
              <a:rPr lang="ru-RU" sz="6000" dirty="0" smtClean="0">
                <a:solidFill>
                  <a:srgbClr val="C00000"/>
                </a:solidFill>
              </a:rPr>
              <a:t> </a:t>
            </a:r>
          </a:p>
          <a:p>
            <a:endParaRPr lang="ru-RU" sz="6000" dirty="0" smtClean="0">
              <a:solidFill>
                <a:srgbClr val="C00000"/>
              </a:solidFill>
            </a:endParaRPr>
          </a:p>
          <a:p>
            <a:endParaRPr lang="ru-RU" sz="6000" dirty="0" smtClean="0">
              <a:solidFill>
                <a:srgbClr val="C00000"/>
              </a:solidFill>
            </a:endParaRPr>
          </a:p>
          <a:p>
            <a:endParaRPr lang="ru-RU" sz="6000" dirty="0" smtClean="0">
              <a:solidFill>
                <a:srgbClr val="C00000"/>
              </a:solidFill>
            </a:endParaRPr>
          </a:p>
          <a:p>
            <a:r>
              <a:rPr lang="ru-RU" sz="12800" dirty="0" smtClean="0">
                <a:solidFill>
                  <a:srgbClr val="C00000"/>
                </a:solidFill>
              </a:rPr>
              <a:t>     Проект </a:t>
            </a:r>
          </a:p>
          <a:p>
            <a:r>
              <a:rPr lang="ru-RU" sz="12800" dirty="0" smtClean="0">
                <a:solidFill>
                  <a:srgbClr val="C00000"/>
                </a:solidFill>
              </a:rPr>
              <a:t> «Мой край родной в судьбе  России» -</a:t>
            </a:r>
          </a:p>
          <a:p>
            <a:endParaRPr lang="ru-RU" sz="12800" dirty="0" smtClean="0">
              <a:solidFill>
                <a:srgbClr val="C00000"/>
              </a:solidFill>
            </a:endParaRPr>
          </a:p>
          <a:p>
            <a:r>
              <a:rPr lang="ru-RU" sz="12800" dirty="0" smtClean="0">
                <a:solidFill>
                  <a:srgbClr val="C00000"/>
                </a:solidFill>
              </a:rPr>
              <a:t>      </a:t>
            </a:r>
            <a:r>
              <a:rPr lang="ru-RU" sz="12800" b="1" dirty="0" smtClean="0">
                <a:solidFill>
                  <a:srgbClr val="C00000"/>
                </a:solidFill>
              </a:rPr>
              <a:t>«Вознесенская горка Екатеринбурга</a:t>
            </a:r>
            <a:r>
              <a:rPr lang="ru-RU" sz="12800" b="1" dirty="0" smtClean="0">
                <a:solidFill>
                  <a:srgbClr val="C00000"/>
                </a:solidFill>
              </a:rPr>
              <a:t>»</a:t>
            </a:r>
            <a:endParaRPr lang="ru-RU" sz="12800" b="1" dirty="0" smtClean="0">
              <a:solidFill>
                <a:srgbClr val="C00000"/>
              </a:solidFill>
            </a:endParaRP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pPr algn="l"/>
            <a:r>
              <a:rPr lang="ru-RU" sz="4900" dirty="0" smtClean="0">
                <a:solidFill>
                  <a:schemeClr val="tx1"/>
                </a:solidFill>
              </a:rPr>
              <a:t> </a:t>
            </a:r>
          </a:p>
          <a:p>
            <a:r>
              <a:rPr lang="ru-RU" sz="6400" b="1" dirty="0" smtClean="0">
                <a:solidFill>
                  <a:schemeClr val="tx1"/>
                </a:solidFill>
              </a:rPr>
              <a:t>                                                                                          Автор:  </a:t>
            </a:r>
            <a:r>
              <a:rPr lang="ru-RU" sz="6400" b="1" dirty="0" err="1" smtClean="0">
                <a:solidFill>
                  <a:schemeClr val="tx1"/>
                </a:solidFill>
              </a:rPr>
              <a:t>Братцева</a:t>
            </a:r>
            <a:r>
              <a:rPr lang="ru-RU" sz="6400" b="1" dirty="0" smtClean="0">
                <a:solidFill>
                  <a:schemeClr val="tx1"/>
                </a:solidFill>
              </a:rPr>
              <a:t>  Ангелина  6 б класса</a:t>
            </a:r>
          </a:p>
          <a:p>
            <a:r>
              <a:rPr lang="ru-RU" sz="6400" b="1" dirty="0" smtClean="0">
                <a:solidFill>
                  <a:schemeClr val="tx1"/>
                </a:solidFill>
              </a:rPr>
              <a:t>                                                                     Руководитель: Тюрина Т.Л.</a:t>
            </a:r>
          </a:p>
          <a:p>
            <a:pPr algn="r"/>
            <a:r>
              <a:rPr lang="ru-RU" sz="4900" dirty="0" smtClean="0">
                <a:solidFill>
                  <a:schemeClr val="tx1"/>
                </a:solidFill>
              </a:rPr>
              <a:t>                 </a:t>
            </a:r>
          </a:p>
          <a:p>
            <a:pPr algn="l"/>
            <a:endParaRPr lang="ru-RU" sz="4900" dirty="0"/>
          </a:p>
        </p:txBody>
      </p:sp>
      <p:pic>
        <p:nvPicPr>
          <p:cNvPr id="4" name="Содержимое 3" descr="C:\Documents and Settings\User\Рабочий стол\логотип центра\Копия ПЕРЕДЕЛАННЫЙ2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1591056" cy="116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707904" y="6093296"/>
            <a:ext cx="1802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г. Екатеринбурга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6984776" cy="1296974"/>
          </a:xfrm>
        </p:spPr>
        <p:txBody>
          <a:bodyPr>
            <a:noAutofit/>
          </a:bodyPr>
          <a:lstStyle/>
          <a:p>
            <a:r>
              <a:rPr lang="ru-RU" sz="1800" dirty="0" smtClean="0"/>
              <a:t>На карте нанесены все прогулочные дорожки, беседка, мостик,</a:t>
            </a:r>
            <a:br>
              <a:rPr lang="ru-RU" sz="1800" dirty="0" smtClean="0"/>
            </a:br>
            <a:r>
              <a:rPr lang="ru-RU" sz="1800" dirty="0" smtClean="0"/>
              <a:t> детская площадка, Вознесенский собор.</a:t>
            </a:r>
            <a:br>
              <a:rPr lang="ru-RU" sz="1800" dirty="0" smtClean="0"/>
            </a:br>
            <a:r>
              <a:rPr lang="ru-RU" sz="1800" dirty="0" smtClean="0"/>
              <a:t> Ориентируясь по карте можно составить свой маршрут для прогулки</a:t>
            </a:r>
            <a:br>
              <a:rPr lang="ru-RU" sz="1800" dirty="0" smtClean="0"/>
            </a:br>
            <a:r>
              <a:rPr lang="ru-RU" sz="1800" dirty="0" smtClean="0"/>
              <a:t> или назначить встречу с друзьями.</a:t>
            </a:r>
            <a:endParaRPr lang="ru-RU" sz="1800" dirty="0"/>
          </a:p>
        </p:txBody>
      </p:sp>
      <p:pic>
        <p:nvPicPr>
          <p:cNvPr id="4098" name="Picture 2" descr="C:\Documents and Settings\Татьяна\Рабочий стол\фото\эколог центр\bp-I7Mv9mM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643050"/>
            <a:ext cx="7500990" cy="49130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Татьяна\Рабочий стол\фото\эколог центр\gwXrJkcgPdw.jpg"/>
          <p:cNvPicPr>
            <a:picLocks noChangeAspect="1" noChangeArrowheads="1"/>
          </p:cNvPicPr>
          <p:nvPr/>
        </p:nvPicPr>
        <p:blipFill>
          <a:blip r:embed="rId2" cstate="print"/>
          <a:srcRect t="13624" b="21067"/>
          <a:stretch>
            <a:fillRect/>
          </a:stretch>
        </p:blipFill>
        <p:spPr bwMode="auto">
          <a:xfrm>
            <a:off x="6357950" y="4293096"/>
            <a:ext cx="2540000" cy="235061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40666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В настоящее время на Вознесенской горке находятся Дворец творчества учащихся, парк, филармония, памятник Комсомолу Урала , Вознесенский собор,  театр юного зрителя, Храм – Памятник на крови во имя всех святых. </a:t>
            </a:r>
            <a:endParaRPr lang="ru-RU" sz="2000" dirty="0"/>
          </a:p>
        </p:txBody>
      </p:sp>
      <p:pic>
        <p:nvPicPr>
          <p:cNvPr id="3077" name="Picture 5" descr="C:\Documents and Settings\Татьяна\Рабочий стол\фото\эколог центр\YF_qLINoIv8.jpg"/>
          <p:cNvPicPr>
            <a:picLocks noChangeAspect="1" noChangeArrowheads="1"/>
          </p:cNvPicPr>
          <p:nvPr/>
        </p:nvPicPr>
        <p:blipFill>
          <a:blip r:embed="rId3" cstate="print"/>
          <a:srcRect l="11622"/>
          <a:stretch>
            <a:fillRect/>
          </a:stretch>
        </p:blipFill>
        <p:spPr bwMode="auto">
          <a:xfrm>
            <a:off x="3357554" y="4214818"/>
            <a:ext cx="2857520" cy="2455332"/>
          </a:xfrm>
          <a:prstGeom prst="rect">
            <a:avLst/>
          </a:prstGeom>
          <a:noFill/>
        </p:spPr>
      </p:pic>
      <p:pic>
        <p:nvPicPr>
          <p:cNvPr id="3078" name="Picture 6" descr="C:\Documents and Settings\Татьяна\Рабочий стол\фото\эколог центр\DLexeomIH8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357298"/>
            <a:ext cx="2842108" cy="2721134"/>
          </a:xfrm>
          <a:prstGeom prst="rect">
            <a:avLst/>
          </a:prstGeom>
          <a:noFill/>
        </p:spPr>
      </p:pic>
      <p:pic>
        <p:nvPicPr>
          <p:cNvPr id="1026" name="Picture 2" descr="C:\Documents and Settings\Татьяна\Рабочий стол\фото\эколог центр\P31208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142493" y="1570475"/>
            <a:ext cx="2920980" cy="2317551"/>
          </a:xfrm>
          <a:prstGeom prst="rect">
            <a:avLst/>
          </a:prstGeom>
          <a:noFill/>
        </p:spPr>
      </p:pic>
      <p:pic>
        <p:nvPicPr>
          <p:cNvPr id="1027" name="Picture 3" descr="C:\Documents and Settings\Татьяна\Рабочий стол\фото\эколог центр\P31208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214422"/>
            <a:ext cx="3000283" cy="2857520"/>
          </a:xfrm>
          <a:prstGeom prst="rect">
            <a:avLst/>
          </a:prstGeom>
          <a:noFill/>
        </p:spPr>
      </p:pic>
      <p:pic>
        <p:nvPicPr>
          <p:cNvPr id="1028" name="Picture 4" descr="C:\Documents and Settings\Татьяна\Рабочий стол\фото\эколог центр\P3120847.JPG"/>
          <p:cNvPicPr>
            <a:picLocks noChangeAspect="1" noChangeArrowheads="1"/>
          </p:cNvPicPr>
          <p:nvPr/>
        </p:nvPicPr>
        <p:blipFill>
          <a:blip r:embed="rId7" cstate="print"/>
          <a:srcRect l="23700"/>
          <a:stretch>
            <a:fillRect/>
          </a:stretch>
        </p:blipFill>
        <p:spPr bwMode="auto">
          <a:xfrm rot="5400000">
            <a:off x="879949" y="4384747"/>
            <a:ext cx="2299871" cy="2260585"/>
          </a:xfrm>
          <a:prstGeom prst="rect">
            <a:avLst/>
          </a:prstGeom>
          <a:noFill/>
        </p:spPr>
      </p:pic>
      <p:pic>
        <p:nvPicPr>
          <p:cNvPr id="1029" name="Picture 5" descr="C:\Documents and Settings\Татьяна\Рабочий стол\фото\эколог центр\P3120848.JPG"/>
          <p:cNvPicPr>
            <a:picLocks noChangeAspect="1" noChangeArrowheads="1"/>
          </p:cNvPicPr>
          <p:nvPr/>
        </p:nvPicPr>
        <p:blipFill>
          <a:blip r:embed="rId8" cstate="print"/>
          <a:srcRect t="28125" r="8104" b="39416"/>
          <a:stretch>
            <a:fillRect/>
          </a:stretch>
        </p:blipFill>
        <p:spPr bwMode="auto">
          <a:xfrm rot="5400000">
            <a:off x="-892628" y="4141100"/>
            <a:ext cx="2857520" cy="857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>
                <a:solidFill>
                  <a:srgbClr val="C00000"/>
                </a:solidFill>
              </a:rPr>
              <a:t>«Вознесенская горка Екатеринбурга».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6288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Содержание :</a:t>
            </a:r>
          </a:p>
          <a:p>
            <a:pPr>
              <a:buNone/>
            </a:pPr>
            <a:r>
              <a:rPr lang="ru-RU" sz="2400" dirty="0" smtClean="0"/>
              <a:t>-    История Вознесенской горки Екатеринбурга.</a:t>
            </a:r>
            <a:endParaRPr lang="ru-RU" sz="2000" dirty="0" smtClean="0"/>
          </a:p>
          <a:p>
            <a:pPr>
              <a:buFontTx/>
              <a:buChar char="-"/>
            </a:pPr>
            <a:r>
              <a:rPr lang="ru-RU" sz="2400" dirty="0" smtClean="0"/>
              <a:t>Дворец Расторгуева – Харитонова.</a:t>
            </a:r>
          </a:p>
          <a:p>
            <a:pPr>
              <a:buFontTx/>
              <a:buChar char="-"/>
            </a:pPr>
            <a:r>
              <a:rPr lang="ru-RU" sz="2400" dirty="0" smtClean="0"/>
              <a:t>Церковь Вознесения Христова.</a:t>
            </a:r>
          </a:p>
          <a:p>
            <a:pPr>
              <a:buFontTx/>
              <a:buChar char="-"/>
            </a:pPr>
            <a:r>
              <a:rPr lang="ru-RU" sz="2400" dirty="0" smtClean="0"/>
              <a:t>Харитоновский парк.</a:t>
            </a:r>
          </a:p>
          <a:p>
            <a:pPr>
              <a:buFontTx/>
              <a:buChar char="-"/>
            </a:pPr>
            <a:r>
              <a:rPr lang="ru-RU" sz="2400" dirty="0" smtClean="0"/>
              <a:t>Карта Харитоновского парка.</a:t>
            </a:r>
          </a:p>
          <a:p>
            <a:pPr>
              <a:buFontTx/>
              <a:buChar char="-"/>
            </a:pPr>
            <a:r>
              <a:rPr lang="ru-RU" sz="2400" dirty="0" smtClean="0"/>
              <a:t>Сооружения на Вознесенской горке.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История Вознесенской </a:t>
            </a:r>
            <a:r>
              <a:rPr lang="ru-RU" sz="3200" dirty="0" smtClean="0"/>
              <a:t>горки.  Екатеринбург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4286280" cy="47688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      Вознесенская горка</a:t>
            </a:r>
            <a:r>
              <a:rPr lang="ru-RU" sz="2400" dirty="0" smtClean="0"/>
              <a:t> —                                                        историческое место </a:t>
            </a:r>
            <a:r>
              <a:rPr lang="ru-RU" sz="2400" dirty="0" smtClean="0">
                <a:hlinkClick r:id="rId2" tooltip="Екатеринбург"/>
              </a:rPr>
              <a:t>Екатеринбурга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      Горка и площадь на её вершине именуются Вознесенскими в честь находящегося на ней </a:t>
            </a:r>
          </a:p>
          <a:p>
            <a:pPr>
              <a:buNone/>
            </a:pPr>
            <a:r>
              <a:rPr lang="ru-RU" sz="2400" u="sng" dirty="0" smtClean="0">
                <a:hlinkClick r:id="rId3" tooltip="Храм Вознесения Господня (Екатеринбург)"/>
              </a:rPr>
              <a:t> Храма Вознесения Господня</a:t>
            </a:r>
            <a:r>
              <a:rPr lang="ru-RU" sz="2400" u="sng" dirty="0" smtClean="0"/>
              <a:t> </a:t>
            </a:r>
            <a:r>
              <a:rPr lang="ru-RU" sz="2400" dirty="0" smtClean="0"/>
              <a:t>— старейшего из сохранившихся в городе. </a:t>
            </a:r>
          </a:p>
        </p:txBody>
      </p:sp>
      <p:pic>
        <p:nvPicPr>
          <p:cNvPr id="1026" name="Picture 2" descr="C:\Documents and Settings\Татьяна\Рабочий стол\фото\4314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357298"/>
            <a:ext cx="3347380" cy="4781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428604"/>
            <a:ext cx="5657832" cy="200026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Вознесенская церковь.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Церковь во имя Вознесения Господня, каменная двухэтажная. Она появилась в конце </a:t>
            </a:r>
            <a:r>
              <a:rPr lang="en-US" sz="2000" dirty="0" smtClean="0"/>
              <a:t>18 </a:t>
            </a:r>
            <a:r>
              <a:rPr lang="ru-RU" sz="2000" dirty="0" smtClean="0"/>
              <a:t>века на месте первой, деревянной, поставленной здесь в 1770 году и действует до сих пор.</a:t>
            </a:r>
            <a:endParaRPr lang="ru-RU" sz="2000" dirty="0"/>
          </a:p>
        </p:txBody>
      </p:sp>
      <p:pic>
        <p:nvPicPr>
          <p:cNvPr id="2050" name="Picture 2" descr="C:\Documents and Settings\Татьяна\Рабочий стол\фото\эколог центр\P22608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500306"/>
            <a:ext cx="2572338" cy="3881022"/>
          </a:xfrm>
          <a:prstGeom prst="rect">
            <a:avLst/>
          </a:prstGeom>
          <a:noFill/>
        </p:spPr>
      </p:pic>
      <p:pic>
        <p:nvPicPr>
          <p:cNvPr id="2051" name="Picture 3" descr="C:\Documents and Settings\Татьяна\Рабочий стол\фото\эколог центр\P22608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410905" y="3149233"/>
            <a:ext cx="3870192" cy="2572338"/>
          </a:xfrm>
          <a:prstGeom prst="rect">
            <a:avLst/>
          </a:prstGeom>
          <a:noFill/>
        </p:spPr>
      </p:pic>
      <p:pic>
        <p:nvPicPr>
          <p:cNvPr id="2052" name="Picture 4" descr="C:\Documents and Settings\Татьяна\Рабочий стол\фото\эколог центр\P2260855.JPG"/>
          <p:cNvPicPr>
            <a:picLocks noChangeAspect="1" noChangeArrowheads="1"/>
          </p:cNvPicPr>
          <p:nvPr/>
        </p:nvPicPr>
        <p:blipFill>
          <a:blip r:embed="rId4" cstate="print"/>
          <a:srcRect r="16962" b="17853"/>
          <a:stretch>
            <a:fillRect/>
          </a:stretch>
        </p:blipFill>
        <p:spPr bwMode="auto">
          <a:xfrm rot="5400000">
            <a:off x="-757446" y="2133710"/>
            <a:ext cx="4733718" cy="25717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716016" y="1772816"/>
            <a:ext cx="4244280" cy="3312368"/>
          </a:xfrm>
        </p:spPr>
        <p:txBody>
          <a:bodyPr>
            <a:normAutofit/>
          </a:bodyPr>
          <a:lstStyle/>
          <a:p>
            <a:pPr marL="87313" indent="547688">
              <a:buNone/>
            </a:pPr>
            <a:r>
              <a:rPr lang="ru-RU" sz="2000" dirty="0" smtClean="0"/>
              <a:t>На протяжении XIX века храм неоднократно достраивался и расширялся. В 1834 году священнослужители и прихожане решили пристроить к храму два придела с южной стороны, два придела с северной стороны и новое крыльцо. </a:t>
            </a:r>
            <a:endParaRPr lang="ru-RU" sz="2000" dirty="0" smtClean="0"/>
          </a:p>
          <a:p>
            <a:endParaRPr lang="ru-RU" dirty="0" smtClean="0"/>
          </a:p>
        </p:txBody>
      </p:sp>
      <p:pic>
        <p:nvPicPr>
          <p:cNvPr id="1026" name="Picture 2" descr="Tserkovj Voznesenij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4176464" cy="6249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4008" y="908720"/>
            <a:ext cx="4316288" cy="518457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 marL="87313" indent="374650">
              <a:buNone/>
            </a:pPr>
            <a:r>
              <a:rPr lang="ru-RU" dirty="0" smtClean="0"/>
              <a:t>К</a:t>
            </a:r>
            <a:r>
              <a:rPr lang="ru-RU" sz="2200" dirty="0" smtClean="0"/>
              <a:t> </a:t>
            </a:r>
            <a:r>
              <a:rPr lang="ru-RU" sz="2200" dirty="0" smtClean="0"/>
              <a:t>началу XX столетия, уже будучи весьма обширным, храм имел 6 приделов: Вознесенский, Рождества Пресвятой Богородицы, </a:t>
            </a:r>
            <a:r>
              <a:rPr lang="ru-RU" sz="2200" dirty="0" smtClean="0">
                <a:hlinkClick r:id="rId2" tooltip="Благовещение Пресвятой Богородицы"/>
              </a:rPr>
              <a:t>Благовещенский</a:t>
            </a:r>
            <a:r>
              <a:rPr lang="ru-RU" sz="2200" dirty="0" smtClean="0"/>
              <a:t>, во имя святителя </a:t>
            </a:r>
            <a:r>
              <a:rPr lang="ru-RU" sz="2200" dirty="0" err="1" smtClean="0"/>
              <a:t>Митрофана</a:t>
            </a:r>
            <a:r>
              <a:rPr lang="ru-RU" sz="2200" dirty="0" smtClean="0"/>
              <a:t>, во имя </a:t>
            </a:r>
            <a:r>
              <a:rPr lang="ru-RU" sz="2200" dirty="0" smtClean="0">
                <a:hlinkClick r:id="rId3" tooltip="Илия (пророк)"/>
              </a:rPr>
              <a:t>Ильи Пророка</a:t>
            </a:r>
            <a:r>
              <a:rPr lang="ru-RU" sz="2200" dirty="0" smtClean="0"/>
              <a:t>, в честь </a:t>
            </a:r>
            <a:r>
              <a:rPr lang="ru-RU" sz="2200" dirty="0" smtClean="0">
                <a:hlinkClick r:id="rId4" tooltip="Казанская икона Божией Матери"/>
              </a:rPr>
              <a:t>Казанской иконы Божией Матери</a:t>
            </a:r>
            <a:r>
              <a:rPr lang="ru-RU" sz="2200" dirty="0" smtClean="0"/>
              <a:t>. Нижний этаж был отведён под мужскую </a:t>
            </a:r>
            <a:r>
              <a:rPr lang="ru-RU" sz="2200" dirty="0" err="1" smtClean="0"/>
              <a:t>одноклассную</a:t>
            </a:r>
            <a:r>
              <a:rPr lang="ru-RU" sz="2200" dirty="0" smtClean="0"/>
              <a:t> </a:t>
            </a:r>
            <a:r>
              <a:rPr lang="ru-RU" sz="2200" dirty="0" smtClean="0">
                <a:hlinkClick r:id="rId5" tooltip="Церковно-приходская школа"/>
              </a:rPr>
              <a:t>церковно-приходскую школу</a:t>
            </a:r>
            <a:r>
              <a:rPr lang="ru-RU" sz="2200" dirty="0" smtClean="0"/>
              <a:t>.</a:t>
            </a:r>
            <a:endParaRPr lang="ru-RU" sz="2200" dirty="0" smtClean="0"/>
          </a:p>
        </p:txBody>
      </p:sp>
      <p:pic>
        <p:nvPicPr>
          <p:cNvPr id="1026" name="Picture 2" descr="Tserkovj Voznesenija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332656"/>
            <a:ext cx="4176464" cy="6249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+mn-lt"/>
              </a:rPr>
              <a:t> Самое знаменитое здание Екатеринбурга - </a:t>
            </a:r>
            <a:br>
              <a:rPr lang="ru-RU" sz="2000" dirty="0" smtClean="0">
                <a:latin typeface="+mn-lt"/>
              </a:rPr>
            </a:br>
            <a:r>
              <a:rPr lang="ru-RU" sz="2200" b="1" dirty="0" smtClean="0">
                <a:latin typeface="+mn-lt"/>
              </a:rPr>
              <a:t>дворец Расторгуева- Харитонова. </a:t>
            </a:r>
            <a:r>
              <a:rPr lang="ru-RU" sz="2000" dirty="0" smtClean="0">
                <a:latin typeface="+mn-lt"/>
              </a:rPr>
              <a:t>Он построен неизвестным архитектором 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в 1794 -1824 годах на Вознесенской горке, возле церкви Вознесения Христова.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Сейчас во дворце Расторгуева – Харитонова 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находится Дворец творчества учащихся.</a:t>
            </a:r>
            <a:endParaRPr lang="ru-RU" sz="2000" dirty="0">
              <a:latin typeface="+mn-lt"/>
            </a:endParaRPr>
          </a:p>
        </p:txBody>
      </p:sp>
      <p:pic>
        <p:nvPicPr>
          <p:cNvPr id="4" name="Picture 2" descr="C:\Documents and Settings\Татьяна\Рабочий стол\фото\эколог центр\P2260859.JPG"/>
          <p:cNvPicPr>
            <a:picLocks noChangeAspect="1" noChangeArrowheads="1"/>
          </p:cNvPicPr>
          <p:nvPr/>
        </p:nvPicPr>
        <p:blipFill>
          <a:blip r:embed="rId2" cstate="print"/>
          <a:srcRect b="22727"/>
          <a:stretch>
            <a:fillRect/>
          </a:stretch>
        </p:blipFill>
        <p:spPr bwMode="auto">
          <a:xfrm>
            <a:off x="323528" y="2132856"/>
            <a:ext cx="4500594" cy="4010788"/>
          </a:xfrm>
          <a:prstGeom prst="rect">
            <a:avLst/>
          </a:prstGeom>
          <a:noFill/>
        </p:spPr>
      </p:pic>
      <p:pic>
        <p:nvPicPr>
          <p:cNvPr id="1026" name="Picture 2" descr="C:\Documents and Settings\Татьяна\Рабочий стол\фото\эколог центр\P226086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5137" t="4469"/>
          <a:stretch>
            <a:fillRect/>
          </a:stretch>
        </p:blipFill>
        <p:spPr bwMode="auto">
          <a:xfrm>
            <a:off x="5076056" y="2132856"/>
            <a:ext cx="3744416" cy="4038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428604"/>
            <a:ext cx="3900486" cy="285752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К усадьбе  Расторгуева – Харитонова примыкает  обширный парк </a:t>
            </a:r>
            <a:br>
              <a:rPr lang="ru-RU" sz="2000" dirty="0" smtClean="0"/>
            </a:br>
            <a:r>
              <a:rPr lang="ru-RU" sz="2000" dirty="0" smtClean="0"/>
              <a:t>с беседками и небольшим водоемом с искусственным островом посередине.</a:t>
            </a:r>
            <a:br>
              <a:rPr lang="ru-RU" sz="2000" dirty="0" smtClean="0"/>
            </a:br>
            <a:r>
              <a:rPr lang="ru-RU" sz="2000" b="1" dirty="0" smtClean="0"/>
              <a:t>Харитоновский парк </a:t>
            </a:r>
            <a:r>
              <a:rPr lang="ru-RU" sz="2000" dirty="0" smtClean="0"/>
              <a:t>– любимое место для прогулок горожан.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Липам и лиственницам в парке более 200 лет. Это самые старые деревья города.</a:t>
            </a:r>
            <a:endParaRPr lang="ru-RU" sz="2000" dirty="0"/>
          </a:p>
        </p:txBody>
      </p:sp>
      <p:pic>
        <p:nvPicPr>
          <p:cNvPr id="3074" name="Picture 2" descr="C:\Documents and Settings\Татьяна\Рабочий стол\фото\эколог центр\DLexeomIH8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90"/>
            <a:ext cx="3714776" cy="3214710"/>
          </a:xfrm>
          <a:prstGeom prst="rect">
            <a:avLst/>
          </a:prstGeom>
          <a:noFill/>
        </p:spPr>
      </p:pic>
      <p:pic>
        <p:nvPicPr>
          <p:cNvPr id="3075" name="Picture 3" descr="C:\Documents and Settings\Татьяна\Рабочий стол\фото\эколог центр\P22608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3571876"/>
            <a:ext cx="3672408" cy="3086653"/>
          </a:xfrm>
          <a:prstGeom prst="rect">
            <a:avLst/>
          </a:prstGeom>
          <a:noFill/>
        </p:spPr>
      </p:pic>
      <p:pic>
        <p:nvPicPr>
          <p:cNvPr id="1026" name="Picture 2" descr="C:\Documents and Settings\Татьяна\Рабочий стол\фото\эколог центр\P22608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3571876"/>
            <a:ext cx="3358726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538736" cy="250629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Харитоновский парк украшает круглая </a:t>
            </a:r>
            <a:r>
              <a:rPr lang="ru-RU" sz="2000" dirty="0" smtClean="0"/>
              <a:t>беседка-ротонда </a:t>
            </a:r>
            <a:r>
              <a:rPr lang="ru-RU" sz="2000" dirty="0" smtClean="0"/>
              <a:t>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Она стоит в центре небольшого пруда, а дойти до нее можно по небольшому изящному мостику.</a:t>
            </a:r>
            <a:endParaRPr lang="ru-RU" sz="2000" dirty="0"/>
          </a:p>
        </p:txBody>
      </p:sp>
      <p:pic>
        <p:nvPicPr>
          <p:cNvPr id="2053" name="Picture 5" descr="C:\Documents and Settings\Татьяна\Рабочий стол\фото\эколог центр\Em5IcqlNDO0.jpg"/>
          <p:cNvPicPr>
            <a:picLocks noChangeAspect="1" noChangeArrowheads="1"/>
          </p:cNvPicPr>
          <p:nvPr/>
        </p:nvPicPr>
        <p:blipFill>
          <a:blip r:embed="rId2" cstate="print"/>
          <a:srcRect l="11589" t="18626" r="7284" b="34188"/>
          <a:stretch>
            <a:fillRect/>
          </a:stretch>
        </p:blipFill>
        <p:spPr bwMode="auto">
          <a:xfrm>
            <a:off x="214282" y="142852"/>
            <a:ext cx="4106736" cy="3239788"/>
          </a:xfrm>
          <a:prstGeom prst="rect">
            <a:avLst/>
          </a:prstGeom>
          <a:noFill/>
        </p:spPr>
      </p:pic>
      <p:pic>
        <p:nvPicPr>
          <p:cNvPr id="2051" name="Picture 3" descr="C:\Documents and Settings\Татьяна\Рабочий стол\фото\эколог центр\5PKS75REbY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212976"/>
            <a:ext cx="2520280" cy="3201961"/>
          </a:xfrm>
          <a:prstGeom prst="rect">
            <a:avLst/>
          </a:prstGeom>
          <a:noFill/>
        </p:spPr>
      </p:pic>
      <p:pic>
        <p:nvPicPr>
          <p:cNvPr id="12290" name="Picture 2" descr="http://porapoparam.ru/upload/admin/images/progulka/haritonovskiy%20s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501008"/>
            <a:ext cx="4191620" cy="31437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208</Words>
  <Application>Microsoft Office PowerPoint</Application>
  <PresentationFormat>Экран (4:3)</PresentationFormat>
  <Paragraphs>40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ГБОУ СО «ЦПМСС» Эхо»  </vt:lpstr>
      <vt:lpstr> «Вознесенская горка Екатеринбурга».</vt:lpstr>
      <vt:lpstr>История Вознесенской горки.  Екатеринбург</vt:lpstr>
      <vt:lpstr>Вознесенская церковь. Церковь во имя Вознесения Господня, каменная двухэтажная. Она появилась в конце 18 века на месте первой, деревянной, поставленной здесь в 1770 году и действует до сих пор.</vt:lpstr>
      <vt:lpstr>Слайд 5</vt:lpstr>
      <vt:lpstr>Слайд 6</vt:lpstr>
      <vt:lpstr> Самое знаменитое здание Екатеринбурга -  дворец Расторгуева- Харитонова. Он построен неизвестным архитектором  в 1794 -1824 годах на Вознесенской горке, возле церкви Вознесения Христова.  Сейчас во дворце Расторгуева – Харитонова  находится Дворец творчества учащихся.</vt:lpstr>
      <vt:lpstr>К усадьбе  Расторгуева – Харитонова примыкает  обширный парк  с беседками и небольшим водоемом с искусственным островом посередине. Харитоновский парк – любимое место для прогулок горожан.  Липам и лиственницам в парке более 200 лет. Это самые старые деревья города.</vt:lpstr>
      <vt:lpstr>Харитоновский парк украшает круглая беседка-ротонда .  Она стоит в центре небольшого пруда, а дойти до нее можно по небольшому изящному мостику.</vt:lpstr>
      <vt:lpstr>На карте нанесены все прогулочные дорожки, беседка, мостик,  детская площадка, Вознесенский собор.  Ориентируясь по карте можно составить свой маршрут для прогулки  или назначить встречу с друзьями.</vt:lpstr>
      <vt:lpstr>В настоящее время на Вознесенской горке находятся Дворец творчества учащихся, парк, филармония, памятник Комсомолу Урала , Вознесенский собор,  театр юного зрителя, Храм – Памятник на крови во имя всех святых.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Самое знаменитое здание Екатеринбурга- дворец Расторгуева- Харитонова.</dc:title>
  <cp:lastModifiedBy>1</cp:lastModifiedBy>
  <cp:revision>77</cp:revision>
  <dcterms:modified xsi:type="dcterms:W3CDTF">2015-04-07T03:46:21Z</dcterms:modified>
</cp:coreProperties>
</file>