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90571-5E29-7146-AD50-F4E687A06EBF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38770-9372-784C-A9F6-B4E5703FE6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93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38770-9372-784C-A9F6-B4E5703FE6C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887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5414" y="107156"/>
            <a:ext cx="8233172" cy="1428750"/>
          </a:xfrm>
          <a:prstGeom prst="rect">
            <a:avLst/>
          </a:prstGeom>
        </p:spPr>
        <p:txBody>
          <a:bodyPr lIns="0" tIns="0" rIns="0" bIns="0"/>
          <a:lstStyle>
            <a:lvl1pPr algn="l" defTabSz="410751">
              <a:defRPr sz="4900">
                <a:solidFill>
                  <a:srgbClr val="FFFFFF">
                    <a:alpha val="95000"/>
                  </a:srgbClr>
                </a:solidFill>
                <a:latin typeface="+mn-lt"/>
                <a:ea typeface="+mn-ea"/>
                <a:cs typeface="+mn-cs"/>
                <a:sym typeface="Palatin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900">
                <a:solidFill>
                  <a:srgbClr val="FFFFFF">
                    <a:alpha val="95000"/>
                  </a:srgbClr>
                </a:solidFill>
              </a:rPr>
              <a:t>Текст заголовка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5414" y="1848445"/>
            <a:ext cx="8233172" cy="4554141"/>
          </a:xfrm>
          <a:prstGeom prst="rect">
            <a:avLst/>
          </a:prstGeom>
        </p:spPr>
        <p:txBody>
          <a:bodyPr lIns="0" tIns="0" rIns="0" bIns="0" anchor="ctr"/>
          <a:lstStyle>
            <a:lvl1pPr marL="375034" indent="-375034" defTabSz="410751">
              <a:spcBef>
                <a:spcPts val="2953"/>
              </a:spcBef>
              <a:buSzPct val="40000"/>
              <a:buFontTx/>
              <a:buBlip>
                <a:blip r:embed="rId3"/>
              </a:buBlip>
              <a:defRPr sz="3000">
                <a:solidFill>
                  <a:srgbClr val="546056"/>
                </a:solidFill>
                <a:latin typeface="+mn-lt"/>
                <a:ea typeface="+mn-ea"/>
                <a:cs typeface="+mn-cs"/>
                <a:sym typeface="Palatino"/>
              </a:defRPr>
            </a:lvl1pPr>
            <a:lvl2pPr marL="750067" indent="-375034" defTabSz="410751">
              <a:spcBef>
                <a:spcPts val="2953"/>
              </a:spcBef>
              <a:buSzPct val="40000"/>
              <a:buFontTx/>
              <a:buBlip>
                <a:blip r:embed="rId3"/>
              </a:buBlip>
              <a:defRPr sz="3000">
                <a:solidFill>
                  <a:srgbClr val="546056"/>
                </a:solidFill>
                <a:latin typeface="+mn-lt"/>
                <a:ea typeface="+mn-ea"/>
                <a:cs typeface="+mn-cs"/>
                <a:sym typeface="Palatino"/>
              </a:defRPr>
            </a:lvl2pPr>
            <a:lvl3pPr marL="1125101" indent="-375034" defTabSz="410751">
              <a:spcBef>
                <a:spcPts val="2953"/>
              </a:spcBef>
              <a:buSzPct val="40000"/>
              <a:buFontTx/>
              <a:buBlip>
                <a:blip r:embed="rId3"/>
              </a:buBlip>
              <a:defRPr sz="3000">
                <a:solidFill>
                  <a:srgbClr val="546056"/>
                </a:solidFill>
                <a:latin typeface="+mn-lt"/>
                <a:ea typeface="+mn-ea"/>
                <a:cs typeface="+mn-cs"/>
                <a:sym typeface="Palatino"/>
              </a:defRPr>
            </a:lvl3pPr>
            <a:lvl4pPr marL="1500134" indent="-375034" defTabSz="410751">
              <a:spcBef>
                <a:spcPts val="2953"/>
              </a:spcBef>
              <a:buSzPct val="40000"/>
              <a:buFontTx/>
              <a:buBlip>
                <a:blip r:embed="rId3"/>
              </a:buBlip>
              <a:defRPr sz="3000">
                <a:solidFill>
                  <a:srgbClr val="546056"/>
                </a:solidFill>
                <a:latin typeface="+mn-lt"/>
                <a:ea typeface="+mn-ea"/>
                <a:cs typeface="+mn-cs"/>
                <a:sym typeface="Palatino"/>
              </a:defRPr>
            </a:lvl4pPr>
            <a:lvl5pPr marL="1875168" indent="-375034" defTabSz="410751">
              <a:spcBef>
                <a:spcPts val="2953"/>
              </a:spcBef>
              <a:buSzPct val="40000"/>
              <a:buFontTx/>
              <a:buBlip>
                <a:blip r:embed="rId3"/>
              </a:buBlip>
              <a:defRPr sz="3000">
                <a:solidFill>
                  <a:srgbClr val="546056"/>
                </a:solidFill>
                <a:latin typeface="+mn-lt"/>
                <a:ea typeface="+mn-ea"/>
                <a:cs typeface="+mn-cs"/>
                <a:sym typeface="Palatino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546056"/>
                </a:solidFill>
              </a:rPr>
              <a:t>Уровень текста 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546056"/>
                </a:solidFill>
              </a:rPr>
              <a:t>Уровень текста 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546056"/>
                </a:solidFill>
              </a:rPr>
              <a:t>Уровень текста 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546056"/>
                </a:solidFill>
              </a:rPr>
              <a:t>Уровень текста 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546056"/>
                </a:solidFill>
              </a:rPr>
              <a:t>Уровень текста 5</a:t>
            </a:r>
          </a:p>
        </p:txBody>
      </p:sp>
    </p:spTree>
    <p:extLst>
      <p:ext uri="{BB962C8B-B14F-4D97-AF65-F5344CB8AC3E}">
        <p14:creationId xmlns:p14="http://schemas.microsoft.com/office/powerpoint/2010/main" val="24362069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4" cstate="email">
            <a:lum bright="-3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D728701E-CAF4-4159-9B3E-41C86DFFA30D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83281" y="2315023"/>
            <a:ext cx="790721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Результаты научно – исследовательской работы кафедры инклюзивного </a:t>
            </a:r>
            <a:r>
              <a:rPr lang="ru-RU" sz="2400" dirty="0" smtClean="0"/>
              <a:t>образования </a:t>
            </a:r>
            <a:r>
              <a:rPr lang="ru-RU" sz="2400" dirty="0"/>
              <a:t>и сурдопедагогики по разработке и внедрению ФГОС НОО обучающихся с </a:t>
            </a:r>
            <a:r>
              <a:rPr lang="ru-RU" sz="2400" dirty="0" smtClean="0"/>
              <a:t>ОВЗ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72791" y="474969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Соловьева Т.А., директор Института детства, зав. кафедрой инклюзивного образования и сурдопедагогики</a:t>
            </a:r>
          </a:p>
        </p:txBody>
      </p:sp>
    </p:spTree>
    <p:extLst>
      <p:ext uri="{BB962C8B-B14F-4D97-AF65-F5344CB8AC3E}">
        <p14:creationId xmlns:p14="http://schemas.microsoft.com/office/powerpoint/2010/main" val="84523975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Изображение 3" descr="Снимок экрана 2016-03-21 в 10.19.06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5843" y="508000"/>
            <a:ext cx="8656269" cy="592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45084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Изображение 4" descr="Снимок экрана 2016-03-21 в 10.20.40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80843" y="691110"/>
            <a:ext cx="9324843" cy="574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12174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Снимок экрана 2016-03-21 в 11.52.40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742462"/>
            <a:ext cx="9144000" cy="519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282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defTabSz="321457">
              <a:defRPr sz="1800">
                <a:solidFill>
                  <a:srgbClr val="000000"/>
                </a:solidFill>
              </a:defRPr>
            </a:pPr>
            <a:r>
              <a:rPr sz="1400" b="1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ПРОТОКОЛ</a:t>
            </a:r>
          </a:p>
          <a:p>
            <a:pPr algn="ctr" defTabSz="321457">
              <a:defRPr sz="1800">
                <a:solidFill>
                  <a:srgbClr val="000000"/>
                </a:solidFill>
              </a:defRPr>
            </a:pPr>
            <a:r>
              <a:rPr sz="1400" b="1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встречи  руководства  Всероссийского общества глухих и представителей Московского педагогического государственного университета</a:t>
            </a:r>
          </a:p>
          <a:p>
            <a:pPr algn="ctr" defTabSz="321457">
              <a:defRPr sz="1800">
                <a:solidFill>
                  <a:srgbClr val="000000"/>
                </a:solidFill>
              </a:defRPr>
            </a:pPr>
            <a:endParaRPr sz="1400" b="1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 defTabSz="321457">
              <a:defRPr sz="1800">
                <a:solidFill>
                  <a:srgbClr val="000000"/>
                </a:solidFill>
              </a:defRPr>
            </a:pPr>
            <a:r>
              <a:rPr sz="14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8 мая 2015 г., Москва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 algn="just" defTabSz="321457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500" b="1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Решили:</a:t>
            </a:r>
          </a:p>
          <a:p>
            <a:pPr marL="77877" indent="-77877" algn="just" defTabSz="321457">
              <a:spcBef>
                <a:spcPts val="0"/>
              </a:spcBef>
              <a:buSzPct val="100000"/>
              <a:buAutoNum type="arabicPeriod"/>
              <a:tabLst>
                <a:tab pos="98223" algn="l"/>
                <a:tab pos="125011" algn="l"/>
                <a:tab pos="160729" algn="l"/>
              </a:tabLst>
              <a:defRPr sz="1800">
                <a:solidFill>
                  <a:srgbClr val="000000"/>
                </a:solidFill>
              </a:defRPr>
            </a:pPr>
            <a:r>
              <a:rPr sz="15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Признать важность поддержания и развития культуры микросоциума людей с особенностями слуха, в том числе создания условий, способствующих развитию  РЖЯ как части данной культуры.</a:t>
            </a:r>
          </a:p>
          <a:p>
            <a:pPr marL="77877" indent="-77877" algn="just" defTabSz="321457">
              <a:spcBef>
                <a:spcPts val="0"/>
              </a:spcBef>
              <a:buSzPct val="100000"/>
              <a:buAutoNum type="arabicPeriod"/>
              <a:tabLst>
                <a:tab pos="98223" algn="l"/>
                <a:tab pos="125011" algn="l"/>
                <a:tab pos="160729" algn="l"/>
              </a:tabLst>
              <a:defRPr sz="1800">
                <a:solidFill>
                  <a:srgbClr val="000000"/>
                </a:solidFill>
              </a:defRPr>
            </a:pPr>
            <a:r>
              <a:rPr sz="15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Признать необходимость оценки, принятия и учета разных позиций родителей детей с особенностями слуха.</a:t>
            </a:r>
          </a:p>
          <a:p>
            <a:pPr marL="77877" indent="-77877" algn="just" defTabSz="321457">
              <a:spcBef>
                <a:spcPts val="0"/>
              </a:spcBef>
              <a:buSzPct val="100000"/>
              <a:buAutoNum type="arabicPeriod"/>
              <a:tabLst>
                <a:tab pos="98223" algn="l"/>
                <a:tab pos="125011" algn="l"/>
                <a:tab pos="160729" algn="l"/>
              </a:tabLst>
              <a:defRPr sz="1800">
                <a:solidFill>
                  <a:srgbClr val="000000"/>
                </a:solidFill>
              </a:defRPr>
            </a:pPr>
            <a:r>
              <a:rPr sz="15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Признать первостепенность </a:t>
            </a:r>
            <a:r>
              <a:rPr sz="1500" b="1" i="1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повышения качества общего образования детей с особенностями слуха.</a:t>
            </a:r>
            <a:endParaRPr sz="150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7877" indent="-77877" algn="just" defTabSz="321457">
              <a:spcBef>
                <a:spcPts val="0"/>
              </a:spcBef>
              <a:buSzPct val="100000"/>
              <a:buAutoNum type="arabicPeriod"/>
              <a:tabLst>
                <a:tab pos="98223" algn="l"/>
                <a:tab pos="125011" algn="l"/>
                <a:tab pos="160729" algn="l"/>
              </a:tabLst>
              <a:defRPr sz="1800">
                <a:solidFill>
                  <a:srgbClr val="000000"/>
                </a:solidFill>
              </a:defRPr>
            </a:pPr>
            <a:r>
              <a:rPr sz="15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Поддержать идею </a:t>
            </a:r>
            <a:r>
              <a:rPr sz="1500" b="1" i="1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 создании Центров развития культуры РЖЯ или иных структурных подразделений, основанных на сетевом взаимодействии общеобразовательных и отдельных (специальных) образовательных организаций, региональных представительствах ВОГ, родительских и общественных организациях и других юридических и частных лиц</a:t>
            </a:r>
            <a:r>
              <a:rPr sz="15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и направленных на </a:t>
            </a:r>
            <a:r>
              <a:rPr sz="1500" b="1" i="1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обеспечение комплекса условий по введению в культуру микросоциума глухих (слабослышащих) людей всех заинтересованных лиц</a:t>
            </a:r>
            <a:r>
              <a:rPr sz="15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, включая родителей детей с нарушенным слухом, педагогов специальных и общеобразовательных школ, детей и взрослых с сохранных и нарушенных слухом и других.</a:t>
            </a:r>
          </a:p>
          <a:p>
            <a:pPr marL="126350" indent="-126350" algn="just" defTabSz="321457">
              <a:spcBef>
                <a:spcPts val="0"/>
              </a:spcBef>
              <a:buSzPct val="100000"/>
              <a:buAutoNum type="arabicPeriod" startAt="5"/>
              <a:tabLst>
                <a:tab pos="125011" algn="l"/>
                <a:tab pos="160729" algn="l"/>
              </a:tabLst>
              <a:defRPr sz="1800">
                <a:solidFill>
                  <a:srgbClr val="000000"/>
                </a:solidFill>
              </a:defRPr>
            </a:pPr>
            <a:r>
              <a:rPr sz="15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Проводить совместную работу по реализации Проекта «Разработка и экспериментальная апробация научно-методического обеспечения использования русского жестового языка (РЖЯ) в рамках освоения адаптированной основной образовательной программы для начальной школы для глухих».</a:t>
            </a:r>
          </a:p>
        </p:txBody>
      </p:sp>
    </p:spTree>
    <p:extLst>
      <p:ext uri="{BB962C8B-B14F-4D97-AF65-F5344CB8AC3E}">
        <p14:creationId xmlns:p14="http://schemas.microsoft.com/office/powerpoint/2010/main" val="58937794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Порядок">
  <a:themeElements>
    <a:clrScheme name="Порядок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Порядок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рядок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Порядок.thmx</Template>
  <TotalTime>333</TotalTime>
  <Words>225</Words>
  <Application>Microsoft Office PowerPoint</Application>
  <PresentationFormat>Экран (4:3)</PresentationFormat>
  <Paragraphs>14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Calibri</vt:lpstr>
      <vt:lpstr>Cambria</vt:lpstr>
      <vt:lpstr>Palatino</vt:lpstr>
      <vt:lpstr>Rockwell</vt:lpstr>
      <vt:lpstr>Times New Roman</vt:lpstr>
      <vt:lpstr>Wingdings</vt:lpstr>
      <vt:lpstr>Порядок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ПРОТОКОЛ  встречи  руководства  Всероссийского общества глухих и представителей Московского педагогического государственного университета  8 мая 2015 г., Москва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Соловьева</dc:creator>
  <cp:lastModifiedBy>Perceptron</cp:lastModifiedBy>
  <cp:revision>6</cp:revision>
  <dcterms:created xsi:type="dcterms:W3CDTF">2016-03-21T03:30:11Z</dcterms:created>
  <dcterms:modified xsi:type="dcterms:W3CDTF">2016-03-29T17:19:19Z</dcterms:modified>
</cp:coreProperties>
</file>