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B87AE-CD5C-4CFF-A149-449C9BFA5D4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BFAEC5-2961-4E08-A1DB-B3348B5FC506}">
      <dgm:prSet phldrT="[Текст]"/>
      <dgm:spPr/>
      <dgm:t>
        <a:bodyPr/>
        <a:lstStyle/>
        <a:p>
          <a:r>
            <a:rPr lang="ru-RU" dirty="0" smtClean="0"/>
            <a:t>объем практического компонента </a:t>
          </a:r>
          <a:endParaRPr lang="ru-RU" dirty="0"/>
        </a:p>
      </dgm:t>
    </dgm:pt>
    <dgm:pt modelId="{64CC8022-19FA-4612-B9B1-02EB35CCB89E}" type="parTrans" cxnId="{F29EA501-6D85-429B-9DAF-0DF6D2D5322C}">
      <dgm:prSet/>
      <dgm:spPr/>
      <dgm:t>
        <a:bodyPr/>
        <a:lstStyle/>
        <a:p>
          <a:endParaRPr lang="ru-RU"/>
        </a:p>
      </dgm:t>
    </dgm:pt>
    <dgm:pt modelId="{EBFB2B30-AE3C-4EB0-81BE-4699BA69BA4D}" type="sibTrans" cxnId="{F29EA501-6D85-429B-9DAF-0DF6D2D5322C}">
      <dgm:prSet/>
      <dgm:spPr/>
      <dgm:t>
        <a:bodyPr/>
        <a:lstStyle/>
        <a:p>
          <a:endParaRPr lang="ru-RU"/>
        </a:p>
      </dgm:t>
    </dgm:pt>
    <dgm:pt modelId="{F83DE074-FC84-46F5-9E9B-18943D1FC109}">
      <dgm:prSet phldrT="[Текст]"/>
      <dgm:spPr/>
      <dgm:t>
        <a:bodyPr/>
        <a:lstStyle/>
        <a:p>
          <a:r>
            <a:rPr lang="ru-RU" dirty="0" smtClean="0"/>
            <a:t>получаемый результат</a:t>
          </a:r>
          <a:endParaRPr lang="ru-RU" dirty="0"/>
        </a:p>
      </dgm:t>
    </dgm:pt>
    <dgm:pt modelId="{13AFAF49-2C47-49FC-B0A3-F16338F6339F}" type="parTrans" cxnId="{77B74667-546D-4846-B0E4-31074503E224}">
      <dgm:prSet/>
      <dgm:spPr/>
      <dgm:t>
        <a:bodyPr/>
        <a:lstStyle/>
        <a:p>
          <a:endParaRPr lang="ru-RU"/>
        </a:p>
      </dgm:t>
    </dgm:pt>
    <dgm:pt modelId="{271FF224-2E61-4BD9-9E0D-6647580F5431}" type="sibTrans" cxnId="{77B74667-546D-4846-B0E4-31074503E224}">
      <dgm:prSet/>
      <dgm:spPr/>
      <dgm:t>
        <a:bodyPr/>
        <a:lstStyle/>
        <a:p>
          <a:endParaRPr lang="ru-RU"/>
        </a:p>
      </dgm:t>
    </dgm:pt>
    <dgm:pt modelId="{B3AA6A32-6CCC-4795-B5EC-819C3AE23F9F}" type="pres">
      <dgm:prSet presAssocID="{CCAB87AE-CD5C-4CFF-A149-449C9BFA5D49}" presName="diagram" presStyleCnt="0">
        <dgm:presLayoutVars>
          <dgm:dir/>
          <dgm:resizeHandles val="exact"/>
        </dgm:presLayoutVars>
      </dgm:prSet>
      <dgm:spPr/>
    </dgm:pt>
    <dgm:pt modelId="{9F316909-DE99-4758-9BD8-C7941417280B}" type="pres">
      <dgm:prSet presAssocID="{93BFAEC5-2961-4E08-A1DB-B3348B5FC50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2E0BC-C7D1-4116-9433-3DB2739F7EA4}" type="pres">
      <dgm:prSet presAssocID="{F83DE074-FC84-46F5-9E9B-18943D1FC109}" presName="arrow" presStyleLbl="node1" presStyleIdx="1" presStyleCnt="2">
        <dgm:presLayoutVars>
          <dgm:bulletEnabled val="1"/>
        </dgm:presLayoutVars>
      </dgm:prSet>
      <dgm:spPr/>
    </dgm:pt>
  </dgm:ptLst>
  <dgm:cxnLst>
    <dgm:cxn modelId="{489E2BEA-DD43-45D8-A3DB-9BD0BDCA1CC5}" type="presOf" srcId="{CCAB87AE-CD5C-4CFF-A149-449C9BFA5D49}" destId="{B3AA6A32-6CCC-4795-B5EC-819C3AE23F9F}" srcOrd="0" destOrd="0" presId="urn:microsoft.com/office/officeart/2005/8/layout/arrow5"/>
    <dgm:cxn modelId="{D832755D-9DA8-4F9C-A79B-E44316D0038E}" type="presOf" srcId="{93BFAEC5-2961-4E08-A1DB-B3348B5FC506}" destId="{9F316909-DE99-4758-9BD8-C7941417280B}" srcOrd="0" destOrd="0" presId="urn:microsoft.com/office/officeart/2005/8/layout/arrow5"/>
    <dgm:cxn modelId="{F29EA501-6D85-429B-9DAF-0DF6D2D5322C}" srcId="{CCAB87AE-CD5C-4CFF-A149-449C9BFA5D49}" destId="{93BFAEC5-2961-4E08-A1DB-B3348B5FC506}" srcOrd="0" destOrd="0" parTransId="{64CC8022-19FA-4612-B9B1-02EB35CCB89E}" sibTransId="{EBFB2B30-AE3C-4EB0-81BE-4699BA69BA4D}"/>
    <dgm:cxn modelId="{D4F06B89-640B-4679-9ECE-69008D865ED2}" type="presOf" srcId="{F83DE074-FC84-46F5-9E9B-18943D1FC109}" destId="{F002E0BC-C7D1-4116-9433-3DB2739F7EA4}" srcOrd="0" destOrd="0" presId="urn:microsoft.com/office/officeart/2005/8/layout/arrow5"/>
    <dgm:cxn modelId="{77B74667-546D-4846-B0E4-31074503E224}" srcId="{CCAB87AE-CD5C-4CFF-A149-449C9BFA5D49}" destId="{F83DE074-FC84-46F5-9E9B-18943D1FC109}" srcOrd="1" destOrd="0" parTransId="{13AFAF49-2C47-49FC-B0A3-F16338F6339F}" sibTransId="{271FF224-2E61-4BD9-9E0D-6647580F5431}"/>
    <dgm:cxn modelId="{7269CE6F-B4E9-4AB8-9116-9207B641AB4C}" type="presParOf" srcId="{B3AA6A32-6CCC-4795-B5EC-819C3AE23F9F}" destId="{9F316909-DE99-4758-9BD8-C7941417280B}" srcOrd="0" destOrd="0" presId="urn:microsoft.com/office/officeart/2005/8/layout/arrow5"/>
    <dgm:cxn modelId="{33CCAA2D-2AD0-4D7D-8E17-24B9632B634C}" type="presParOf" srcId="{B3AA6A32-6CCC-4795-B5EC-819C3AE23F9F}" destId="{F002E0BC-C7D1-4116-9433-3DB2739F7EA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16909-DE99-4758-9BD8-C7941417280B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объем практического компонента </a:t>
          </a:r>
          <a:endParaRPr lang="ru-RU" sz="3500" kern="1200" dirty="0"/>
        </a:p>
      </dsp:txBody>
      <dsp:txXfrm rot="16200000">
        <a:off x="702" y="261838"/>
        <a:ext cx="4002285" cy="4002285"/>
      </dsp:txXfrm>
    </dsp:sp>
    <dsp:sp modelId="{F002E0BC-C7D1-4116-9433-3DB2739F7EA4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получаемый результат</a:t>
          </a:r>
          <a:endParaRPr lang="ru-RU" sz="3500" kern="1200" dirty="0"/>
        </a:p>
      </dsp:txBody>
      <dsp:txXfrm rot="5400000">
        <a:off x="4226611" y="261838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136904" cy="29523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Реализация профессионально-ориентированной практики студентов первого и второго курсов </a:t>
            </a:r>
            <a:r>
              <a:rPr lang="ru-RU" sz="3100" b="1" dirty="0" err="1" smtClean="0"/>
              <a:t>бакалавриата</a:t>
            </a:r>
            <a:r>
              <a:rPr lang="ru-RU" sz="3100" b="1" dirty="0" smtClean="0"/>
              <a:t> кафедры инклюзивного образования и сурдопедагогики в условиях сетевого взаимодействия с образовательными организациями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301208"/>
            <a:ext cx="4096544" cy="1057672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профессор кафедры инклюзивного образования и сурдопедагогики, </a:t>
            </a:r>
            <a:endParaRPr lang="ru-RU" dirty="0" smtClean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к.п.н</a:t>
            </a:r>
            <a:r>
              <a:rPr lang="ru-RU" dirty="0" smtClean="0">
                <a:solidFill>
                  <a:schemeClr val="tx1"/>
                </a:solidFill>
              </a:rPr>
              <a:t>., доцент Кулакова Е.В.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 l="6545" t="12272" r="5093" b="22275"/>
          <a:stretch>
            <a:fillRect/>
          </a:stretch>
        </p:blipFill>
        <p:spPr bwMode="auto">
          <a:xfrm>
            <a:off x="827584" y="4509120"/>
            <a:ext cx="20162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Педагогическая практика в подготовке студентов по направлению специальное(дефектологическое) образование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507288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всегда </a:t>
            </a:r>
            <a:r>
              <a:rPr lang="ru-RU" dirty="0" smtClean="0"/>
              <a:t>имела особую </a:t>
            </a:r>
            <a:r>
              <a:rPr lang="ru-RU" dirty="0" smtClean="0"/>
              <a:t>роль;</a:t>
            </a:r>
          </a:p>
          <a:p>
            <a:r>
              <a:rPr lang="ru-RU" dirty="0" smtClean="0"/>
              <a:t>носила непрерывный характер;</a:t>
            </a:r>
          </a:p>
          <a:p>
            <a:r>
              <a:rPr lang="ru-RU" dirty="0" smtClean="0"/>
              <a:t>была представлена </a:t>
            </a:r>
            <a:r>
              <a:rPr lang="ru-RU" dirty="0" smtClean="0"/>
              <a:t>достаточно большим количеством </a:t>
            </a:r>
            <a:r>
              <a:rPr lang="ru-RU" dirty="0" smtClean="0"/>
              <a:t>часов;</a:t>
            </a:r>
          </a:p>
          <a:p>
            <a:r>
              <a:rPr lang="ru-RU" dirty="0" smtClean="0"/>
              <a:t>реализовывалась в </a:t>
            </a:r>
            <a:r>
              <a:rPr lang="ru-RU" dirty="0" smtClean="0"/>
              <a:t>разных </a:t>
            </a:r>
            <a:r>
              <a:rPr lang="ru-RU" dirty="0" smtClean="0"/>
              <a:t>формах: рассредоточенная(1 </a:t>
            </a:r>
            <a:r>
              <a:rPr lang="ru-RU" dirty="0" smtClean="0"/>
              <a:t>и 2 </a:t>
            </a:r>
            <a:r>
              <a:rPr lang="ru-RU" dirty="0" smtClean="0"/>
              <a:t>курс),</a:t>
            </a:r>
            <a:r>
              <a:rPr lang="ru-RU" dirty="0" smtClean="0"/>
              <a:t> учебная практика с отрывом от учебы </a:t>
            </a:r>
            <a:r>
              <a:rPr lang="ru-RU" dirty="0" smtClean="0"/>
              <a:t>по </a:t>
            </a:r>
            <a:r>
              <a:rPr lang="ru-RU" dirty="0" smtClean="0"/>
              <a:t>ознакомлению с воспитательно-образовательной </a:t>
            </a:r>
            <a:r>
              <a:rPr lang="ru-RU" dirty="0" smtClean="0"/>
              <a:t>работой и </a:t>
            </a:r>
            <a:r>
              <a:rPr lang="ru-RU" dirty="0" smtClean="0"/>
              <a:t>специальной (коррекционной) работой в конкретных областях специальной педагогики в рамках определенных </a:t>
            </a:r>
            <a:r>
              <a:rPr lang="ru-RU" dirty="0" smtClean="0"/>
              <a:t>методик/технологий(3курс), производственная практика (4/5курс).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6165304"/>
            <a:ext cx="219573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Противоречие в рамках модернизации профессионального педагогического образования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/>
              <a:t>студенты </a:t>
            </a:r>
            <a:r>
              <a:rPr lang="ru-RU" sz="2800" dirty="0" smtClean="0"/>
              <a:t>с первого курса включались в практику, </a:t>
            </a:r>
            <a:endParaRPr lang="ru-RU" sz="2800" dirty="0" smtClean="0"/>
          </a:p>
          <a:p>
            <a:pPr marL="0" indent="0" algn="ctr">
              <a:buNone/>
            </a:pPr>
            <a:r>
              <a:rPr lang="ru-RU" sz="2800" b="1" i="1" dirty="0" smtClean="0"/>
              <a:t>однако</a:t>
            </a:r>
          </a:p>
          <a:p>
            <a:pPr marL="0" indent="0">
              <a:buNone/>
            </a:pPr>
            <a:r>
              <a:rPr lang="ru-RU" sz="2800" dirty="0" smtClean="0"/>
              <a:t>не формировалось </a:t>
            </a:r>
            <a:r>
              <a:rPr lang="ru-RU" sz="2800" dirty="0" smtClean="0"/>
              <a:t>профессиональное поведение будущего </a:t>
            </a:r>
            <a:r>
              <a:rPr lang="ru-RU" sz="2800" dirty="0" smtClean="0"/>
              <a:t>учителя-дефектолога (активность </a:t>
            </a:r>
            <a:r>
              <a:rPr lang="ru-RU" sz="2800" dirty="0" smtClean="0"/>
              <a:t>и </a:t>
            </a:r>
            <a:r>
              <a:rPr lang="ru-RU" sz="2800" dirty="0" smtClean="0"/>
              <a:t>самостоятельность </a:t>
            </a:r>
            <a:r>
              <a:rPr lang="ru-RU" sz="2800" dirty="0" smtClean="0"/>
              <a:t>в решении </a:t>
            </a:r>
            <a:r>
              <a:rPr lang="ru-RU" sz="2800" dirty="0" smtClean="0"/>
              <a:t>стандартных и </a:t>
            </a:r>
            <a:r>
              <a:rPr lang="ru-RU" sz="2800" dirty="0" smtClean="0"/>
              <a:t>нестандартных профессиональных задач, </a:t>
            </a:r>
            <a:r>
              <a:rPr lang="ru-RU" sz="2800" dirty="0" smtClean="0"/>
              <a:t>умение </a:t>
            </a:r>
            <a:r>
              <a:rPr lang="ru-RU" sz="2800" dirty="0" smtClean="0"/>
              <a:t>принимать на себя ответственность за результаты профессиональной </a:t>
            </a:r>
            <a:r>
              <a:rPr lang="ru-RU" sz="2800" dirty="0" smtClean="0"/>
              <a:t>деятельности).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4810125"/>
            <a:ext cx="35147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Противоречие в рамках модернизации профессионального педагогического образования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Цель и задачи </a:t>
            </a:r>
            <a:r>
              <a:rPr lang="ru-RU" sz="3200" b="1" dirty="0" smtClean="0"/>
              <a:t>практики студентов 1 и 2 курсов</a:t>
            </a:r>
            <a:endParaRPr lang="ru-RU" sz="3200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08070" y="1412670"/>
            <a:ext cx="8184943" cy="5107702"/>
            <a:chOff x="3162" y="1227"/>
            <a:chExt cx="7078" cy="6162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3162" y="1227"/>
              <a:ext cx="6819" cy="782"/>
            </a:xfrm>
            <a:prstGeom prst="flowChartProcess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2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Цель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cs typeface="Arial" pitchFamily="34" charset="0"/>
                </a:rPr>
                <a:t> - овладение профессиональными компетенциями</a:t>
              </a: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flipH="1" flipV="1">
              <a:off x="3390" y="2096"/>
              <a:ext cx="739" cy="5220"/>
            </a:xfrm>
            <a:prstGeom prst="downArrow">
              <a:avLst>
                <a:gd name="adj1" fmla="val 50000"/>
                <a:gd name="adj2" fmla="val 103571"/>
              </a:avLst>
            </a:prstGeom>
            <a:ln>
              <a:noFill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smtClean="0">
                  <a:cs typeface="Arial" pitchFamily="34" charset="0"/>
                </a:rPr>
                <a:t>н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епрерывная педагогическая практика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4437" y="6613"/>
              <a:ext cx="5803" cy="776"/>
            </a:xfrm>
            <a:prstGeom prst="flowChartAlternateProcess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наращение собственного осознанного успешного опыта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354" y="2366"/>
              <a:ext cx="5761" cy="772"/>
            </a:xfrm>
            <a:prstGeom prst="flowChartAlternateProcess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соотнесение получаемой теоретической информации с реальной практикой </a:t>
              </a: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4441" y="3418"/>
              <a:ext cx="5674" cy="936"/>
            </a:xfrm>
            <a:prstGeom prst="flowChartAlternateProcess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приобщение к профессиональной культуре деятельности учителя-дефектолога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4441" y="5484"/>
              <a:ext cx="5736" cy="853"/>
            </a:xfrm>
            <a:prstGeom prst="flowChartAlternateProcess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приобретение опыта профессиональных действий и поведения в реальных практических ситуациях</a:t>
              </a: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4448" y="4615"/>
              <a:ext cx="5740" cy="658"/>
            </a:xfrm>
            <a:prstGeom prst="flowChartAlternateProcess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rPr>
                <a:t>изучение и  активное присвоение педагогического опыта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87208" cy="15701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Основные отличительные особенности </a:t>
            </a:r>
            <a:r>
              <a:rPr lang="ru-RU" sz="3200" b="1" dirty="0" smtClean="0"/>
              <a:t>представленной модели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36724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1.практика студентов с первых дней посещения </a:t>
            </a:r>
            <a:r>
              <a:rPr lang="ru-RU" dirty="0" smtClean="0"/>
              <a:t>образовательной организации </a:t>
            </a:r>
            <a:r>
              <a:rPr lang="ru-RU" dirty="0" smtClean="0"/>
              <a:t>является </a:t>
            </a:r>
            <a:r>
              <a:rPr lang="ru-RU" dirty="0" smtClean="0"/>
              <a:t>активной;</a:t>
            </a:r>
          </a:p>
          <a:p>
            <a:pPr marL="0" indent="0">
              <a:buNone/>
            </a:pPr>
            <a:r>
              <a:rPr lang="ru-RU" dirty="0" smtClean="0"/>
              <a:t>2.практика </a:t>
            </a:r>
            <a:r>
              <a:rPr lang="ru-RU" dirty="0" smtClean="0"/>
              <a:t>в первую очередь ориентирована на </a:t>
            </a:r>
            <a:r>
              <a:rPr lang="ru-RU" dirty="0" smtClean="0"/>
              <a:t>дисциплину/модули;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3.виды деятельности студентов на практике отражают виды будущей профессиональной </a:t>
            </a:r>
            <a:r>
              <a:rPr lang="ru-RU" dirty="0" smtClean="0"/>
              <a:t>деятельности (Профессиональный стандарт учителя-дефектолога) и </a:t>
            </a:r>
            <a:r>
              <a:rPr lang="ru-RU" dirty="0" smtClean="0"/>
              <a:t>являются предпосылками их </a:t>
            </a:r>
            <a:r>
              <a:rPr lang="ru-RU" dirty="0" smtClean="0"/>
              <a:t>формирования.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445224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Проблемы</a:t>
            </a:r>
            <a:r>
              <a:rPr lang="ru-RU" sz="3600" dirty="0" smtClean="0"/>
              <a:t> </a:t>
            </a:r>
            <a:r>
              <a:rPr lang="ru-RU" sz="3600" b="1" dirty="0" smtClean="0"/>
              <a:t>реализация профессионально-ориентированной практики </a:t>
            </a:r>
            <a:r>
              <a:rPr lang="ru-RU" sz="3600" b="1" dirty="0" smtClean="0"/>
              <a:t>студентов</a:t>
            </a:r>
            <a:br>
              <a:rPr lang="ru-RU" sz="3600" b="1" dirty="0" smtClean="0"/>
            </a:br>
            <a:r>
              <a:rPr lang="ru-RU" sz="3600" b="1" dirty="0" smtClean="0"/>
              <a:t> 1 </a:t>
            </a:r>
            <a:r>
              <a:rPr lang="ru-RU" sz="3600" b="1" dirty="0" smtClean="0"/>
              <a:t>и </a:t>
            </a:r>
            <a:r>
              <a:rPr lang="ru-RU" sz="3600" b="1" dirty="0" smtClean="0"/>
              <a:t>2 </a:t>
            </a:r>
            <a:r>
              <a:rPr lang="ru-RU" sz="3600" b="1" dirty="0" smtClean="0"/>
              <a:t>курсов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920880" cy="3993307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– общие </a:t>
            </a:r>
            <a:r>
              <a:rPr lang="ru-RU" sz="2800" dirty="0" smtClean="0"/>
              <a:t>для всех участников </a:t>
            </a:r>
            <a:r>
              <a:rPr lang="ru-RU" sz="2800" dirty="0" smtClean="0"/>
              <a:t>практики;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– </a:t>
            </a:r>
            <a:r>
              <a:rPr lang="ru-RU" sz="2800" dirty="0" smtClean="0"/>
              <a:t>значимые для педагогов </a:t>
            </a:r>
            <a:r>
              <a:rPr lang="ru-RU" sz="2800" dirty="0" smtClean="0"/>
              <a:t>ВУЗа;</a:t>
            </a:r>
          </a:p>
          <a:p>
            <a:pPr>
              <a:buNone/>
            </a:pPr>
            <a:r>
              <a:rPr lang="ru-RU" sz="2800" dirty="0" smtClean="0"/>
              <a:t>– значимые для </a:t>
            </a:r>
            <a:r>
              <a:rPr lang="ru-RU" sz="2800" dirty="0" smtClean="0"/>
              <a:t>педагогов </a:t>
            </a:r>
            <a:r>
              <a:rPr lang="ru-RU" sz="2800" dirty="0" smtClean="0"/>
              <a:t>образовательной организации;</a:t>
            </a:r>
          </a:p>
          <a:p>
            <a:pPr>
              <a:buNone/>
            </a:pPr>
            <a:r>
              <a:rPr lang="ru-RU" sz="2800" dirty="0" smtClean="0"/>
              <a:t>– значимые для </a:t>
            </a:r>
            <a:r>
              <a:rPr lang="ru-RU" sz="2800" dirty="0" smtClean="0"/>
              <a:t>студентов.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005064"/>
            <a:ext cx="2963416" cy="2263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279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Реализация профессионально-ориентированной практики студентов первого и второго курсов бакалавриата кафедры инклюзивного образования и сурдопедагогики в условиях сетевого взаимодействия с образовательными организациями  </vt:lpstr>
      <vt:lpstr>Педагогическая практика в подготовке студентов по направлению специальное(дефектологическое) образование</vt:lpstr>
      <vt:lpstr>Противоречие в рамках модернизации профессионального педагогического образования</vt:lpstr>
      <vt:lpstr> </vt:lpstr>
      <vt:lpstr>Цель и задачи практики студентов 1 и 2 курсов</vt:lpstr>
      <vt:lpstr>Основные отличительные особенности представленной модели</vt:lpstr>
      <vt:lpstr> Проблемы реализация профессионально-ориентированной практики студентов  1 и 2 курсов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профессионально-ориентированной практики студентов первого и второго курсов бакалавриата кафедры инклюзивного образования и сурдопедагогики в условиях сетевого взаимодействия с образовательными организациями</dc:title>
  <dc:creator>elena</dc:creator>
  <cp:lastModifiedBy>elena</cp:lastModifiedBy>
  <cp:revision>39</cp:revision>
  <dcterms:created xsi:type="dcterms:W3CDTF">2016-03-20T05:55:43Z</dcterms:created>
  <dcterms:modified xsi:type="dcterms:W3CDTF">2016-03-20T11:49:30Z</dcterms:modified>
</cp:coreProperties>
</file>