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92" r:id="rId3"/>
  </p:sldMasterIdLst>
  <p:notesMasterIdLst>
    <p:notesMasterId r:id="rId69"/>
  </p:notesMasterIdLst>
  <p:sldIdLst>
    <p:sldId id="256" r:id="rId4"/>
    <p:sldId id="276" r:id="rId5"/>
    <p:sldId id="277" r:id="rId6"/>
    <p:sldId id="278" r:id="rId7"/>
    <p:sldId id="279" r:id="rId8"/>
    <p:sldId id="280" r:id="rId9"/>
    <p:sldId id="325" r:id="rId10"/>
    <p:sldId id="326" r:id="rId11"/>
    <p:sldId id="262" r:id="rId12"/>
    <p:sldId id="281" r:id="rId13"/>
    <p:sldId id="261" r:id="rId14"/>
    <p:sldId id="265" r:id="rId15"/>
    <p:sldId id="282" r:id="rId16"/>
    <p:sldId id="283" r:id="rId17"/>
    <p:sldId id="270" r:id="rId18"/>
    <p:sldId id="273" r:id="rId19"/>
    <p:sldId id="287" r:id="rId20"/>
    <p:sldId id="272" r:id="rId21"/>
    <p:sldId id="288" r:id="rId22"/>
    <p:sldId id="289" r:id="rId23"/>
    <p:sldId id="290" r:id="rId24"/>
    <p:sldId id="291" r:id="rId25"/>
    <p:sldId id="292" r:id="rId26"/>
    <p:sldId id="294" r:id="rId27"/>
    <p:sldId id="271" r:id="rId28"/>
    <p:sldId id="295" r:id="rId29"/>
    <p:sldId id="296" r:id="rId30"/>
    <p:sldId id="297" r:id="rId31"/>
    <p:sldId id="275" r:id="rId32"/>
    <p:sldId id="298" r:id="rId33"/>
    <p:sldId id="299" r:id="rId34"/>
    <p:sldId id="300" r:id="rId35"/>
    <p:sldId id="301" r:id="rId36"/>
    <p:sldId id="302" r:id="rId37"/>
    <p:sldId id="303" r:id="rId38"/>
    <p:sldId id="258" r:id="rId39"/>
    <p:sldId id="320" r:id="rId40"/>
    <p:sldId id="321" r:id="rId41"/>
    <p:sldId id="322" r:id="rId42"/>
    <p:sldId id="323" r:id="rId43"/>
    <p:sldId id="324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34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D8C8F"/>
    <a:srgbClr val="197779"/>
    <a:srgbClr val="23AAAD"/>
    <a:srgbClr val="32D2D6"/>
    <a:srgbClr val="BAECD5"/>
    <a:srgbClr val="36BE80"/>
    <a:srgbClr val="DC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95697-B214-42A4-AF0B-1A9888C8C86F}" type="doc">
      <dgm:prSet loTypeId="urn:microsoft.com/office/officeart/2005/8/layout/chevron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EEBF0C9-36E2-42B5-8158-590A2A0EC163}">
      <dgm:prSet phldrT="[Текст]"/>
      <dgm:spPr>
        <a:ln>
          <a:solidFill>
            <a:srgbClr val="1D8C8F"/>
          </a:solidFill>
        </a:ln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мотивационная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когда закладывается отношение ученика к целям и задачам,  к содержанию материала и способам действий; </a:t>
          </a:r>
          <a:endParaRPr lang="ru-RU" dirty="0"/>
        </a:p>
      </dgm:t>
    </dgm:pt>
    <dgm:pt modelId="{AF0A6ED8-351E-492E-8284-FA967F0ADB69}" type="parTrans" cxnId="{E6769D01-13F5-4703-9510-DDA23B7A3CF5}">
      <dgm:prSet/>
      <dgm:spPr/>
      <dgm:t>
        <a:bodyPr/>
        <a:lstStyle/>
        <a:p>
          <a:endParaRPr lang="ru-RU"/>
        </a:p>
      </dgm:t>
    </dgm:pt>
    <dgm:pt modelId="{DBF44057-3E0F-486D-B500-D8385958ED17}" type="sibTrans" cxnId="{E6769D01-13F5-4703-9510-DDA23B7A3CF5}">
      <dgm:prSet/>
      <dgm:spPr/>
      <dgm:t>
        <a:bodyPr/>
        <a:lstStyle/>
        <a:p>
          <a:endParaRPr lang="ru-RU"/>
        </a:p>
      </dgm:t>
    </dgm:pt>
    <dgm:pt modelId="{C0BA0329-1B09-4E26-B46B-F10F6FE8D40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4BA2455-8E38-4C9B-880B-491BE2B5382C}" type="parTrans" cxnId="{89875ED3-DE95-41B5-9B90-F42363D323D4}">
      <dgm:prSet/>
      <dgm:spPr/>
      <dgm:t>
        <a:bodyPr/>
        <a:lstStyle/>
        <a:p>
          <a:endParaRPr lang="ru-RU"/>
        </a:p>
      </dgm:t>
    </dgm:pt>
    <dgm:pt modelId="{0F1D9136-2D8E-40C6-ABB6-608B37999B80}" type="sibTrans" cxnId="{89875ED3-DE95-41B5-9B90-F42363D323D4}">
      <dgm:prSet/>
      <dgm:spPr/>
      <dgm:t>
        <a:bodyPr/>
        <a:lstStyle/>
        <a:p>
          <a:endParaRPr lang="ru-RU"/>
        </a:p>
      </dgm:t>
    </dgm:pt>
    <dgm:pt modelId="{94C5C3D3-2415-4EE9-B172-2D80B0F3187E}">
      <dgm:prSet phldrT="[Текст]"/>
      <dgm:spPr>
        <a:ln>
          <a:solidFill>
            <a:srgbClr val="197779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ориентировочная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когда происходит знакомство с системой ориентиров, необходимых для  выполнения действия; </a:t>
          </a:r>
          <a:endParaRPr lang="ru-RU" dirty="0" smtClean="0"/>
        </a:p>
      </dgm:t>
    </dgm:pt>
    <dgm:pt modelId="{1641711B-7C0F-4F3F-A643-4414681DF9D3}" type="parTrans" cxnId="{04F35CE1-0E4A-41CF-8901-88D517100DC8}">
      <dgm:prSet/>
      <dgm:spPr/>
      <dgm:t>
        <a:bodyPr/>
        <a:lstStyle/>
        <a:p>
          <a:endParaRPr lang="ru-RU"/>
        </a:p>
      </dgm:t>
    </dgm:pt>
    <dgm:pt modelId="{0A402CDE-D063-4501-BCD3-E605DA5D74E3}" type="sibTrans" cxnId="{04F35CE1-0E4A-41CF-8901-88D517100DC8}">
      <dgm:prSet/>
      <dgm:spPr/>
      <dgm:t>
        <a:bodyPr/>
        <a:lstStyle/>
        <a:p>
          <a:endParaRPr lang="ru-RU"/>
        </a:p>
      </dgm:t>
    </dgm:pt>
    <dgm:pt modelId="{5B19913C-F632-4E3E-96FF-0AC93D63F47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21875B4-FFAF-4B39-8DC0-F974C0486606}" type="parTrans" cxnId="{A9D65460-8769-4556-B4C2-D332B556258D}">
      <dgm:prSet/>
      <dgm:spPr/>
      <dgm:t>
        <a:bodyPr/>
        <a:lstStyle/>
        <a:p>
          <a:endParaRPr lang="ru-RU"/>
        </a:p>
      </dgm:t>
    </dgm:pt>
    <dgm:pt modelId="{CBF154BD-305E-47E9-B043-1A263C191E37}" type="sibTrans" cxnId="{A9D65460-8769-4556-B4C2-D332B556258D}">
      <dgm:prSet/>
      <dgm:spPr/>
      <dgm:t>
        <a:bodyPr/>
        <a:lstStyle/>
        <a:p>
          <a:endParaRPr lang="ru-RU"/>
        </a:p>
      </dgm:t>
    </dgm:pt>
    <dgm:pt modelId="{2B067BCD-A7AC-49B8-9B6B-BBF06D5C7052}">
      <dgm:prSet phldrT="[Текст]"/>
      <dgm:spPr>
        <a:ln>
          <a:solidFill>
            <a:srgbClr val="1D8C8F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операционно-познавательная или исполнительная</a:t>
          </a:r>
          <a:endParaRPr lang="ru-RU" dirty="0" smtClean="0"/>
        </a:p>
      </dgm:t>
    </dgm:pt>
    <dgm:pt modelId="{9476C477-C1DE-4E93-87BE-AE33DF40C3AE}" type="parTrans" cxnId="{ED6FE691-7C8C-46F4-BEEA-E2EBA5DA8F3C}">
      <dgm:prSet/>
      <dgm:spPr/>
      <dgm:t>
        <a:bodyPr/>
        <a:lstStyle/>
        <a:p>
          <a:endParaRPr lang="ru-RU"/>
        </a:p>
      </dgm:t>
    </dgm:pt>
    <dgm:pt modelId="{850775B2-9597-4C04-B5E8-89AEB0D946FD}" type="sibTrans" cxnId="{ED6FE691-7C8C-46F4-BEEA-E2EBA5DA8F3C}">
      <dgm:prSet/>
      <dgm:spPr/>
      <dgm:t>
        <a:bodyPr/>
        <a:lstStyle/>
        <a:p>
          <a:endParaRPr lang="ru-RU"/>
        </a:p>
      </dgm:t>
    </dgm:pt>
    <dgm:pt modelId="{33926A9E-501B-44E2-94BC-41D418D74518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720A1425-2331-439D-B2A9-6E01B72A4480}" type="parTrans" cxnId="{B3DE8356-561B-46AE-A1BC-5803C62FD08F}">
      <dgm:prSet/>
      <dgm:spPr/>
      <dgm:t>
        <a:bodyPr/>
        <a:lstStyle/>
        <a:p>
          <a:endParaRPr lang="ru-RU"/>
        </a:p>
      </dgm:t>
    </dgm:pt>
    <dgm:pt modelId="{A6D07BED-A74A-4447-9055-F3ACD1598CF9}" type="sibTrans" cxnId="{B3DE8356-561B-46AE-A1BC-5803C62FD08F}">
      <dgm:prSet/>
      <dgm:spPr/>
      <dgm:t>
        <a:bodyPr/>
        <a:lstStyle/>
        <a:p>
          <a:endParaRPr lang="ru-RU"/>
        </a:p>
      </dgm:t>
    </dgm:pt>
    <dgm:pt modelId="{F4CEE6D2-32EB-4073-B579-27250AA21C1F}">
      <dgm:prSet/>
      <dgm:spPr>
        <a:ln>
          <a:solidFill>
            <a:srgbClr val="1D8C8F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контрольно-оценочная, или рефлексивно-оценочная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 smtClean="0"/>
        </a:p>
      </dgm:t>
    </dgm:pt>
    <dgm:pt modelId="{77EC7AC7-B903-4595-8864-F4E21F17E899}" type="parTrans" cxnId="{5891EC51-1B7B-4615-8132-DB9A9D2A0DD9}">
      <dgm:prSet/>
      <dgm:spPr/>
      <dgm:t>
        <a:bodyPr/>
        <a:lstStyle/>
        <a:p>
          <a:endParaRPr lang="ru-RU"/>
        </a:p>
      </dgm:t>
    </dgm:pt>
    <dgm:pt modelId="{E2A62B15-92C9-423D-A40A-F1EC05BD73B6}" type="sibTrans" cxnId="{5891EC51-1B7B-4615-8132-DB9A9D2A0DD9}">
      <dgm:prSet/>
      <dgm:spPr/>
      <dgm:t>
        <a:bodyPr/>
        <a:lstStyle/>
        <a:p>
          <a:endParaRPr lang="ru-RU"/>
        </a:p>
      </dgm:t>
    </dgm:pt>
    <dgm:pt modelId="{31308A71-846C-4DDB-9F9E-9A010178D6B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16D4160-0E09-45C3-88F9-B0A28BFABE13}" type="sibTrans" cxnId="{11B3E98F-20EA-43BA-A25F-46E417C5662B}">
      <dgm:prSet/>
      <dgm:spPr/>
      <dgm:t>
        <a:bodyPr/>
        <a:lstStyle/>
        <a:p>
          <a:endParaRPr lang="ru-RU"/>
        </a:p>
      </dgm:t>
    </dgm:pt>
    <dgm:pt modelId="{6D86E0EA-3BB4-42AF-8B71-E0150760459A}" type="parTrans" cxnId="{11B3E98F-20EA-43BA-A25F-46E417C5662B}">
      <dgm:prSet/>
      <dgm:spPr/>
      <dgm:t>
        <a:bodyPr/>
        <a:lstStyle/>
        <a:p>
          <a:endParaRPr lang="ru-RU"/>
        </a:p>
      </dgm:t>
    </dgm:pt>
    <dgm:pt modelId="{1376BA23-A788-48F4-BEF8-8143D0C4ED2E}" type="pres">
      <dgm:prSet presAssocID="{76C95697-B214-42A4-AF0B-1A9888C8C8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A7DF99-5513-4B49-91B4-506DC8B5828C}" type="pres">
      <dgm:prSet presAssocID="{31308A71-846C-4DDB-9F9E-9A010178D6BA}" presName="composite" presStyleCnt="0"/>
      <dgm:spPr/>
    </dgm:pt>
    <dgm:pt modelId="{39455078-6F3C-4F20-B925-4E604EF402FC}" type="pres">
      <dgm:prSet presAssocID="{31308A71-846C-4DDB-9F9E-9A010178D6B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DF26F-813A-41E3-B3C8-18F86ED2064B}" type="pres">
      <dgm:prSet presAssocID="{31308A71-846C-4DDB-9F9E-9A010178D6B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AB617-4F1D-4970-9095-D32DEE6A46CD}" type="pres">
      <dgm:prSet presAssocID="{C16D4160-0E09-45C3-88F9-B0A28BFABE13}" presName="sp" presStyleCnt="0"/>
      <dgm:spPr/>
    </dgm:pt>
    <dgm:pt modelId="{7A9D47BE-D3BE-4A60-871E-5A9BD4E54D9B}" type="pres">
      <dgm:prSet presAssocID="{C0BA0329-1B09-4E26-B46B-F10F6FE8D40B}" presName="composite" presStyleCnt="0"/>
      <dgm:spPr/>
    </dgm:pt>
    <dgm:pt modelId="{A23DBA43-21D0-40C0-93B5-953A575CD7FA}" type="pres">
      <dgm:prSet presAssocID="{C0BA0329-1B09-4E26-B46B-F10F6FE8D40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A719F-4651-40EC-AB8A-6B13AA278474}" type="pres">
      <dgm:prSet presAssocID="{C0BA0329-1B09-4E26-B46B-F10F6FE8D40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416D9-E251-48CB-93FC-B88D2FC6AF2D}" type="pres">
      <dgm:prSet presAssocID="{0F1D9136-2D8E-40C6-ABB6-608B37999B80}" presName="sp" presStyleCnt="0"/>
      <dgm:spPr/>
    </dgm:pt>
    <dgm:pt modelId="{A2B5F25F-C477-49DA-981A-0D44D4F1260D}" type="pres">
      <dgm:prSet presAssocID="{5B19913C-F632-4E3E-96FF-0AC93D63F474}" presName="composite" presStyleCnt="0"/>
      <dgm:spPr/>
    </dgm:pt>
    <dgm:pt modelId="{A2A0A1DF-AC9F-43E7-92C0-C010661375D0}" type="pres">
      <dgm:prSet presAssocID="{5B19913C-F632-4E3E-96FF-0AC93D63F47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67FE6-6E61-4CF1-AD49-BEACA9499D7C}" type="pres">
      <dgm:prSet presAssocID="{5B19913C-F632-4E3E-96FF-0AC93D63F47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60AC9-ECF3-4D39-99C1-0D31C27B6C68}" type="pres">
      <dgm:prSet presAssocID="{CBF154BD-305E-47E9-B043-1A263C191E37}" presName="sp" presStyleCnt="0"/>
      <dgm:spPr/>
    </dgm:pt>
    <dgm:pt modelId="{B3F8F3E8-5999-4237-BC29-92DDFCF4FE4E}" type="pres">
      <dgm:prSet presAssocID="{33926A9E-501B-44E2-94BC-41D418D74518}" presName="composite" presStyleCnt="0"/>
      <dgm:spPr/>
    </dgm:pt>
    <dgm:pt modelId="{6CAD0F8C-375C-4E5B-BC62-1CCB9576F8F7}" type="pres">
      <dgm:prSet presAssocID="{33926A9E-501B-44E2-94BC-41D418D7451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5BC1D-0DEC-4B82-914D-874D9B03ECD0}" type="pres">
      <dgm:prSet presAssocID="{33926A9E-501B-44E2-94BC-41D418D7451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D65460-8769-4556-B4C2-D332B556258D}" srcId="{76C95697-B214-42A4-AF0B-1A9888C8C86F}" destId="{5B19913C-F632-4E3E-96FF-0AC93D63F474}" srcOrd="2" destOrd="0" parTransId="{321875B4-FFAF-4B39-8DC0-F974C0486606}" sibTransId="{CBF154BD-305E-47E9-B043-1A263C191E37}"/>
    <dgm:cxn modelId="{E377446E-6CFC-413D-AA63-503877BC8781}" type="presOf" srcId="{5B19913C-F632-4E3E-96FF-0AC93D63F474}" destId="{A2A0A1DF-AC9F-43E7-92C0-C010661375D0}" srcOrd="0" destOrd="0" presId="urn:microsoft.com/office/officeart/2005/8/layout/chevron2"/>
    <dgm:cxn modelId="{C44CFD95-6137-4100-9E8F-B95A6EFE456D}" type="presOf" srcId="{2B067BCD-A7AC-49B8-9B6B-BBF06D5C7052}" destId="{ACD67FE6-6E61-4CF1-AD49-BEACA9499D7C}" srcOrd="0" destOrd="0" presId="urn:microsoft.com/office/officeart/2005/8/layout/chevron2"/>
    <dgm:cxn modelId="{E6769D01-13F5-4703-9510-DDA23B7A3CF5}" srcId="{31308A71-846C-4DDB-9F9E-9A010178D6BA}" destId="{CEEBF0C9-36E2-42B5-8158-590A2A0EC163}" srcOrd="0" destOrd="0" parTransId="{AF0A6ED8-351E-492E-8284-FA967F0ADB69}" sibTransId="{DBF44057-3E0F-486D-B500-D8385958ED17}"/>
    <dgm:cxn modelId="{6E8654FA-1B9C-4188-9199-03E9AE08ECDB}" type="presOf" srcId="{76C95697-B214-42A4-AF0B-1A9888C8C86F}" destId="{1376BA23-A788-48F4-BEF8-8143D0C4ED2E}" srcOrd="0" destOrd="0" presId="urn:microsoft.com/office/officeart/2005/8/layout/chevron2"/>
    <dgm:cxn modelId="{E0DFDDAA-A526-4B06-8CE2-5759591EE411}" type="presOf" srcId="{31308A71-846C-4DDB-9F9E-9A010178D6BA}" destId="{39455078-6F3C-4F20-B925-4E604EF402FC}" srcOrd="0" destOrd="0" presId="urn:microsoft.com/office/officeart/2005/8/layout/chevron2"/>
    <dgm:cxn modelId="{611D516E-D262-4DEE-88D4-336F8CA41C3D}" type="presOf" srcId="{CEEBF0C9-36E2-42B5-8158-590A2A0EC163}" destId="{C06DF26F-813A-41E3-B3C8-18F86ED2064B}" srcOrd="0" destOrd="0" presId="urn:microsoft.com/office/officeart/2005/8/layout/chevron2"/>
    <dgm:cxn modelId="{ED6FE691-7C8C-46F4-BEEA-E2EBA5DA8F3C}" srcId="{5B19913C-F632-4E3E-96FF-0AC93D63F474}" destId="{2B067BCD-A7AC-49B8-9B6B-BBF06D5C7052}" srcOrd="0" destOrd="0" parTransId="{9476C477-C1DE-4E93-87BE-AE33DF40C3AE}" sibTransId="{850775B2-9597-4C04-B5E8-89AEB0D946FD}"/>
    <dgm:cxn modelId="{04F96857-92E1-4F8C-8084-71B8CFD5920F}" type="presOf" srcId="{C0BA0329-1B09-4E26-B46B-F10F6FE8D40B}" destId="{A23DBA43-21D0-40C0-93B5-953A575CD7FA}" srcOrd="0" destOrd="0" presId="urn:microsoft.com/office/officeart/2005/8/layout/chevron2"/>
    <dgm:cxn modelId="{B3DE8356-561B-46AE-A1BC-5803C62FD08F}" srcId="{76C95697-B214-42A4-AF0B-1A9888C8C86F}" destId="{33926A9E-501B-44E2-94BC-41D418D74518}" srcOrd="3" destOrd="0" parTransId="{720A1425-2331-439D-B2A9-6E01B72A4480}" sibTransId="{A6D07BED-A74A-4447-9055-F3ACD1598CF9}"/>
    <dgm:cxn modelId="{5891EC51-1B7B-4615-8132-DB9A9D2A0DD9}" srcId="{33926A9E-501B-44E2-94BC-41D418D74518}" destId="{F4CEE6D2-32EB-4073-B579-27250AA21C1F}" srcOrd="0" destOrd="0" parTransId="{77EC7AC7-B903-4595-8864-F4E21F17E899}" sibTransId="{E2A62B15-92C9-423D-A40A-F1EC05BD73B6}"/>
    <dgm:cxn modelId="{6A1F68A2-AE18-4440-A3CA-9283653ECAFD}" type="presOf" srcId="{94C5C3D3-2415-4EE9-B172-2D80B0F3187E}" destId="{FF5A719F-4651-40EC-AB8A-6B13AA278474}" srcOrd="0" destOrd="0" presId="urn:microsoft.com/office/officeart/2005/8/layout/chevron2"/>
    <dgm:cxn modelId="{46DCAE9E-13F7-4609-A0E2-ED449FC3B1AC}" type="presOf" srcId="{F4CEE6D2-32EB-4073-B579-27250AA21C1F}" destId="{8795BC1D-0DEC-4B82-914D-874D9B03ECD0}" srcOrd="0" destOrd="0" presId="urn:microsoft.com/office/officeart/2005/8/layout/chevron2"/>
    <dgm:cxn modelId="{8E7A1F96-D93E-4C7E-857F-0FDC1091438A}" type="presOf" srcId="{33926A9E-501B-44E2-94BC-41D418D74518}" destId="{6CAD0F8C-375C-4E5B-BC62-1CCB9576F8F7}" srcOrd="0" destOrd="0" presId="urn:microsoft.com/office/officeart/2005/8/layout/chevron2"/>
    <dgm:cxn modelId="{11B3E98F-20EA-43BA-A25F-46E417C5662B}" srcId="{76C95697-B214-42A4-AF0B-1A9888C8C86F}" destId="{31308A71-846C-4DDB-9F9E-9A010178D6BA}" srcOrd="0" destOrd="0" parTransId="{6D86E0EA-3BB4-42AF-8B71-E0150760459A}" sibTransId="{C16D4160-0E09-45C3-88F9-B0A28BFABE13}"/>
    <dgm:cxn modelId="{89875ED3-DE95-41B5-9B90-F42363D323D4}" srcId="{76C95697-B214-42A4-AF0B-1A9888C8C86F}" destId="{C0BA0329-1B09-4E26-B46B-F10F6FE8D40B}" srcOrd="1" destOrd="0" parTransId="{54BA2455-8E38-4C9B-880B-491BE2B5382C}" sibTransId="{0F1D9136-2D8E-40C6-ABB6-608B37999B80}"/>
    <dgm:cxn modelId="{04F35CE1-0E4A-41CF-8901-88D517100DC8}" srcId="{C0BA0329-1B09-4E26-B46B-F10F6FE8D40B}" destId="{94C5C3D3-2415-4EE9-B172-2D80B0F3187E}" srcOrd="0" destOrd="0" parTransId="{1641711B-7C0F-4F3F-A643-4414681DF9D3}" sibTransId="{0A402CDE-D063-4501-BCD3-E605DA5D74E3}"/>
    <dgm:cxn modelId="{4E7167E8-A0CC-4634-9026-8FE72221D519}" type="presParOf" srcId="{1376BA23-A788-48F4-BEF8-8143D0C4ED2E}" destId="{72A7DF99-5513-4B49-91B4-506DC8B5828C}" srcOrd="0" destOrd="0" presId="urn:microsoft.com/office/officeart/2005/8/layout/chevron2"/>
    <dgm:cxn modelId="{D8CAA30B-1877-46EF-8734-9B3D0912096F}" type="presParOf" srcId="{72A7DF99-5513-4B49-91B4-506DC8B5828C}" destId="{39455078-6F3C-4F20-B925-4E604EF402FC}" srcOrd="0" destOrd="0" presId="urn:microsoft.com/office/officeart/2005/8/layout/chevron2"/>
    <dgm:cxn modelId="{E7EC2502-B085-4255-AFAB-5966D56D7643}" type="presParOf" srcId="{72A7DF99-5513-4B49-91B4-506DC8B5828C}" destId="{C06DF26F-813A-41E3-B3C8-18F86ED2064B}" srcOrd="1" destOrd="0" presId="urn:microsoft.com/office/officeart/2005/8/layout/chevron2"/>
    <dgm:cxn modelId="{40E73F92-BAA3-42EE-90D9-4BBF596D7D24}" type="presParOf" srcId="{1376BA23-A788-48F4-BEF8-8143D0C4ED2E}" destId="{03BAB617-4F1D-4970-9095-D32DEE6A46CD}" srcOrd="1" destOrd="0" presId="urn:microsoft.com/office/officeart/2005/8/layout/chevron2"/>
    <dgm:cxn modelId="{27F6504F-0C42-455C-9B53-39E407E4FF3B}" type="presParOf" srcId="{1376BA23-A788-48F4-BEF8-8143D0C4ED2E}" destId="{7A9D47BE-D3BE-4A60-871E-5A9BD4E54D9B}" srcOrd="2" destOrd="0" presId="urn:microsoft.com/office/officeart/2005/8/layout/chevron2"/>
    <dgm:cxn modelId="{31763F79-2529-4BF9-A296-798341EC6B92}" type="presParOf" srcId="{7A9D47BE-D3BE-4A60-871E-5A9BD4E54D9B}" destId="{A23DBA43-21D0-40C0-93B5-953A575CD7FA}" srcOrd="0" destOrd="0" presId="urn:microsoft.com/office/officeart/2005/8/layout/chevron2"/>
    <dgm:cxn modelId="{B7635BDD-5577-4C42-8760-BA28E65254FF}" type="presParOf" srcId="{7A9D47BE-D3BE-4A60-871E-5A9BD4E54D9B}" destId="{FF5A719F-4651-40EC-AB8A-6B13AA278474}" srcOrd="1" destOrd="0" presId="urn:microsoft.com/office/officeart/2005/8/layout/chevron2"/>
    <dgm:cxn modelId="{827925B3-41BA-409A-9E51-030CAFBA3885}" type="presParOf" srcId="{1376BA23-A788-48F4-BEF8-8143D0C4ED2E}" destId="{553416D9-E251-48CB-93FC-B88D2FC6AF2D}" srcOrd="3" destOrd="0" presId="urn:microsoft.com/office/officeart/2005/8/layout/chevron2"/>
    <dgm:cxn modelId="{C40B0C57-3178-4CFC-9A73-57ADB34F8E28}" type="presParOf" srcId="{1376BA23-A788-48F4-BEF8-8143D0C4ED2E}" destId="{A2B5F25F-C477-49DA-981A-0D44D4F1260D}" srcOrd="4" destOrd="0" presId="urn:microsoft.com/office/officeart/2005/8/layout/chevron2"/>
    <dgm:cxn modelId="{EB320597-A614-4152-A092-E0E7CAEB7CC1}" type="presParOf" srcId="{A2B5F25F-C477-49DA-981A-0D44D4F1260D}" destId="{A2A0A1DF-AC9F-43E7-92C0-C010661375D0}" srcOrd="0" destOrd="0" presId="urn:microsoft.com/office/officeart/2005/8/layout/chevron2"/>
    <dgm:cxn modelId="{0628DA8B-FD9D-4A14-93BF-474EB08017D3}" type="presParOf" srcId="{A2B5F25F-C477-49DA-981A-0D44D4F1260D}" destId="{ACD67FE6-6E61-4CF1-AD49-BEACA9499D7C}" srcOrd="1" destOrd="0" presId="urn:microsoft.com/office/officeart/2005/8/layout/chevron2"/>
    <dgm:cxn modelId="{8A1E6455-94D4-447C-8217-AE2A3B6D20F8}" type="presParOf" srcId="{1376BA23-A788-48F4-BEF8-8143D0C4ED2E}" destId="{20860AC9-ECF3-4D39-99C1-0D31C27B6C68}" srcOrd="5" destOrd="0" presId="urn:microsoft.com/office/officeart/2005/8/layout/chevron2"/>
    <dgm:cxn modelId="{DF5E2324-6B51-4ADB-831B-DCD6A6C7F771}" type="presParOf" srcId="{1376BA23-A788-48F4-BEF8-8143D0C4ED2E}" destId="{B3F8F3E8-5999-4237-BC29-92DDFCF4FE4E}" srcOrd="6" destOrd="0" presId="urn:microsoft.com/office/officeart/2005/8/layout/chevron2"/>
    <dgm:cxn modelId="{5DF167C0-55CD-4D26-AB77-E46A65D3A49A}" type="presParOf" srcId="{B3F8F3E8-5999-4237-BC29-92DDFCF4FE4E}" destId="{6CAD0F8C-375C-4E5B-BC62-1CCB9576F8F7}" srcOrd="0" destOrd="0" presId="urn:microsoft.com/office/officeart/2005/8/layout/chevron2"/>
    <dgm:cxn modelId="{A2E3ED79-0EC0-4E52-9CC9-831B3814FBAF}" type="presParOf" srcId="{B3F8F3E8-5999-4237-BC29-92DDFCF4FE4E}" destId="{8795BC1D-0DEC-4B82-914D-874D9B03ECD0}" srcOrd="1" destOrd="0" presId="urn:microsoft.com/office/officeart/2005/8/layout/chevron2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6DD46-B512-4048-B50D-5491E3A720D7}" type="doc">
      <dgm:prSet loTypeId="urn:microsoft.com/office/officeart/2005/8/layout/chevron1" loCatId="process" qsTypeId="urn:microsoft.com/office/officeart/2005/8/quickstyle/3d3" qsCatId="3D" csTypeId="urn:microsoft.com/office/officeart/2005/8/colors/colorful3" csCatId="colorful" phldr="1"/>
      <dgm:spPr/>
    </dgm:pt>
    <dgm:pt modelId="{BB85CB41-3749-4039-8663-DEECE15B1A1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одном случае учащийся учится понимать поставленную задачу и чётко, понятно формулировать поручения «исполнителям»; </a:t>
          </a:r>
          <a:endParaRPr lang="ru-RU" sz="1400" dirty="0"/>
        </a:p>
      </dgm:t>
    </dgm:pt>
    <dgm:pt modelId="{B2F3E023-FCD4-466F-A9FB-6BC09D337F01}" type="parTrans" cxnId="{CF67DE62-52AF-4174-BFC8-29A9F52F02EF}">
      <dgm:prSet/>
      <dgm:spPr/>
      <dgm:t>
        <a:bodyPr/>
        <a:lstStyle/>
        <a:p>
          <a:endParaRPr lang="ru-RU"/>
        </a:p>
      </dgm:t>
    </dgm:pt>
    <dgm:pt modelId="{7CC7BC81-10B0-4CB8-A7FE-0E2A459AB875}" type="sibTrans" cxnId="{CF67DE62-52AF-4174-BFC8-29A9F52F02EF}">
      <dgm:prSet/>
      <dgm:spPr/>
      <dgm:t>
        <a:bodyPr/>
        <a:lstStyle/>
        <a:p>
          <a:endParaRPr lang="ru-RU"/>
        </a:p>
      </dgm:t>
    </dgm:pt>
    <dgm:pt modelId="{449F1D5B-4858-44BA-AA21-20AA13817E6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те, в свою очередь, приняв его, должны правильно выполнить и сообщить об этом адресату; </a:t>
          </a:r>
          <a:endParaRPr lang="ru-RU" sz="1400" dirty="0"/>
        </a:p>
      </dgm:t>
    </dgm:pt>
    <dgm:pt modelId="{EEB9CD08-A281-4BEC-B3EC-313EA109A211}" type="parTrans" cxnId="{23E3568D-3712-4831-A02C-E18A68952A8D}">
      <dgm:prSet/>
      <dgm:spPr/>
      <dgm:t>
        <a:bodyPr/>
        <a:lstStyle/>
        <a:p>
          <a:endParaRPr lang="ru-RU"/>
        </a:p>
      </dgm:t>
    </dgm:pt>
    <dgm:pt modelId="{98669311-E8D8-4B05-8BE4-09474772869E}" type="sibTrans" cxnId="{23E3568D-3712-4831-A02C-E18A68952A8D}">
      <dgm:prSet/>
      <dgm:spPr/>
      <dgm:t>
        <a:bodyPr/>
        <a:lstStyle/>
        <a:p>
          <a:endParaRPr lang="ru-RU"/>
        </a:p>
      </dgm:t>
    </dgm:pt>
    <dgm:pt modelId="{0A6280A1-043D-47E6-8A53-F3DE4192235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третьи проконтролировать и по возможности объективно оценить действия первых двух.</a:t>
          </a: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FD731EE0-0F2B-4EAC-8CBB-F1742A65727B}" type="parTrans" cxnId="{A347BEE5-32DE-4527-A9F7-403483F57652}">
      <dgm:prSet/>
      <dgm:spPr/>
      <dgm:t>
        <a:bodyPr/>
        <a:lstStyle/>
        <a:p>
          <a:endParaRPr lang="ru-RU"/>
        </a:p>
      </dgm:t>
    </dgm:pt>
    <dgm:pt modelId="{ECD00469-9D78-4CBB-91ED-7DAC014BF831}" type="sibTrans" cxnId="{A347BEE5-32DE-4527-A9F7-403483F57652}">
      <dgm:prSet/>
      <dgm:spPr/>
      <dgm:t>
        <a:bodyPr/>
        <a:lstStyle/>
        <a:p>
          <a:endParaRPr lang="ru-RU"/>
        </a:p>
      </dgm:t>
    </dgm:pt>
    <dgm:pt modelId="{795643DE-E37D-464B-9751-874239B49195}" type="pres">
      <dgm:prSet presAssocID="{AD36DD46-B512-4048-B50D-5491E3A720D7}" presName="Name0" presStyleCnt="0">
        <dgm:presLayoutVars>
          <dgm:dir/>
          <dgm:animLvl val="lvl"/>
          <dgm:resizeHandles val="exact"/>
        </dgm:presLayoutVars>
      </dgm:prSet>
      <dgm:spPr/>
    </dgm:pt>
    <dgm:pt modelId="{F8B2A93E-87F1-42E7-8E8C-8E0F4C625DA9}" type="pres">
      <dgm:prSet presAssocID="{BB85CB41-3749-4039-8663-DEECE15B1A1B}" presName="parTxOnly" presStyleLbl="node1" presStyleIdx="0" presStyleCnt="3" custScaleX="118396" custScaleY="126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03AAD-2EC3-4CA1-8DBD-34C899F15949}" type="pres">
      <dgm:prSet presAssocID="{7CC7BC81-10B0-4CB8-A7FE-0E2A459AB875}" presName="parTxOnlySpace" presStyleCnt="0"/>
      <dgm:spPr/>
    </dgm:pt>
    <dgm:pt modelId="{45470585-F7F6-4361-9310-55D003BC08EE}" type="pres">
      <dgm:prSet presAssocID="{449F1D5B-4858-44BA-AA21-20AA13817E60}" presName="parTxOnly" presStyleLbl="node1" presStyleIdx="1" presStyleCnt="3" custScaleX="100497" custScaleY="147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CA6E1-E636-4E47-9570-840C18FEC591}" type="pres">
      <dgm:prSet presAssocID="{98669311-E8D8-4B05-8BE4-09474772869E}" presName="parTxOnlySpace" presStyleCnt="0"/>
      <dgm:spPr/>
    </dgm:pt>
    <dgm:pt modelId="{A1528714-3E8D-4D90-B37A-D41E1D64E13A}" type="pres">
      <dgm:prSet presAssocID="{0A6280A1-043D-47E6-8A53-F3DE41922357}" presName="parTxOnly" presStyleLbl="node1" presStyleIdx="2" presStyleCnt="3" custScaleX="107109" custScaleY="160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E3568D-3712-4831-A02C-E18A68952A8D}" srcId="{AD36DD46-B512-4048-B50D-5491E3A720D7}" destId="{449F1D5B-4858-44BA-AA21-20AA13817E60}" srcOrd="1" destOrd="0" parTransId="{EEB9CD08-A281-4BEC-B3EC-313EA109A211}" sibTransId="{98669311-E8D8-4B05-8BE4-09474772869E}"/>
    <dgm:cxn modelId="{6027DDEF-4B5F-4F30-B246-B17FCA8F7E18}" type="presOf" srcId="{BB85CB41-3749-4039-8663-DEECE15B1A1B}" destId="{F8B2A93E-87F1-42E7-8E8C-8E0F4C625DA9}" srcOrd="0" destOrd="0" presId="urn:microsoft.com/office/officeart/2005/8/layout/chevron1"/>
    <dgm:cxn modelId="{F4655C69-820A-46D0-80BF-5897A0EA3FB3}" type="presOf" srcId="{AD36DD46-B512-4048-B50D-5491E3A720D7}" destId="{795643DE-E37D-464B-9751-874239B49195}" srcOrd="0" destOrd="0" presId="urn:microsoft.com/office/officeart/2005/8/layout/chevron1"/>
    <dgm:cxn modelId="{629394CB-CE3F-43B0-B831-1942119EE06A}" type="presOf" srcId="{0A6280A1-043D-47E6-8A53-F3DE41922357}" destId="{A1528714-3E8D-4D90-B37A-D41E1D64E13A}" srcOrd="0" destOrd="0" presId="urn:microsoft.com/office/officeart/2005/8/layout/chevron1"/>
    <dgm:cxn modelId="{A276A512-3463-4A8A-9A2F-248C984F0A09}" type="presOf" srcId="{449F1D5B-4858-44BA-AA21-20AA13817E60}" destId="{45470585-F7F6-4361-9310-55D003BC08EE}" srcOrd="0" destOrd="0" presId="urn:microsoft.com/office/officeart/2005/8/layout/chevron1"/>
    <dgm:cxn modelId="{CF67DE62-52AF-4174-BFC8-29A9F52F02EF}" srcId="{AD36DD46-B512-4048-B50D-5491E3A720D7}" destId="{BB85CB41-3749-4039-8663-DEECE15B1A1B}" srcOrd="0" destOrd="0" parTransId="{B2F3E023-FCD4-466F-A9FB-6BC09D337F01}" sibTransId="{7CC7BC81-10B0-4CB8-A7FE-0E2A459AB875}"/>
    <dgm:cxn modelId="{A347BEE5-32DE-4527-A9F7-403483F57652}" srcId="{AD36DD46-B512-4048-B50D-5491E3A720D7}" destId="{0A6280A1-043D-47E6-8A53-F3DE41922357}" srcOrd="2" destOrd="0" parTransId="{FD731EE0-0F2B-4EAC-8CBB-F1742A65727B}" sibTransId="{ECD00469-9D78-4CBB-91ED-7DAC014BF831}"/>
    <dgm:cxn modelId="{896ECDFD-1CB1-4B97-BC95-A3595A0763DA}" type="presParOf" srcId="{795643DE-E37D-464B-9751-874239B49195}" destId="{F8B2A93E-87F1-42E7-8E8C-8E0F4C625DA9}" srcOrd="0" destOrd="0" presId="urn:microsoft.com/office/officeart/2005/8/layout/chevron1"/>
    <dgm:cxn modelId="{468625E5-1E41-412C-9541-4DF25F739013}" type="presParOf" srcId="{795643DE-E37D-464B-9751-874239B49195}" destId="{B0203AAD-2EC3-4CA1-8DBD-34C899F15949}" srcOrd="1" destOrd="0" presId="urn:microsoft.com/office/officeart/2005/8/layout/chevron1"/>
    <dgm:cxn modelId="{4E2AE2E1-9AD4-49B8-9314-691E513330B7}" type="presParOf" srcId="{795643DE-E37D-464B-9751-874239B49195}" destId="{45470585-F7F6-4361-9310-55D003BC08EE}" srcOrd="2" destOrd="0" presId="urn:microsoft.com/office/officeart/2005/8/layout/chevron1"/>
    <dgm:cxn modelId="{16FBBF16-E508-4EA0-91BC-B7CC7B8BF0B1}" type="presParOf" srcId="{795643DE-E37D-464B-9751-874239B49195}" destId="{A7ECA6E1-E636-4E47-9570-840C18FEC591}" srcOrd="3" destOrd="0" presId="urn:microsoft.com/office/officeart/2005/8/layout/chevron1"/>
    <dgm:cxn modelId="{B93A0ED2-33B4-4BDB-BBE1-EAC28A1DE149}" type="presParOf" srcId="{795643DE-E37D-464B-9751-874239B49195}" destId="{A1528714-3E8D-4D90-B37A-D41E1D64E13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B92609-7F87-447F-BE4D-C12DBFB98E0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11C96D-8B16-49C0-A90C-24A6D7F7A98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Одни дети выполняют </a:t>
          </a:r>
          <a: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руководящие функции</a:t>
          </a:r>
          <a:endParaRPr lang="ru-RU" u="sng" dirty="0"/>
        </a:p>
      </dgm:t>
    </dgm:pt>
    <dgm:pt modelId="{ECE20A7C-A820-4467-8246-5841279FE002}" type="parTrans" cxnId="{709121CC-6B6A-490A-863D-02C718997425}">
      <dgm:prSet/>
      <dgm:spPr/>
      <dgm:t>
        <a:bodyPr/>
        <a:lstStyle/>
        <a:p>
          <a:endParaRPr lang="ru-RU"/>
        </a:p>
      </dgm:t>
    </dgm:pt>
    <dgm:pt modelId="{49E727AA-49D3-4B51-A5E6-AFEFC6D52564}" type="sibTrans" cxnId="{709121CC-6B6A-490A-863D-02C718997425}">
      <dgm:prSet/>
      <dgm:spPr/>
      <dgm:t>
        <a:bodyPr/>
        <a:lstStyle/>
        <a:p>
          <a:endParaRPr lang="ru-RU"/>
        </a:p>
      </dgm:t>
    </dgm:pt>
    <dgm:pt modelId="{DA5EA954-2919-41A3-B94E-3003F2A0BAD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- </a:t>
          </a:r>
          <a: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исполнительские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(делают поделки, решают задачи и примеры, выполняют грамматические задания, читают, пересказывают содержание прочитанного)</a:t>
          </a:r>
          <a:endParaRPr lang="ru-RU" dirty="0"/>
        </a:p>
      </dgm:t>
    </dgm:pt>
    <dgm:pt modelId="{1406193A-538E-413B-B6C6-D5180BDFAA0F}" type="parTrans" cxnId="{8C796332-76E7-4197-B0F3-6A620ABF30E8}">
      <dgm:prSet/>
      <dgm:spPr/>
      <dgm:t>
        <a:bodyPr/>
        <a:lstStyle/>
        <a:p>
          <a:endParaRPr lang="ru-RU"/>
        </a:p>
      </dgm:t>
    </dgm:pt>
    <dgm:pt modelId="{FE37FB2E-CC4B-462E-B550-5B84B87F9AEE}" type="sibTrans" cxnId="{8C796332-76E7-4197-B0F3-6A620ABF30E8}">
      <dgm:prSet/>
      <dgm:spPr/>
      <dgm:t>
        <a:bodyPr/>
        <a:lstStyle/>
        <a:p>
          <a:endParaRPr lang="ru-RU"/>
        </a:p>
      </dgm:t>
    </dgm:pt>
    <dgm:pt modelId="{38CEA9F6-C811-43B7-BF99-8E34402754C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Третьи содержательно оценивают действия первых двух, корректируют их в случае необходимости, то есть </a:t>
          </a:r>
          <a: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действия контроля и оценки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A088E3A4-08EF-4985-9393-FEE326B14245}" type="parTrans" cxnId="{6A653FA4-3C23-4E5D-A30A-F9E19E9B64AD}">
      <dgm:prSet/>
      <dgm:spPr/>
      <dgm:t>
        <a:bodyPr/>
        <a:lstStyle/>
        <a:p>
          <a:endParaRPr lang="ru-RU"/>
        </a:p>
      </dgm:t>
    </dgm:pt>
    <dgm:pt modelId="{DDCD7D40-D941-43AB-97CA-06180ACC2F0E}" type="sibTrans" cxnId="{6A653FA4-3C23-4E5D-A30A-F9E19E9B64AD}">
      <dgm:prSet/>
      <dgm:spPr/>
      <dgm:t>
        <a:bodyPr/>
        <a:lstStyle/>
        <a:p>
          <a:endParaRPr lang="ru-RU"/>
        </a:p>
      </dgm:t>
    </dgm:pt>
    <dgm:pt modelId="{18970091-E366-4A65-AB1D-248034D1B0A5}" type="pres">
      <dgm:prSet presAssocID="{7EB92609-7F87-447F-BE4D-C12DBFB98E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2E3C08-5423-40FC-9465-22F954773670}" type="pres">
      <dgm:prSet presAssocID="{9A11C96D-8B16-49C0-A90C-24A6D7F7A98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9E051-8362-4EED-92F8-8CAD6650A2E2}" type="pres">
      <dgm:prSet presAssocID="{49E727AA-49D3-4B51-A5E6-AFEFC6D52564}" presName="space" presStyleCnt="0"/>
      <dgm:spPr/>
    </dgm:pt>
    <dgm:pt modelId="{B6877915-E30D-4D3A-AE86-5AB2E5156686}" type="pres">
      <dgm:prSet presAssocID="{DA5EA954-2919-41A3-B94E-3003F2A0BAD4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96049-B2EA-498F-9137-2FC1E03508A9}" type="pres">
      <dgm:prSet presAssocID="{FE37FB2E-CC4B-462E-B550-5B84B87F9AEE}" presName="space" presStyleCnt="0"/>
      <dgm:spPr/>
    </dgm:pt>
    <dgm:pt modelId="{1C89295D-4F14-4424-9415-BD32EA508E89}" type="pres">
      <dgm:prSet presAssocID="{38CEA9F6-C811-43B7-BF99-8E34402754C3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3FABB1-7296-4DB0-AF31-DB20C096B717}" type="presOf" srcId="{9A11C96D-8B16-49C0-A90C-24A6D7F7A989}" destId="{DC2E3C08-5423-40FC-9465-22F954773670}" srcOrd="0" destOrd="0" presId="urn:microsoft.com/office/officeart/2005/8/layout/venn3"/>
    <dgm:cxn modelId="{4B4C15DF-B268-435D-B8F2-A60FA1F35AAB}" type="presOf" srcId="{DA5EA954-2919-41A3-B94E-3003F2A0BAD4}" destId="{B6877915-E30D-4D3A-AE86-5AB2E5156686}" srcOrd="0" destOrd="0" presId="urn:microsoft.com/office/officeart/2005/8/layout/venn3"/>
    <dgm:cxn modelId="{8C796332-76E7-4197-B0F3-6A620ABF30E8}" srcId="{7EB92609-7F87-447F-BE4D-C12DBFB98E05}" destId="{DA5EA954-2919-41A3-B94E-3003F2A0BAD4}" srcOrd="1" destOrd="0" parTransId="{1406193A-538E-413B-B6C6-D5180BDFAA0F}" sibTransId="{FE37FB2E-CC4B-462E-B550-5B84B87F9AEE}"/>
    <dgm:cxn modelId="{709121CC-6B6A-490A-863D-02C718997425}" srcId="{7EB92609-7F87-447F-BE4D-C12DBFB98E05}" destId="{9A11C96D-8B16-49C0-A90C-24A6D7F7A989}" srcOrd="0" destOrd="0" parTransId="{ECE20A7C-A820-4467-8246-5841279FE002}" sibTransId="{49E727AA-49D3-4B51-A5E6-AFEFC6D52564}"/>
    <dgm:cxn modelId="{B44FF75C-CC80-4A55-93C7-25783480C593}" type="presOf" srcId="{38CEA9F6-C811-43B7-BF99-8E34402754C3}" destId="{1C89295D-4F14-4424-9415-BD32EA508E89}" srcOrd="0" destOrd="0" presId="urn:microsoft.com/office/officeart/2005/8/layout/venn3"/>
    <dgm:cxn modelId="{72F7BAB9-B7D3-41FE-911A-A7DEC6965209}" type="presOf" srcId="{7EB92609-7F87-447F-BE4D-C12DBFB98E05}" destId="{18970091-E366-4A65-AB1D-248034D1B0A5}" srcOrd="0" destOrd="0" presId="urn:microsoft.com/office/officeart/2005/8/layout/venn3"/>
    <dgm:cxn modelId="{6A653FA4-3C23-4E5D-A30A-F9E19E9B64AD}" srcId="{7EB92609-7F87-447F-BE4D-C12DBFB98E05}" destId="{38CEA9F6-C811-43B7-BF99-8E34402754C3}" srcOrd="2" destOrd="0" parTransId="{A088E3A4-08EF-4985-9393-FEE326B14245}" sibTransId="{DDCD7D40-D941-43AB-97CA-06180ACC2F0E}"/>
    <dgm:cxn modelId="{8F744114-488D-403F-A1FD-1DF0AFB63CF6}" type="presParOf" srcId="{18970091-E366-4A65-AB1D-248034D1B0A5}" destId="{DC2E3C08-5423-40FC-9465-22F954773670}" srcOrd="0" destOrd="0" presId="urn:microsoft.com/office/officeart/2005/8/layout/venn3"/>
    <dgm:cxn modelId="{D8073448-6826-44CC-BF86-0452FAC8C5B8}" type="presParOf" srcId="{18970091-E366-4A65-AB1D-248034D1B0A5}" destId="{7A79E051-8362-4EED-92F8-8CAD6650A2E2}" srcOrd="1" destOrd="0" presId="urn:microsoft.com/office/officeart/2005/8/layout/venn3"/>
    <dgm:cxn modelId="{572CB531-BE99-42FB-BDBC-C1084D59CA7C}" type="presParOf" srcId="{18970091-E366-4A65-AB1D-248034D1B0A5}" destId="{B6877915-E30D-4D3A-AE86-5AB2E5156686}" srcOrd="2" destOrd="0" presId="urn:microsoft.com/office/officeart/2005/8/layout/venn3"/>
    <dgm:cxn modelId="{4C49249B-194E-4FB2-BBAD-5C76CE18CE24}" type="presParOf" srcId="{18970091-E366-4A65-AB1D-248034D1B0A5}" destId="{3BA96049-B2EA-498F-9137-2FC1E03508A9}" srcOrd="3" destOrd="0" presId="urn:microsoft.com/office/officeart/2005/8/layout/venn3"/>
    <dgm:cxn modelId="{564EE815-5EE2-45E1-8CB1-FCF8A9F1B5D8}" type="presParOf" srcId="{18970091-E366-4A65-AB1D-248034D1B0A5}" destId="{1C89295D-4F14-4424-9415-BD32EA508E8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FFCB8F-C207-4783-991B-BF1C87434A4B}" type="doc">
      <dgm:prSet loTypeId="urn:microsoft.com/office/officeart/2008/layout/RadialCluster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C43DA8-4600-4E49-B22C-E15CD7C26A9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деятельности моделирования приводит</a:t>
          </a:r>
          <a:endParaRPr lang="ru-RU" dirty="0"/>
        </a:p>
      </dgm:t>
    </dgm:pt>
    <dgm:pt modelId="{7D4B2DE0-9DE1-4ABE-AD70-10D8BE94DA62}" type="parTrans" cxnId="{8512002F-A6E5-47D8-A8D4-D83DF70D2F7E}">
      <dgm:prSet/>
      <dgm:spPr/>
      <dgm:t>
        <a:bodyPr/>
        <a:lstStyle/>
        <a:p>
          <a:endParaRPr lang="ru-RU"/>
        </a:p>
      </dgm:t>
    </dgm:pt>
    <dgm:pt modelId="{7DC52ED9-865D-4F17-9EB2-6B0542120E6E}" type="sibTrans" cxnId="{8512002F-A6E5-47D8-A8D4-D83DF70D2F7E}">
      <dgm:prSet/>
      <dgm:spPr/>
      <dgm:t>
        <a:bodyPr/>
        <a:lstStyle/>
        <a:p>
          <a:endParaRPr lang="ru-RU"/>
        </a:p>
      </dgm:t>
    </dgm:pt>
    <dgm:pt modelId="{A73633BA-B6CA-4B07-B4BD-95D6BC63A7F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повышает уровень рефлексии, анализа, внутреннего плана действий</a:t>
          </a:r>
          <a:endParaRPr lang="ru-RU" sz="1600" dirty="0"/>
        </a:p>
      </dgm:t>
    </dgm:pt>
    <dgm:pt modelId="{0F7DEE6D-A74D-42C4-8ABA-69E8A1506D78}" type="parTrans" cxnId="{D2DBFB85-0E0E-4F89-988B-E3C9C4DCEB99}">
      <dgm:prSet/>
      <dgm:spPr/>
      <dgm:t>
        <a:bodyPr/>
        <a:lstStyle/>
        <a:p>
          <a:endParaRPr lang="ru-RU"/>
        </a:p>
      </dgm:t>
    </dgm:pt>
    <dgm:pt modelId="{22A8B2A0-8049-4650-9632-5ACC2F06F4AD}" type="sibTrans" cxnId="{D2DBFB85-0E0E-4F89-988B-E3C9C4DCEB99}">
      <dgm:prSet/>
      <dgm:spPr/>
      <dgm:t>
        <a:bodyPr/>
        <a:lstStyle/>
        <a:p>
          <a:endParaRPr lang="ru-RU"/>
        </a:p>
      </dgm:t>
    </dgm:pt>
    <dgm:pt modelId="{DFFCD09E-CF86-47FA-8DBA-8FE6DBCA2E4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обобщённым способам решения задач</a:t>
          </a:r>
          <a:endParaRPr lang="ru-RU" sz="1600" dirty="0"/>
        </a:p>
      </dgm:t>
    </dgm:pt>
    <dgm:pt modelId="{E668F173-898D-4958-A66F-066D5C8253A4}" type="parTrans" cxnId="{BCEB5B78-DC9A-47D6-AF58-6EDB40BAC79C}">
      <dgm:prSet/>
      <dgm:spPr/>
      <dgm:t>
        <a:bodyPr/>
        <a:lstStyle/>
        <a:p>
          <a:endParaRPr lang="ru-RU"/>
        </a:p>
      </dgm:t>
    </dgm:pt>
    <dgm:pt modelId="{ED47FC2F-04D0-4D76-821E-4F1A8A14ADFE}" type="sibTrans" cxnId="{BCEB5B78-DC9A-47D6-AF58-6EDB40BAC79C}">
      <dgm:prSet/>
      <dgm:spPr/>
      <dgm:t>
        <a:bodyPr/>
        <a:lstStyle/>
        <a:p>
          <a:endParaRPr lang="ru-RU"/>
        </a:p>
      </dgm:t>
    </dgm:pt>
    <dgm:pt modelId="{05000413-872A-4EB1-92ED-BCF5FC36EE03}" type="pres">
      <dgm:prSet presAssocID="{D7FFCB8F-C207-4783-991B-BF1C87434A4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8752BA-4671-4FBE-A016-FE0CC7807871}" type="pres">
      <dgm:prSet presAssocID="{92C43DA8-4600-4E49-B22C-E15CD7C26A90}" presName="singleCycle" presStyleCnt="0"/>
      <dgm:spPr/>
    </dgm:pt>
    <dgm:pt modelId="{2E14E956-6659-4FC7-BCBD-2490A76AB20A}" type="pres">
      <dgm:prSet presAssocID="{92C43DA8-4600-4E49-B22C-E15CD7C26A90}" presName="singleCenter" presStyleLbl="node1" presStyleIdx="0" presStyleCnt="3" custScaleX="148060" custScaleY="126578" custLinFactNeighborX="1413" custLinFactNeighborY="-37160">
        <dgm:presLayoutVars>
          <dgm:chMax val="7"/>
          <dgm:chPref val="7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8DEB4409-C38F-4F64-BD3A-305352DB6971}" type="pres">
      <dgm:prSet presAssocID="{0F7DEE6D-A74D-42C4-8ABA-69E8A1506D78}" presName="Name56" presStyleLbl="parChTrans1D2" presStyleIdx="0" presStyleCnt="2"/>
      <dgm:spPr/>
      <dgm:t>
        <a:bodyPr/>
        <a:lstStyle/>
        <a:p>
          <a:endParaRPr lang="ru-RU"/>
        </a:p>
      </dgm:t>
    </dgm:pt>
    <dgm:pt modelId="{AAA127C4-DD7B-49DC-900D-9CA7B5BE9E99}" type="pres">
      <dgm:prSet presAssocID="{A73633BA-B6CA-4B07-B4BD-95D6BC63A7F3}" presName="text0" presStyleLbl="node1" presStyleIdx="1" presStyleCnt="3" custScaleX="205785" custScaleY="188153" custRadScaleRad="84069" custRadScaleInc="144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F5B58-ECDE-44C6-94B6-6A95234C38F5}" type="pres">
      <dgm:prSet presAssocID="{E668F173-898D-4958-A66F-066D5C8253A4}" presName="Name56" presStyleLbl="parChTrans1D2" presStyleIdx="1" presStyleCnt="2"/>
      <dgm:spPr/>
      <dgm:t>
        <a:bodyPr/>
        <a:lstStyle/>
        <a:p>
          <a:endParaRPr lang="ru-RU"/>
        </a:p>
      </dgm:t>
    </dgm:pt>
    <dgm:pt modelId="{F123A819-0E1A-4394-8D9A-7050E16A4892}" type="pres">
      <dgm:prSet presAssocID="{DFFCD09E-CF86-47FA-8DBA-8FE6DBCA2E49}" presName="text0" presStyleLbl="node1" presStyleIdx="2" presStyleCnt="3" custScaleX="182088" custScaleY="179336" custRadScaleRad="72788" custRadScaleInc="49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85186D-C9D5-41D3-9C2D-199377E83472}" type="presOf" srcId="{D7FFCB8F-C207-4783-991B-BF1C87434A4B}" destId="{05000413-872A-4EB1-92ED-BCF5FC36EE03}" srcOrd="0" destOrd="0" presId="urn:microsoft.com/office/officeart/2008/layout/RadialCluster"/>
    <dgm:cxn modelId="{E4A512FB-EEC5-483D-A0DB-1534F2C5018A}" type="presOf" srcId="{92C43DA8-4600-4E49-B22C-E15CD7C26A90}" destId="{2E14E956-6659-4FC7-BCBD-2490A76AB20A}" srcOrd="0" destOrd="0" presId="urn:microsoft.com/office/officeart/2008/layout/RadialCluster"/>
    <dgm:cxn modelId="{CE0E11AB-81A4-41C5-8FEF-B1F06EFB4710}" type="presOf" srcId="{E668F173-898D-4958-A66F-066D5C8253A4}" destId="{045F5B58-ECDE-44C6-94B6-6A95234C38F5}" srcOrd="0" destOrd="0" presId="urn:microsoft.com/office/officeart/2008/layout/RadialCluster"/>
    <dgm:cxn modelId="{430555B7-EBCD-41D3-AB23-A9EE0438AA52}" type="presOf" srcId="{A73633BA-B6CA-4B07-B4BD-95D6BC63A7F3}" destId="{AAA127C4-DD7B-49DC-900D-9CA7B5BE9E99}" srcOrd="0" destOrd="0" presId="urn:microsoft.com/office/officeart/2008/layout/RadialCluster"/>
    <dgm:cxn modelId="{5829AAFA-93EF-48FB-891F-F63DAB6F6D0C}" type="presOf" srcId="{DFFCD09E-CF86-47FA-8DBA-8FE6DBCA2E49}" destId="{F123A819-0E1A-4394-8D9A-7050E16A4892}" srcOrd="0" destOrd="0" presId="urn:microsoft.com/office/officeart/2008/layout/RadialCluster"/>
    <dgm:cxn modelId="{FECE1990-AC77-49BF-99F8-233C9816611D}" type="presOf" srcId="{0F7DEE6D-A74D-42C4-8ABA-69E8A1506D78}" destId="{8DEB4409-C38F-4F64-BD3A-305352DB6971}" srcOrd="0" destOrd="0" presId="urn:microsoft.com/office/officeart/2008/layout/RadialCluster"/>
    <dgm:cxn modelId="{BCEB5B78-DC9A-47D6-AF58-6EDB40BAC79C}" srcId="{92C43DA8-4600-4E49-B22C-E15CD7C26A90}" destId="{DFFCD09E-CF86-47FA-8DBA-8FE6DBCA2E49}" srcOrd="1" destOrd="0" parTransId="{E668F173-898D-4958-A66F-066D5C8253A4}" sibTransId="{ED47FC2F-04D0-4D76-821E-4F1A8A14ADFE}"/>
    <dgm:cxn modelId="{8512002F-A6E5-47D8-A8D4-D83DF70D2F7E}" srcId="{D7FFCB8F-C207-4783-991B-BF1C87434A4B}" destId="{92C43DA8-4600-4E49-B22C-E15CD7C26A90}" srcOrd="0" destOrd="0" parTransId="{7D4B2DE0-9DE1-4ABE-AD70-10D8BE94DA62}" sibTransId="{7DC52ED9-865D-4F17-9EB2-6B0542120E6E}"/>
    <dgm:cxn modelId="{D2DBFB85-0E0E-4F89-988B-E3C9C4DCEB99}" srcId="{92C43DA8-4600-4E49-B22C-E15CD7C26A90}" destId="{A73633BA-B6CA-4B07-B4BD-95D6BC63A7F3}" srcOrd="0" destOrd="0" parTransId="{0F7DEE6D-A74D-42C4-8ABA-69E8A1506D78}" sibTransId="{22A8B2A0-8049-4650-9632-5ACC2F06F4AD}"/>
    <dgm:cxn modelId="{F11EB74B-947E-44D6-BEF2-116CB81D9459}" type="presParOf" srcId="{05000413-872A-4EB1-92ED-BCF5FC36EE03}" destId="{AA8752BA-4671-4FBE-A016-FE0CC7807871}" srcOrd="0" destOrd="0" presId="urn:microsoft.com/office/officeart/2008/layout/RadialCluster"/>
    <dgm:cxn modelId="{063BCAFD-0916-4625-84BD-1A9C3A27C78B}" type="presParOf" srcId="{AA8752BA-4671-4FBE-A016-FE0CC7807871}" destId="{2E14E956-6659-4FC7-BCBD-2490A76AB20A}" srcOrd="0" destOrd="0" presId="urn:microsoft.com/office/officeart/2008/layout/RadialCluster"/>
    <dgm:cxn modelId="{5A843671-8AA2-4144-8842-D6CB93A6EB12}" type="presParOf" srcId="{AA8752BA-4671-4FBE-A016-FE0CC7807871}" destId="{8DEB4409-C38F-4F64-BD3A-305352DB6971}" srcOrd="1" destOrd="0" presId="urn:microsoft.com/office/officeart/2008/layout/RadialCluster"/>
    <dgm:cxn modelId="{82A7F7F2-53B7-447E-AFE1-570E730B1131}" type="presParOf" srcId="{AA8752BA-4671-4FBE-A016-FE0CC7807871}" destId="{AAA127C4-DD7B-49DC-900D-9CA7B5BE9E99}" srcOrd="2" destOrd="0" presId="urn:microsoft.com/office/officeart/2008/layout/RadialCluster"/>
    <dgm:cxn modelId="{E54DE76D-8C2E-4B15-BF1C-201B11D3C501}" type="presParOf" srcId="{AA8752BA-4671-4FBE-A016-FE0CC7807871}" destId="{045F5B58-ECDE-44C6-94B6-6A95234C38F5}" srcOrd="3" destOrd="0" presId="urn:microsoft.com/office/officeart/2008/layout/RadialCluster"/>
    <dgm:cxn modelId="{91714F83-08A0-4EF6-933B-5C3C6B12101D}" type="presParOf" srcId="{AA8752BA-4671-4FBE-A016-FE0CC7807871}" destId="{F123A819-0E1A-4394-8D9A-7050E16A489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38E39D-7336-43BE-A821-B14F54919A8E}" type="doc">
      <dgm:prSet loTypeId="urn:microsoft.com/office/officeart/2005/8/layout/radial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74BFC8F-64D7-4107-8D00-ADC3BC93C5B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Современный урок предполагает в контексте новых образовательных стандартов формирование УУД: </a:t>
          </a:r>
          <a:endParaRPr lang="ru-RU" sz="1600" b="1" dirty="0">
            <a:solidFill>
              <a:schemeClr val="tx1"/>
            </a:solidFill>
          </a:endParaRPr>
        </a:p>
      </dgm:t>
    </dgm:pt>
    <dgm:pt modelId="{C12A4748-7A89-4345-9818-9D043E8F0F09}" type="parTrans" cxnId="{626CAA30-2DA7-4C5A-B3CD-0D4B2FD50C7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506E2DA-CEEB-4ECF-BEA9-F09A782C2E86}" type="sibTrans" cxnId="{626CAA30-2DA7-4C5A-B3CD-0D4B2FD50C7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97C8287-F01F-47AB-B708-94E833C8BED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личностных характеристик</a:t>
          </a:r>
          <a:endParaRPr lang="ru-RU" sz="1400" dirty="0">
            <a:solidFill>
              <a:schemeClr val="tx1"/>
            </a:solidFill>
          </a:endParaRPr>
        </a:p>
      </dgm:t>
    </dgm:pt>
    <dgm:pt modelId="{9E95928B-D3D5-407C-BEF1-6CCD29CFE0CB}" type="parTrans" cxnId="{00D71056-37EA-44E6-A78C-CB4F193BC54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ACAB878-F725-4375-879C-B667EAF98C09}" type="sibTrans" cxnId="{00D71056-37EA-44E6-A78C-CB4F193BC54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D50CFF2-39BE-4B82-98A1-30AA5475EDE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коммуникативных компетенций</a:t>
          </a:r>
          <a:endParaRPr lang="ru-RU" sz="1400" dirty="0">
            <a:solidFill>
              <a:schemeClr val="tx1"/>
            </a:solidFill>
          </a:endParaRPr>
        </a:p>
      </dgm:t>
    </dgm:pt>
    <dgm:pt modelId="{8402EF3C-E7EA-4CFF-996A-01D1A740D1F4}" type="parTrans" cxnId="{81B5EBA0-DFBB-4B6F-BD06-3637BE4575B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7D586D1-7466-4B13-BBCE-27AFF25F9FC1}" type="sibTrans" cxnId="{81B5EBA0-DFBB-4B6F-BD06-3637BE4575B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6D52C03-C0F6-4F0B-B8B0-C6A15C3BD404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саморегуляции</a:t>
          </a:r>
          <a:endParaRPr lang="ru-RU" sz="1400" dirty="0">
            <a:solidFill>
              <a:schemeClr val="tx1"/>
            </a:solidFill>
          </a:endParaRPr>
        </a:p>
      </dgm:t>
    </dgm:pt>
    <dgm:pt modelId="{F95597AB-15D9-4F17-8D03-3568CC0487D9}" type="parTrans" cxnId="{F142A6A8-C292-4EC9-AED8-5ABA53A34179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8A7B60E-565B-499D-BE2F-0570545855FA}" type="sibTrans" cxnId="{F142A6A8-C292-4EC9-AED8-5ABA53A34179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D19A101-9042-44F2-AE96-7EAF71B17BE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личностных, регулятивных, познавательных, коммуникативных</a:t>
          </a:r>
          <a:endParaRPr lang="ru-RU" sz="1400" dirty="0">
            <a:solidFill>
              <a:schemeClr val="bg1"/>
            </a:solidFill>
          </a:endParaRPr>
        </a:p>
      </dgm:t>
    </dgm:pt>
    <dgm:pt modelId="{25B2D7F5-C72A-4956-AE99-ADB6311459E8}" type="parTrans" cxnId="{85E13151-530F-4836-A11A-158D579651F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889091F-DE75-494A-9B2B-A909D76E0C5B}" type="sibTrans" cxnId="{85E13151-530F-4836-A11A-158D579651F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F1CFB65-8E04-4D87-880C-2E92FCEBD55F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самосознания с целью успешной  социализации и интеграции в общество лиц с нарушениями слуха</a:t>
          </a:r>
          <a:endParaRPr lang="ru-RU" sz="1400" dirty="0">
            <a:solidFill>
              <a:schemeClr val="tx1"/>
            </a:solidFill>
          </a:endParaRPr>
        </a:p>
      </dgm:t>
    </dgm:pt>
    <dgm:pt modelId="{58A141D8-ED78-48E6-80F8-4CBE5442271F}" type="parTrans" cxnId="{055C2516-9B40-4CB5-8E43-2DF8675AC91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8625B22-E931-4EA9-B389-423BAA5C6C6B}" type="sibTrans" cxnId="{055C2516-9B40-4CB5-8E43-2DF8675AC91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996799A-95DA-4767-BE5A-67D5E95B5BAD}" type="pres">
      <dgm:prSet presAssocID="{CD38E39D-7336-43BE-A821-B14F54919A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76007A-58C7-401A-BB8F-8FE3A9B62D0E}" type="pres">
      <dgm:prSet presAssocID="{D74BFC8F-64D7-4107-8D00-ADC3BC93C5BA}" presName="centerShape" presStyleLbl="node0" presStyleIdx="0" presStyleCnt="1" custScaleX="116794" custScaleY="122275"/>
      <dgm:spPr>
        <a:prstGeom prst="octagon">
          <a:avLst/>
        </a:prstGeom>
      </dgm:spPr>
      <dgm:t>
        <a:bodyPr/>
        <a:lstStyle/>
        <a:p>
          <a:endParaRPr lang="ru-RU"/>
        </a:p>
      </dgm:t>
    </dgm:pt>
    <dgm:pt modelId="{877B9CA0-426F-4407-AE9F-0F46BB6D097B}" type="pres">
      <dgm:prSet presAssocID="{E97C8287-F01F-47AB-B708-94E833C8BEDA}" presName="node" presStyleLbl="node1" presStyleIdx="0" presStyleCnt="5" custScaleX="122130" custScaleY="109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F2F72-5F54-477C-91EB-15739808F1E0}" type="pres">
      <dgm:prSet presAssocID="{E97C8287-F01F-47AB-B708-94E833C8BEDA}" presName="dummy" presStyleCnt="0"/>
      <dgm:spPr/>
    </dgm:pt>
    <dgm:pt modelId="{98A5D2A1-1149-48C1-9264-BBF136FAC3D6}" type="pres">
      <dgm:prSet presAssocID="{9ACAB878-F725-4375-879C-B667EAF98C0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A44554A-D2D2-4996-A095-BB637DC1DF66}" type="pres">
      <dgm:prSet presAssocID="{CD50CFF2-39BE-4B82-98A1-30AA5475EDE9}" presName="node" presStyleLbl="node1" presStyleIdx="1" presStyleCnt="5" custScaleX="121848" custScaleY="113727" custRadScaleRad="112796" custRadScaleInc="21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9F489-C993-42C0-B2C3-E545E0BFE70B}" type="pres">
      <dgm:prSet presAssocID="{CD50CFF2-39BE-4B82-98A1-30AA5475EDE9}" presName="dummy" presStyleCnt="0"/>
      <dgm:spPr/>
    </dgm:pt>
    <dgm:pt modelId="{9A4FA4C9-6B67-41AA-91DA-37E85A8CEDDF}" type="pres">
      <dgm:prSet presAssocID="{97D586D1-7466-4B13-BBCE-27AFF25F9FC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EC35875-0BDA-4831-8315-D17101968F5D}" type="pres">
      <dgm:prSet presAssocID="{A6D52C03-C0F6-4F0B-B8B0-C6A15C3BD404}" presName="node" presStyleLbl="node1" presStyleIdx="2" presStyleCnt="5" custRadScaleRad="111155" custRadScaleInc="-58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1FBC2-748F-4AC6-A3A4-457A3EA8034E}" type="pres">
      <dgm:prSet presAssocID="{A6D52C03-C0F6-4F0B-B8B0-C6A15C3BD404}" presName="dummy" presStyleCnt="0"/>
      <dgm:spPr/>
    </dgm:pt>
    <dgm:pt modelId="{A3BF3B03-4E0F-4562-A6AA-C1420E211606}" type="pres">
      <dgm:prSet presAssocID="{68A7B60E-565B-499D-BE2F-0570545855F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44DC645A-CA3D-494E-8302-7ED9F86CE7D9}" type="pres">
      <dgm:prSet presAssocID="{FF1CFB65-8E04-4D87-880C-2E92FCEBD55F}" presName="node" presStyleLbl="node1" presStyleIdx="3" presStyleCnt="5" custScaleX="120729" custScaleY="119400" custRadScaleRad="106397" custRadScaleInc="29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87425-8113-43B3-8DE7-ED5A3BEFB1C8}" type="pres">
      <dgm:prSet presAssocID="{FF1CFB65-8E04-4D87-880C-2E92FCEBD55F}" presName="dummy" presStyleCnt="0"/>
      <dgm:spPr/>
    </dgm:pt>
    <dgm:pt modelId="{4D4B0EC2-B435-4B28-A147-E3B16AFD58D2}" type="pres">
      <dgm:prSet presAssocID="{68625B22-E931-4EA9-B389-423BAA5C6C6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9E53E602-D88D-456D-9607-377388ED5108}" type="pres">
      <dgm:prSet presAssocID="{CD19A101-9042-44F2-AE96-7EAF71B17BE9}" presName="node" presStyleLbl="node1" presStyleIdx="4" presStyleCnt="5" custScaleX="126441" custScaleY="117885" custRadScaleRad="105792" custRadScaleInc="-7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BD6E4-D529-4AD6-B18E-3AD92294CE84}" type="pres">
      <dgm:prSet presAssocID="{CD19A101-9042-44F2-AE96-7EAF71B17BE9}" presName="dummy" presStyleCnt="0"/>
      <dgm:spPr/>
    </dgm:pt>
    <dgm:pt modelId="{5AEF557E-66AC-423A-AA7E-77D8B55279F3}" type="pres">
      <dgm:prSet presAssocID="{D889091F-DE75-494A-9B2B-A909D76E0C5B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26CAA30-2DA7-4C5A-B3CD-0D4B2FD50C7E}" srcId="{CD38E39D-7336-43BE-A821-B14F54919A8E}" destId="{D74BFC8F-64D7-4107-8D00-ADC3BC93C5BA}" srcOrd="0" destOrd="0" parTransId="{C12A4748-7A89-4345-9818-9D043E8F0F09}" sibTransId="{C506E2DA-CEEB-4ECF-BEA9-F09A782C2E86}"/>
    <dgm:cxn modelId="{AF683DF8-C9E0-411D-BE50-615088E46326}" type="presOf" srcId="{A6D52C03-C0F6-4F0B-B8B0-C6A15C3BD404}" destId="{2EC35875-0BDA-4831-8315-D17101968F5D}" srcOrd="0" destOrd="0" presId="urn:microsoft.com/office/officeart/2005/8/layout/radial6"/>
    <dgm:cxn modelId="{16F0E4C3-0A84-4DC4-97B7-41F1960E6AC8}" type="presOf" srcId="{E97C8287-F01F-47AB-B708-94E833C8BEDA}" destId="{877B9CA0-426F-4407-AE9F-0F46BB6D097B}" srcOrd="0" destOrd="0" presId="urn:microsoft.com/office/officeart/2005/8/layout/radial6"/>
    <dgm:cxn modelId="{034B0886-76E8-4E51-927B-79F03BDD7AC6}" type="presOf" srcId="{CD38E39D-7336-43BE-A821-B14F54919A8E}" destId="{A996799A-95DA-4767-BE5A-67D5E95B5BAD}" srcOrd="0" destOrd="0" presId="urn:microsoft.com/office/officeart/2005/8/layout/radial6"/>
    <dgm:cxn modelId="{C99E8F6D-36EB-415B-84FA-93770FFA48E5}" type="presOf" srcId="{D74BFC8F-64D7-4107-8D00-ADC3BC93C5BA}" destId="{B076007A-58C7-401A-BB8F-8FE3A9B62D0E}" srcOrd="0" destOrd="0" presId="urn:microsoft.com/office/officeart/2005/8/layout/radial6"/>
    <dgm:cxn modelId="{00D71056-37EA-44E6-A78C-CB4F193BC54D}" srcId="{D74BFC8F-64D7-4107-8D00-ADC3BC93C5BA}" destId="{E97C8287-F01F-47AB-B708-94E833C8BEDA}" srcOrd="0" destOrd="0" parTransId="{9E95928B-D3D5-407C-BEF1-6CCD29CFE0CB}" sibTransId="{9ACAB878-F725-4375-879C-B667EAF98C09}"/>
    <dgm:cxn modelId="{46BAE825-FA9D-45B3-BF5F-70566D30D937}" type="presOf" srcId="{CD19A101-9042-44F2-AE96-7EAF71B17BE9}" destId="{9E53E602-D88D-456D-9607-377388ED5108}" srcOrd="0" destOrd="0" presId="urn:microsoft.com/office/officeart/2005/8/layout/radial6"/>
    <dgm:cxn modelId="{055C2516-9B40-4CB5-8E43-2DF8675AC91E}" srcId="{D74BFC8F-64D7-4107-8D00-ADC3BC93C5BA}" destId="{FF1CFB65-8E04-4D87-880C-2E92FCEBD55F}" srcOrd="3" destOrd="0" parTransId="{58A141D8-ED78-48E6-80F8-4CBE5442271F}" sibTransId="{68625B22-E931-4EA9-B389-423BAA5C6C6B}"/>
    <dgm:cxn modelId="{0064AE09-46CE-42C3-8227-870718572AAD}" type="presOf" srcId="{68A7B60E-565B-499D-BE2F-0570545855FA}" destId="{A3BF3B03-4E0F-4562-A6AA-C1420E211606}" srcOrd="0" destOrd="0" presId="urn:microsoft.com/office/officeart/2005/8/layout/radial6"/>
    <dgm:cxn modelId="{C57DDD20-2A13-4144-BC8B-EF479182FE5E}" type="presOf" srcId="{D889091F-DE75-494A-9B2B-A909D76E0C5B}" destId="{5AEF557E-66AC-423A-AA7E-77D8B55279F3}" srcOrd="0" destOrd="0" presId="urn:microsoft.com/office/officeart/2005/8/layout/radial6"/>
    <dgm:cxn modelId="{54AA7EB1-93A7-44F9-9E91-BBF822B94AC2}" type="presOf" srcId="{97D586D1-7466-4B13-BBCE-27AFF25F9FC1}" destId="{9A4FA4C9-6B67-41AA-91DA-37E85A8CEDDF}" srcOrd="0" destOrd="0" presId="urn:microsoft.com/office/officeart/2005/8/layout/radial6"/>
    <dgm:cxn modelId="{F142A6A8-C292-4EC9-AED8-5ABA53A34179}" srcId="{D74BFC8F-64D7-4107-8D00-ADC3BC93C5BA}" destId="{A6D52C03-C0F6-4F0B-B8B0-C6A15C3BD404}" srcOrd="2" destOrd="0" parTransId="{F95597AB-15D9-4F17-8D03-3568CC0487D9}" sibTransId="{68A7B60E-565B-499D-BE2F-0570545855FA}"/>
    <dgm:cxn modelId="{62D40B43-0692-4400-AB6B-1F42E9E7EB61}" type="presOf" srcId="{9ACAB878-F725-4375-879C-B667EAF98C09}" destId="{98A5D2A1-1149-48C1-9264-BBF136FAC3D6}" srcOrd="0" destOrd="0" presId="urn:microsoft.com/office/officeart/2005/8/layout/radial6"/>
    <dgm:cxn modelId="{81B5EBA0-DFBB-4B6F-BD06-3637BE4575B5}" srcId="{D74BFC8F-64D7-4107-8D00-ADC3BC93C5BA}" destId="{CD50CFF2-39BE-4B82-98A1-30AA5475EDE9}" srcOrd="1" destOrd="0" parTransId="{8402EF3C-E7EA-4CFF-996A-01D1A740D1F4}" sibTransId="{97D586D1-7466-4B13-BBCE-27AFF25F9FC1}"/>
    <dgm:cxn modelId="{2D82F916-329C-47F4-B677-A6CCCFBD8529}" type="presOf" srcId="{68625B22-E931-4EA9-B389-423BAA5C6C6B}" destId="{4D4B0EC2-B435-4B28-A147-E3B16AFD58D2}" srcOrd="0" destOrd="0" presId="urn:microsoft.com/office/officeart/2005/8/layout/radial6"/>
    <dgm:cxn modelId="{A4EDBA78-029B-4CAA-AD8B-7615FB0C8803}" type="presOf" srcId="{FF1CFB65-8E04-4D87-880C-2E92FCEBD55F}" destId="{44DC645A-CA3D-494E-8302-7ED9F86CE7D9}" srcOrd="0" destOrd="0" presId="urn:microsoft.com/office/officeart/2005/8/layout/radial6"/>
    <dgm:cxn modelId="{FDCD0629-C175-4F6D-8724-91F6BCEF1EA4}" type="presOf" srcId="{CD50CFF2-39BE-4B82-98A1-30AA5475EDE9}" destId="{FA44554A-D2D2-4996-A095-BB637DC1DF66}" srcOrd="0" destOrd="0" presId="urn:microsoft.com/office/officeart/2005/8/layout/radial6"/>
    <dgm:cxn modelId="{85E13151-530F-4836-A11A-158D579651FA}" srcId="{D74BFC8F-64D7-4107-8D00-ADC3BC93C5BA}" destId="{CD19A101-9042-44F2-AE96-7EAF71B17BE9}" srcOrd="4" destOrd="0" parTransId="{25B2D7F5-C72A-4956-AE99-ADB6311459E8}" sibTransId="{D889091F-DE75-494A-9B2B-A909D76E0C5B}"/>
    <dgm:cxn modelId="{E100E1CE-A435-4F55-98F9-054D4F0D9184}" type="presParOf" srcId="{A996799A-95DA-4767-BE5A-67D5E95B5BAD}" destId="{B076007A-58C7-401A-BB8F-8FE3A9B62D0E}" srcOrd="0" destOrd="0" presId="urn:microsoft.com/office/officeart/2005/8/layout/radial6"/>
    <dgm:cxn modelId="{B995E7DB-5AE9-4BE0-BF01-7A50F92DAF3C}" type="presParOf" srcId="{A996799A-95DA-4767-BE5A-67D5E95B5BAD}" destId="{877B9CA0-426F-4407-AE9F-0F46BB6D097B}" srcOrd="1" destOrd="0" presId="urn:microsoft.com/office/officeart/2005/8/layout/radial6"/>
    <dgm:cxn modelId="{2B934854-7392-48B1-90F8-0405594D0BD0}" type="presParOf" srcId="{A996799A-95DA-4767-BE5A-67D5E95B5BAD}" destId="{875F2F72-5F54-477C-91EB-15739808F1E0}" srcOrd="2" destOrd="0" presId="urn:microsoft.com/office/officeart/2005/8/layout/radial6"/>
    <dgm:cxn modelId="{8295692B-9DC7-4336-B565-089061F3AC6E}" type="presParOf" srcId="{A996799A-95DA-4767-BE5A-67D5E95B5BAD}" destId="{98A5D2A1-1149-48C1-9264-BBF136FAC3D6}" srcOrd="3" destOrd="0" presId="urn:microsoft.com/office/officeart/2005/8/layout/radial6"/>
    <dgm:cxn modelId="{036FB11D-8AF0-43BA-A66D-E5AFED18FA32}" type="presParOf" srcId="{A996799A-95DA-4767-BE5A-67D5E95B5BAD}" destId="{FA44554A-D2D2-4996-A095-BB637DC1DF66}" srcOrd="4" destOrd="0" presId="urn:microsoft.com/office/officeart/2005/8/layout/radial6"/>
    <dgm:cxn modelId="{4D944C63-F124-4BBB-AA6B-9331466723CA}" type="presParOf" srcId="{A996799A-95DA-4767-BE5A-67D5E95B5BAD}" destId="{3249F489-C993-42C0-B2C3-E545E0BFE70B}" srcOrd="5" destOrd="0" presId="urn:microsoft.com/office/officeart/2005/8/layout/radial6"/>
    <dgm:cxn modelId="{0A52D8B9-D709-4EFF-AB92-1E8F2E489535}" type="presParOf" srcId="{A996799A-95DA-4767-BE5A-67D5E95B5BAD}" destId="{9A4FA4C9-6B67-41AA-91DA-37E85A8CEDDF}" srcOrd="6" destOrd="0" presId="urn:microsoft.com/office/officeart/2005/8/layout/radial6"/>
    <dgm:cxn modelId="{EDD3720F-7B4A-4D33-8DE3-C08FA50E7E04}" type="presParOf" srcId="{A996799A-95DA-4767-BE5A-67D5E95B5BAD}" destId="{2EC35875-0BDA-4831-8315-D17101968F5D}" srcOrd="7" destOrd="0" presId="urn:microsoft.com/office/officeart/2005/8/layout/radial6"/>
    <dgm:cxn modelId="{0D3150B2-EB40-4992-A118-E2B20A4DED6C}" type="presParOf" srcId="{A996799A-95DA-4767-BE5A-67D5E95B5BAD}" destId="{9741FBC2-748F-4AC6-A3A4-457A3EA8034E}" srcOrd="8" destOrd="0" presId="urn:microsoft.com/office/officeart/2005/8/layout/radial6"/>
    <dgm:cxn modelId="{1075AAF5-A490-445D-BCD9-049F99F8185D}" type="presParOf" srcId="{A996799A-95DA-4767-BE5A-67D5E95B5BAD}" destId="{A3BF3B03-4E0F-4562-A6AA-C1420E211606}" srcOrd="9" destOrd="0" presId="urn:microsoft.com/office/officeart/2005/8/layout/radial6"/>
    <dgm:cxn modelId="{921AA9F5-7447-4DE6-84FD-FDF65B21B1A1}" type="presParOf" srcId="{A996799A-95DA-4767-BE5A-67D5E95B5BAD}" destId="{44DC645A-CA3D-494E-8302-7ED9F86CE7D9}" srcOrd="10" destOrd="0" presId="urn:microsoft.com/office/officeart/2005/8/layout/radial6"/>
    <dgm:cxn modelId="{D0716488-2360-4D66-B381-7C8163E7D577}" type="presParOf" srcId="{A996799A-95DA-4767-BE5A-67D5E95B5BAD}" destId="{4C987425-8113-43B3-8DE7-ED5A3BEFB1C8}" srcOrd="11" destOrd="0" presId="urn:microsoft.com/office/officeart/2005/8/layout/radial6"/>
    <dgm:cxn modelId="{5E669345-D854-4D2A-B709-EAAACC877C94}" type="presParOf" srcId="{A996799A-95DA-4767-BE5A-67D5E95B5BAD}" destId="{4D4B0EC2-B435-4B28-A147-E3B16AFD58D2}" srcOrd="12" destOrd="0" presId="urn:microsoft.com/office/officeart/2005/8/layout/radial6"/>
    <dgm:cxn modelId="{3C2EB334-D2A2-4C12-8143-D842C3B20979}" type="presParOf" srcId="{A996799A-95DA-4767-BE5A-67D5E95B5BAD}" destId="{9E53E602-D88D-456D-9607-377388ED5108}" srcOrd="13" destOrd="0" presId="urn:microsoft.com/office/officeart/2005/8/layout/radial6"/>
    <dgm:cxn modelId="{CDDF7F0A-75D0-431B-BCC4-98E68EA099A4}" type="presParOf" srcId="{A996799A-95DA-4767-BE5A-67D5E95B5BAD}" destId="{110BD6E4-D529-4AD6-B18E-3AD92294CE84}" srcOrd="14" destOrd="0" presId="urn:microsoft.com/office/officeart/2005/8/layout/radial6"/>
    <dgm:cxn modelId="{15D16BF0-29BD-4829-9D03-3C28106AE6BA}" type="presParOf" srcId="{A996799A-95DA-4767-BE5A-67D5E95B5BAD}" destId="{5AEF557E-66AC-423A-AA7E-77D8B55279F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55078-6F3C-4F20-B925-4E604EF402FC}">
      <dsp:nvSpPr>
        <dsp:cNvPr id="0" name=""/>
        <dsp:cNvSpPr/>
      </dsp:nvSpPr>
      <dsp:spPr>
        <a:xfrm rot="5400000">
          <a:off x="-129530" y="130544"/>
          <a:ext cx="863538" cy="60447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-5400000">
        <a:off x="1" y="303251"/>
        <a:ext cx="604476" cy="259062"/>
      </dsp:txXfrm>
    </dsp:sp>
    <dsp:sp modelId="{C06DF26F-813A-41E3-B3C8-18F86ED2064B}">
      <dsp:nvSpPr>
        <dsp:cNvPr id="0" name=""/>
        <dsp:cNvSpPr/>
      </dsp:nvSpPr>
      <dsp:spPr>
        <a:xfrm rot="5400000">
          <a:off x="4022116" y="-3416625"/>
          <a:ext cx="561299" cy="7396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1D8C8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мотивационная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когда закладывается отношение ученика к целям и задачам,  к содержанию материала и способам действий; </a:t>
          </a:r>
          <a:endParaRPr lang="ru-RU" sz="1600" kern="1200" dirty="0"/>
        </a:p>
      </dsp:txBody>
      <dsp:txXfrm rot="-5400000">
        <a:off x="604476" y="28415"/>
        <a:ext cx="7369179" cy="506499"/>
      </dsp:txXfrm>
    </dsp:sp>
    <dsp:sp modelId="{A23DBA43-21D0-40C0-93B5-953A575CD7FA}">
      <dsp:nvSpPr>
        <dsp:cNvPr id="0" name=""/>
        <dsp:cNvSpPr/>
      </dsp:nvSpPr>
      <dsp:spPr>
        <a:xfrm rot="5400000">
          <a:off x="-129530" y="839499"/>
          <a:ext cx="863538" cy="604476"/>
        </a:xfrm>
        <a:prstGeom prst="chevron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-5400000">
        <a:off x="1" y="1012206"/>
        <a:ext cx="604476" cy="259062"/>
      </dsp:txXfrm>
    </dsp:sp>
    <dsp:sp modelId="{FF5A719F-4651-40EC-AB8A-6B13AA278474}">
      <dsp:nvSpPr>
        <dsp:cNvPr id="0" name=""/>
        <dsp:cNvSpPr/>
      </dsp:nvSpPr>
      <dsp:spPr>
        <a:xfrm rot="5400000">
          <a:off x="4022116" y="-2707671"/>
          <a:ext cx="561299" cy="7396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19777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ориентировочная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когда происходит знакомство с системой ориентиров, необходимых для  выполнения действия; </a:t>
          </a:r>
          <a:endParaRPr lang="ru-RU" sz="1600" kern="1200" dirty="0" smtClean="0"/>
        </a:p>
      </dsp:txBody>
      <dsp:txXfrm rot="-5400000">
        <a:off x="604476" y="737369"/>
        <a:ext cx="7369179" cy="506499"/>
      </dsp:txXfrm>
    </dsp:sp>
    <dsp:sp modelId="{A2A0A1DF-AC9F-43E7-92C0-C010661375D0}">
      <dsp:nvSpPr>
        <dsp:cNvPr id="0" name=""/>
        <dsp:cNvSpPr/>
      </dsp:nvSpPr>
      <dsp:spPr>
        <a:xfrm rot="5400000">
          <a:off x="-129530" y="1548454"/>
          <a:ext cx="863538" cy="604476"/>
        </a:xfrm>
        <a:prstGeom prst="chevron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-5400000">
        <a:off x="1" y="1721161"/>
        <a:ext cx="604476" cy="259062"/>
      </dsp:txXfrm>
    </dsp:sp>
    <dsp:sp modelId="{ACD67FE6-6E61-4CF1-AD49-BEACA9499D7C}">
      <dsp:nvSpPr>
        <dsp:cNvPr id="0" name=""/>
        <dsp:cNvSpPr/>
      </dsp:nvSpPr>
      <dsp:spPr>
        <a:xfrm rot="5400000">
          <a:off x="4022116" y="-1998716"/>
          <a:ext cx="561299" cy="7396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1D8C8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операционно-познавательная или исполнительная</a:t>
          </a:r>
          <a:endParaRPr lang="ru-RU" sz="1600" kern="1200" dirty="0" smtClean="0"/>
        </a:p>
      </dsp:txBody>
      <dsp:txXfrm rot="-5400000">
        <a:off x="604476" y="1446324"/>
        <a:ext cx="7369179" cy="506499"/>
      </dsp:txXfrm>
    </dsp:sp>
    <dsp:sp modelId="{6CAD0F8C-375C-4E5B-BC62-1CCB9576F8F7}">
      <dsp:nvSpPr>
        <dsp:cNvPr id="0" name=""/>
        <dsp:cNvSpPr/>
      </dsp:nvSpPr>
      <dsp:spPr>
        <a:xfrm rot="5400000">
          <a:off x="-129530" y="2257408"/>
          <a:ext cx="863538" cy="604476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-5400000">
        <a:off x="1" y="2430115"/>
        <a:ext cx="604476" cy="259062"/>
      </dsp:txXfrm>
    </dsp:sp>
    <dsp:sp modelId="{8795BC1D-0DEC-4B82-914D-874D9B03ECD0}">
      <dsp:nvSpPr>
        <dsp:cNvPr id="0" name=""/>
        <dsp:cNvSpPr/>
      </dsp:nvSpPr>
      <dsp:spPr>
        <a:xfrm rot="5400000">
          <a:off x="4022116" y="-1289761"/>
          <a:ext cx="561299" cy="7396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1D8C8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контрольно-оценочная, или рефлексивно-оценочная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kern="1200" dirty="0" smtClean="0"/>
        </a:p>
      </dsp:txBody>
      <dsp:txXfrm rot="-5400000">
        <a:off x="604476" y="2155279"/>
        <a:ext cx="7369179" cy="506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2A93E-87F1-42E7-8E8C-8E0F4C625DA9}">
      <dsp:nvSpPr>
        <dsp:cNvPr id="0" name=""/>
        <dsp:cNvSpPr/>
      </dsp:nvSpPr>
      <dsp:spPr>
        <a:xfrm>
          <a:off x="1815" y="1147304"/>
          <a:ext cx="3397611" cy="144980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одном случае учащийся учится понимать поставленную задачу и чётко, понятно формулировать поручения «исполнителям»; </a:t>
          </a:r>
          <a:endParaRPr lang="ru-RU" sz="1400" kern="1200" dirty="0"/>
        </a:p>
      </dsp:txBody>
      <dsp:txXfrm>
        <a:off x="1815" y="1147304"/>
        <a:ext cx="3397611" cy="1449807"/>
      </dsp:txXfrm>
    </dsp:sp>
    <dsp:sp modelId="{45470585-F7F6-4361-9310-55D003BC08EE}">
      <dsp:nvSpPr>
        <dsp:cNvPr id="0" name=""/>
        <dsp:cNvSpPr/>
      </dsp:nvSpPr>
      <dsp:spPr>
        <a:xfrm>
          <a:off x="3112457" y="1023338"/>
          <a:ext cx="2883964" cy="1697738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те, в свою очередь, приняв его, должны правильно выполнить и сообщить об этом адресату; </a:t>
          </a:r>
          <a:endParaRPr lang="ru-RU" sz="1400" kern="1200" dirty="0"/>
        </a:p>
      </dsp:txBody>
      <dsp:txXfrm>
        <a:off x="3112457" y="1023338"/>
        <a:ext cx="2883964" cy="1697738"/>
      </dsp:txXfrm>
    </dsp:sp>
    <dsp:sp modelId="{A1528714-3E8D-4D90-B37A-D41E1D64E13A}">
      <dsp:nvSpPr>
        <dsp:cNvPr id="0" name=""/>
        <dsp:cNvSpPr/>
      </dsp:nvSpPr>
      <dsp:spPr>
        <a:xfrm>
          <a:off x="5709451" y="952600"/>
          <a:ext cx="3073708" cy="1839214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третьи проконтролировать и по возможности объективно оценить действия первых двух.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709451" y="952600"/>
        <a:ext cx="3073708" cy="18392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E3C08-5423-40FC-9465-22F954773670}">
      <dsp:nvSpPr>
        <dsp:cNvPr id="0" name=""/>
        <dsp:cNvSpPr/>
      </dsp:nvSpPr>
      <dsp:spPr>
        <a:xfrm>
          <a:off x="3670" y="427079"/>
          <a:ext cx="3209840" cy="32098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6648" tIns="20320" rIns="17664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Одни дети выполняют </a:t>
          </a:r>
          <a:r>
            <a:rPr lang="ru-RU" sz="16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руководящие функции</a:t>
          </a:r>
          <a:endParaRPr lang="ru-RU" sz="1600" u="sng" kern="1200" dirty="0"/>
        </a:p>
      </dsp:txBody>
      <dsp:txXfrm>
        <a:off x="3670" y="427079"/>
        <a:ext cx="3209840" cy="3209840"/>
      </dsp:txXfrm>
    </dsp:sp>
    <dsp:sp modelId="{B6877915-E30D-4D3A-AE86-5AB2E5156686}">
      <dsp:nvSpPr>
        <dsp:cNvPr id="0" name=""/>
        <dsp:cNvSpPr/>
      </dsp:nvSpPr>
      <dsp:spPr>
        <a:xfrm>
          <a:off x="2571543" y="427079"/>
          <a:ext cx="3209840" cy="32098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6648" tIns="20320" rIns="17664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- </a:t>
          </a:r>
          <a:r>
            <a:rPr lang="ru-RU" sz="16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исполнительские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(делают поделки, решают задачи и примеры, выполняют грамматические задания, читают, пересказывают содержание прочитанного)</a:t>
          </a:r>
          <a:endParaRPr lang="ru-RU" sz="1600" kern="1200" dirty="0"/>
        </a:p>
      </dsp:txBody>
      <dsp:txXfrm>
        <a:off x="2571543" y="427079"/>
        <a:ext cx="3209840" cy="3209840"/>
      </dsp:txXfrm>
    </dsp:sp>
    <dsp:sp modelId="{1C89295D-4F14-4424-9415-BD32EA508E89}">
      <dsp:nvSpPr>
        <dsp:cNvPr id="0" name=""/>
        <dsp:cNvSpPr/>
      </dsp:nvSpPr>
      <dsp:spPr>
        <a:xfrm>
          <a:off x="5139416" y="427079"/>
          <a:ext cx="3209840" cy="32098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6648" tIns="20320" rIns="17664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Третьи содержательно оценивают действия первых двух, корректируют их в случае необходимости, то есть </a:t>
          </a:r>
          <a:r>
            <a:rPr lang="ru-RU" sz="16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действия контроля и оценки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/>
        </a:p>
      </dsp:txBody>
      <dsp:txXfrm>
        <a:off x="5139416" y="427079"/>
        <a:ext cx="3209840" cy="3209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4E956-6659-4FC7-BCBD-2490A76AB20A}">
      <dsp:nvSpPr>
        <dsp:cNvPr id="0" name=""/>
        <dsp:cNvSpPr/>
      </dsp:nvSpPr>
      <dsp:spPr>
        <a:xfrm>
          <a:off x="1279366" y="72010"/>
          <a:ext cx="1805147" cy="1543238"/>
        </a:xfrm>
        <a:prstGeom prst="snip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деятельности моделирования приводит</a:t>
          </a:r>
          <a:endParaRPr lang="ru-RU" sz="1600" kern="1200" dirty="0"/>
        </a:p>
      </dsp:txBody>
      <dsp:txXfrm>
        <a:off x="1279366" y="72010"/>
        <a:ext cx="1805147" cy="1543238"/>
      </dsp:txXfrm>
    </dsp:sp>
    <dsp:sp modelId="{8DEB4409-C38F-4F64-BD3A-305352DB6971}">
      <dsp:nvSpPr>
        <dsp:cNvPr id="0" name=""/>
        <dsp:cNvSpPr/>
      </dsp:nvSpPr>
      <dsp:spPr>
        <a:xfrm rot="3865102">
          <a:off x="2379672" y="1887746"/>
          <a:ext cx="6042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422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127C4-DD7B-49DC-900D-9CA7B5BE9E99}">
      <dsp:nvSpPr>
        <dsp:cNvPr id="0" name=""/>
        <dsp:cNvSpPr/>
      </dsp:nvSpPr>
      <dsp:spPr>
        <a:xfrm>
          <a:off x="2339634" y="2160243"/>
          <a:ext cx="1680983" cy="1536954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повышает уровень рефлексии, анализа, внутреннего плана действий</a:t>
          </a:r>
          <a:endParaRPr lang="ru-RU" sz="1600" kern="1200" dirty="0"/>
        </a:p>
      </dsp:txBody>
      <dsp:txXfrm>
        <a:off x="2339634" y="2160243"/>
        <a:ext cx="1680983" cy="1536954"/>
      </dsp:txXfrm>
    </dsp:sp>
    <dsp:sp modelId="{045F5B58-ECDE-44C6-94B6-6A95234C38F5}">
      <dsp:nvSpPr>
        <dsp:cNvPr id="0" name=""/>
        <dsp:cNvSpPr/>
      </dsp:nvSpPr>
      <dsp:spPr>
        <a:xfrm rot="6786004">
          <a:off x="1440334" y="1887746"/>
          <a:ext cx="5925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250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3A819-0E1A-4394-8D9A-7050E16A4892}">
      <dsp:nvSpPr>
        <dsp:cNvPr id="0" name=""/>
        <dsp:cNvSpPr/>
      </dsp:nvSpPr>
      <dsp:spPr>
        <a:xfrm>
          <a:off x="564224" y="2160244"/>
          <a:ext cx="1487411" cy="1464931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обобщённым способам решения задач</a:t>
          </a:r>
          <a:endParaRPr lang="ru-RU" sz="1600" kern="1200" dirty="0"/>
        </a:p>
      </dsp:txBody>
      <dsp:txXfrm>
        <a:off x="564224" y="2160244"/>
        <a:ext cx="1487411" cy="14649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F557E-66AC-423A-AA7E-77D8B55279F3}">
      <dsp:nvSpPr>
        <dsp:cNvPr id="0" name=""/>
        <dsp:cNvSpPr/>
      </dsp:nvSpPr>
      <dsp:spPr>
        <a:xfrm>
          <a:off x="1476339" y="764888"/>
          <a:ext cx="5274597" cy="5274597"/>
        </a:xfrm>
        <a:prstGeom prst="blockArc">
          <a:avLst>
            <a:gd name="adj1" fmla="val 11824098"/>
            <a:gd name="adj2" fmla="val 16406088"/>
            <a:gd name="adj3" fmla="val 4638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4B0EC2-B435-4B28-A147-E3B16AFD58D2}">
      <dsp:nvSpPr>
        <dsp:cNvPr id="0" name=""/>
        <dsp:cNvSpPr/>
      </dsp:nvSpPr>
      <dsp:spPr>
        <a:xfrm>
          <a:off x="1454617" y="832315"/>
          <a:ext cx="5274597" cy="5274597"/>
        </a:xfrm>
        <a:prstGeom prst="blockArc">
          <a:avLst>
            <a:gd name="adj1" fmla="val 7874334"/>
            <a:gd name="adj2" fmla="val 11918633"/>
            <a:gd name="adj3" fmla="val 4638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BF3B03-4E0F-4562-A6AA-C1420E211606}">
      <dsp:nvSpPr>
        <dsp:cNvPr id="0" name=""/>
        <dsp:cNvSpPr/>
      </dsp:nvSpPr>
      <dsp:spPr>
        <a:xfrm>
          <a:off x="1728901" y="1112432"/>
          <a:ext cx="5274597" cy="5274597"/>
        </a:xfrm>
        <a:prstGeom prst="blockArc">
          <a:avLst>
            <a:gd name="adj1" fmla="val 2123903"/>
            <a:gd name="adj2" fmla="val 8398005"/>
            <a:gd name="adj3" fmla="val 4638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A4C9-6B67-41AA-91DA-37E85A8CEDDF}">
      <dsp:nvSpPr>
        <dsp:cNvPr id="0" name=""/>
        <dsp:cNvSpPr/>
      </dsp:nvSpPr>
      <dsp:spPr>
        <a:xfrm>
          <a:off x="1980807" y="809878"/>
          <a:ext cx="5274597" cy="5274597"/>
        </a:xfrm>
        <a:prstGeom prst="blockArc">
          <a:avLst>
            <a:gd name="adj1" fmla="val 20670483"/>
            <a:gd name="adj2" fmla="val 2649785"/>
            <a:gd name="adj3" fmla="val 4638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A5D2A1-1149-48C1-9264-BBF136FAC3D6}">
      <dsp:nvSpPr>
        <dsp:cNvPr id="0" name=""/>
        <dsp:cNvSpPr/>
      </dsp:nvSpPr>
      <dsp:spPr>
        <a:xfrm>
          <a:off x="1964432" y="747805"/>
          <a:ext cx="5274597" cy="5274597"/>
        </a:xfrm>
        <a:prstGeom prst="blockArc">
          <a:avLst>
            <a:gd name="adj1" fmla="val 15753369"/>
            <a:gd name="adj2" fmla="val 20756154"/>
            <a:gd name="adj3" fmla="val 463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76007A-58C7-401A-BB8F-8FE3A9B62D0E}">
      <dsp:nvSpPr>
        <dsp:cNvPr id="0" name=""/>
        <dsp:cNvSpPr/>
      </dsp:nvSpPr>
      <dsp:spPr>
        <a:xfrm>
          <a:off x="2850623" y="1922942"/>
          <a:ext cx="2834713" cy="2967743"/>
        </a:xfrm>
        <a:prstGeom prst="octag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Современный урок предполагает в контексте новых образовательных стандартов формирование УУД: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850623" y="1922942"/>
        <a:ext cx="2834713" cy="2967743"/>
      </dsp:txXfrm>
    </dsp:sp>
    <dsp:sp modelId="{877B9CA0-426F-4407-AE9F-0F46BB6D097B}">
      <dsp:nvSpPr>
        <dsp:cNvPr id="0" name=""/>
        <dsp:cNvSpPr/>
      </dsp:nvSpPr>
      <dsp:spPr>
        <a:xfrm>
          <a:off x="3230502" y="-96527"/>
          <a:ext cx="2074956" cy="185441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личностных характеристик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230502" y="-96527"/>
        <a:ext cx="2074956" cy="1854413"/>
      </dsp:txXfrm>
    </dsp:sp>
    <dsp:sp modelId="{FA44554A-D2D2-4996-A095-BB637DC1DF66}">
      <dsp:nvSpPr>
        <dsp:cNvPr id="0" name=""/>
        <dsp:cNvSpPr/>
      </dsp:nvSpPr>
      <dsp:spPr>
        <a:xfrm>
          <a:off x="6065562" y="1792988"/>
          <a:ext cx="2070165" cy="1932192"/>
        </a:xfrm>
        <a:prstGeom prst="ellipse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коммуникативных компетенций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065562" y="1792988"/>
        <a:ext cx="2070165" cy="1932192"/>
      </dsp:txXfrm>
    </dsp:sp>
    <dsp:sp modelId="{2EC35875-0BDA-4831-8315-D17101968F5D}">
      <dsp:nvSpPr>
        <dsp:cNvPr id="0" name=""/>
        <dsp:cNvSpPr/>
      </dsp:nvSpPr>
      <dsp:spPr>
        <a:xfrm>
          <a:off x="5616634" y="4392491"/>
          <a:ext cx="1698973" cy="1698973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616634" y="4392491"/>
        <a:ext cx="1698973" cy="1698973"/>
      </dsp:txXfrm>
    </dsp:sp>
    <dsp:sp modelId="{44DC645A-CA3D-494E-8302-7ED9F86CE7D9}">
      <dsp:nvSpPr>
        <dsp:cNvPr id="0" name=""/>
        <dsp:cNvSpPr/>
      </dsp:nvSpPr>
      <dsp:spPr>
        <a:xfrm>
          <a:off x="1368150" y="4392496"/>
          <a:ext cx="2051154" cy="2028574"/>
        </a:xfrm>
        <a:prstGeom prst="ellipse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самосознания с целью успешной  социализации и интеграции в общество лиц с нарушениями слуха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368150" y="4392496"/>
        <a:ext cx="2051154" cy="2028574"/>
      </dsp:txXfrm>
    </dsp:sp>
    <dsp:sp modelId="{9E53E602-D88D-456D-9607-377388ED5108}">
      <dsp:nvSpPr>
        <dsp:cNvPr id="0" name=""/>
        <dsp:cNvSpPr/>
      </dsp:nvSpPr>
      <dsp:spPr>
        <a:xfrm>
          <a:off x="576866" y="1644644"/>
          <a:ext cx="2148199" cy="2002835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личностных, регулятивных, познавательных, коммуникативных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576866" y="1644644"/>
        <a:ext cx="2148199" cy="2002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F854B-AE0A-4896-BC82-8F68694D059E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E6270-888C-4B26-9F1C-FB01C056C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2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6270-888C-4B26-9F1C-FB01C056C5A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69CB6-7F29-4F6E-9AEA-FE9D98953D9F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12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505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564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495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4EDACA-E02C-4F23-91EA-C82F43260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51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6D80-655C-4A6B-AADB-2B610C5D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88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71855-88E5-4ABD-B10B-73134B8B7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838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2260-4E0D-446E-96EC-B8F2DC933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371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9633-579D-4614-90B5-F9BEC600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72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98EF-BE33-4729-AA67-46AA869BC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117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86BFF-36BB-45FD-B00B-2737F5D0E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4681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133F-CEE9-4A24-A501-44E33ABF6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799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0086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D2791-D1FF-444C-8237-74EB5C531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3659-11EB-4862-8E30-EDBC3572E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192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7858-7AF6-42A3-86E0-F55592E4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926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7899"/>
            <a:ext cx="7772400" cy="126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11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8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72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79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67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19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0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8024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019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15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4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0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939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5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475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253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380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080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F28DAD3-482F-4702-90FE-9E1BC4117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920" y="1071546"/>
            <a:ext cx="7772400" cy="314954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</a:rPr>
              <a:t>ФОРМИРОВАНИЕ  УНИВЕРСАЛЬНЫХ  УЧЕБНЫХ  ДЕЙСТВИЙ  У  ШКОЛЬНИКОВ</a:t>
            </a:r>
            <a:br>
              <a:rPr lang="ru-RU" sz="2000" b="1" dirty="0">
                <a:latin typeface="Times New Roman"/>
              </a:rPr>
            </a:br>
            <a:r>
              <a:rPr lang="ru-RU" sz="2000" b="1" dirty="0">
                <a:latin typeface="Times New Roman"/>
              </a:rPr>
              <a:t>С  НАРУШЕНИЕМ  СЛУХА  В  КОНТЕКСТЕ ФЕДЕРАЛЬНОГО ГОСУДАРСТВЕННОГО ОБРАЗОВАТЕЛЬНОГО СТАНДАРТА ОБУЧАЮЩИХСЯ С ОГРАНИЧЕННЫМИ ВОЗМОЖНОСТЯМИ  ЗДОРОВЬЯ</a:t>
            </a:r>
            <a:endParaRPr lang="ru-RU" sz="20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4810" y="4500570"/>
            <a:ext cx="6839190" cy="916154"/>
          </a:xfrm>
        </p:spPr>
        <p:txBody>
          <a:bodyPr/>
          <a:lstStyle/>
          <a:p>
            <a:pPr algn="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</a:p>
          <a:p>
            <a:pPr algn="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Речицкая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Григорьевна.</a:t>
            </a:r>
          </a:p>
          <a:p>
            <a:pPr algn="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Инклюзивного образования и сурдопедагогики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908" y="264322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«Московский педагогический государственный университет» (МПГУ)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19856" y="6134524"/>
            <a:ext cx="904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750967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полноценная деятельность должна содержать все названные компоненты, так как отсутствие одного из них превращает ее в случайную, нерегулируемую совокупность действий без ясной и осознаваемой цели.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вытекает задача - научить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 строить 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деятельность в совокупности всех её компонентов.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имеется в виду, что все действия, в том числе контроль и оценку, ученик должен научиться осуществлять сам.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целях эффективно использовать личностно-ролевую форму организации учебного процесса, при которой каждый ученик в процессе обучения выполняет определённую роль (ведущего-руководителя, исполнителя, контролера-оценщика) в соответствии со структурно-функциональными компонентами УД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Е.Г.Речицкая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2009).</a:t>
            </a:r>
          </a:p>
        </p:txBody>
      </p:sp>
    </p:spTree>
    <p:extLst>
      <p:ext uri="{BB962C8B-B14F-4D97-AF65-F5344CB8AC3E}">
        <p14:creationId xmlns:p14="http://schemas.microsoft.com/office/powerpoint/2010/main" val="2472452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6047136"/>
              </p:ext>
            </p:extLst>
          </p:nvPr>
        </p:nvGraphicFramePr>
        <p:xfrm>
          <a:off x="179512" y="188640"/>
          <a:ext cx="878497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http://lib.rus.ec/i/51/401551/i_0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182" y="3068960"/>
            <a:ext cx="5193048" cy="35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56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157192"/>
            <a:ext cx="78867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всё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происходит через распределение ролей в коллективе. А затем, по мере </a:t>
            </a:r>
            <a:r>
              <a:rPr lang="ru-RU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интериоризации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ребёнок сам учится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функции в учебной деятельности.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82706571"/>
              </p:ext>
            </p:extLst>
          </p:nvPr>
        </p:nvGraphicFramePr>
        <p:xfrm>
          <a:off x="336265" y="1052736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lib.rus.ec/i/51/401551/i_01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935"/>
            <a:ext cx="3641515" cy="247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31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99194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обозначения ролей, учащиеся 	изготавливают специальные значки, на которых изображаются первые буквы слов: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«руководитель»</a:t>
            </a:r>
          </a:p>
          <a:p>
            <a:endParaRPr lang="ru-RU" sz="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                         	     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контролер»</a:t>
            </a:r>
          </a:p>
          <a:p>
            <a:pPr>
              <a:buNone/>
            </a:pPr>
            <a:endParaRPr lang="ru-RU" sz="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«исполнитель»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						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32856"/>
            <a:ext cx="4863485" cy="42965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9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умения учащихся соотносить выполняемые функции с ролью, условно обозначаемой значком, ученикам в одних случаях говорилось о действиях, которые им предстоит  выполнить, и предлагалось назвать роль и выбрать соответствующий значок; в других  -  по значку определить роль и соответствующую функцию.  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4000504"/>
            <a:ext cx="2064768" cy="24777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4042761"/>
            <a:ext cx="2058595" cy="24777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042761"/>
            <a:ext cx="1877358" cy="24777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6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2971527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основанный на подобного рода иерархическом разделении управляющих и исполнительных функций внутри одной и той же личности, когда человек выступает для самого себя и как объект управления (как «я-исполнитель», действия которого необходимо отображать, контролировать и организовывать), и как субъект управления такой механизм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назвать рефлексивным, что и должно быть следствием целенаправленного формирования УД.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059242"/>
            <a:ext cx="5040560" cy="3360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53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45265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важнейших также  представляется 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формирования действий самоконтроля в УД 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как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операционально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технической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так 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 контроля.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необходимо исходить из положения об особой роли в формировании контроля тех элементов УД, которые связаны с обобщённым способом действий, т.е. предметом контроля является формируемый у ребёнка способ действия.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 позиций теории поэтапного формирования умственных действий (П.Я. Гальперин) должно придаваться поиску предметной основы для формирования действий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представляет особую задачу при обучении младших глухих и слабослышащих школьников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А.П.Гозова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С.А.Зыков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Е.Г.Речицкая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Т.В.Розанова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Л.И.Тигранова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Н.В.Яшкова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77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812" y="1192501"/>
            <a:ext cx="3528392" cy="43204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предметной карты</a:t>
            </a:r>
            <a:b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Аппликация. Тема: «Матрешка»</a:t>
            </a:r>
            <a:endParaRPr lang="ru-RU" sz="2000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Scan0001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72816"/>
            <a:ext cx="7488832" cy="483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323528" y="260648"/>
            <a:ext cx="864096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целях на уроках предметно-практического обучения, например, целесообразно использование предметных карт.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4506868" cy="619268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исходной формой УД является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распределенная деятельность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В.В.Давыдов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особую практическую значимость приобретает ее использование уже на ранних этапах  становления учащегося как её субъекта, что сегодня наиболее яркое отражение находит на уроках  предметно-практического обучения в школах 1 вида.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этих уроках начинает формироваться коммуникативные УУД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позволяют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со сверстниками,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взаимопонимания.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796205" y="332656"/>
            <a:ext cx="4176464" cy="2424232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коммуникативных компетенций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одной из самых значимых и специфичных задач в обучении детей с нарушением слуха, в том числе в инклюзивном образовании. 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5076056" y="3212975"/>
            <a:ext cx="3617548" cy="2539353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реализации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распределённой деятельности требует своего решения и в школах 2 вида. Она рассматривалась нами применительно к урокам русского языка и литературы (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Е.Г.Речицкая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С.А.Зуробьян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2012).</a:t>
            </a:r>
          </a:p>
        </p:txBody>
      </p:sp>
    </p:spTree>
    <p:extLst>
      <p:ext uri="{BB962C8B-B14F-4D97-AF65-F5344CB8AC3E}">
        <p14:creationId xmlns:p14="http://schemas.microsoft.com/office/powerpoint/2010/main" val="1280851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Работа с «маленьким учителем»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771800" y="2060848"/>
            <a:ext cx="3744913" cy="1225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708400" y="3789363"/>
            <a:ext cx="2016125" cy="86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ru-RU" sz="2400" b="1" dirty="0"/>
              <a:t>Маленький</a:t>
            </a:r>
          </a:p>
          <a:p>
            <a:pPr algn="ctr"/>
            <a:r>
              <a:rPr lang="ru-RU" sz="2400" b="1" dirty="0"/>
              <a:t>учитель</a:t>
            </a: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1619250" y="5516563"/>
            <a:ext cx="647700" cy="5048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3348038" y="5516563"/>
            <a:ext cx="647700" cy="5048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5219700" y="5516563"/>
            <a:ext cx="647700" cy="5048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7019925" y="5516563"/>
            <a:ext cx="647700" cy="5048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4716463" y="2852738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2051050" y="4724400"/>
            <a:ext cx="1944688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2268538" y="5805488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 flipH="1">
            <a:off x="3924300" y="4724400"/>
            <a:ext cx="503238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5003800" y="4724400"/>
            <a:ext cx="43180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5364163" y="4724400"/>
            <a:ext cx="1871662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398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8"/>
            <a:ext cx="8229600" cy="6103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64347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государственным образовательным стандартом начального общего образования целью образования признается развитие личности обучающихся, формирование способности ученика самостоятельно ставить учебные цели, проектировать пути их реализации, контролировать свои действия и оценивать достижения.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первый план выходит необходимость приобретения ребенком такие компетенций и  качеств личности, которые будут способствовать его социализации и адаптации в окружающем мире.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парами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987675" y="1773238"/>
            <a:ext cx="3313113" cy="107950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32" name="Oval 6"/>
          <p:cNvSpPr>
            <a:spLocks noChangeArrowheads="1"/>
          </p:cNvSpPr>
          <p:nvPr/>
        </p:nvSpPr>
        <p:spPr bwMode="auto">
          <a:xfrm>
            <a:off x="1979613" y="3357563"/>
            <a:ext cx="863600" cy="720725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1908175" y="4868863"/>
            <a:ext cx="863600" cy="720725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34" name="Oval 8"/>
          <p:cNvSpPr>
            <a:spLocks noChangeArrowheads="1"/>
          </p:cNvSpPr>
          <p:nvPr/>
        </p:nvSpPr>
        <p:spPr bwMode="auto">
          <a:xfrm>
            <a:off x="4286248" y="5357826"/>
            <a:ext cx="863600" cy="720725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35" name="Oval 9"/>
          <p:cNvSpPr>
            <a:spLocks noChangeArrowheads="1"/>
          </p:cNvSpPr>
          <p:nvPr/>
        </p:nvSpPr>
        <p:spPr bwMode="auto">
          <a:xfrm>
            <a:off x="4286248" y="3643314"/>
            <a:ext cx="863600" cy="720725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36" name="Oval 10"/>
          <p:cNvSpPr>
            <a:spLocks noChangeArrowheads="1"/>
          </p:cNvSpPr>
          <p:nvPr/>
        </p:nvSpPr>
        <p:spPr bwMode="auto">
          <a:xfrm>
            <a:off x="6659563" y="4868863"/>
            <a:ext cx="863600" cy="720725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37" name="Oval 11"/>
          <p:cNvSpPr>
            <a:spLocks noChangeArrowheads="1"/>
          </p:cNvSpPr>
          <p:nvPr/>
        </p:nvSpPr>
        <p:spPr bwMode="auto">
          <a:xfrm>
            <a:off x="6516688" y="3357563"/>
            <a:ext cx="863600" cy="720725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 flipH="1">
            <a:off x="2555875" y="2852738"/>
            <a:ext cx="43180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2539" name="Line 13"/>
          <p:cNvSpPr>
            <a:spLocks noChangeShapeType="1"/>
          </p:cNvSpPr>
          <p:nvPr/>
        </p:nvSpPr>
        <p:spPr bwMode="auto">
          <a:xfrm flipH="1">
            <a:off x="2339975" y="4076700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>
            <a:off x="4716463" y="2852738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>
            <a:off x="4714876" y="4500570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2542" name="Line 16"/>
          <p:cNvSpPr>
            <a:spLocks noChangeShapeType="1"/>
          </p:cNvSpPr>
          <p:nvPr/>
        </p:nvSpPr>
        <p:spPr bwMode="auto">
          <a:xfrm>
            <a:off x="6300788" y="2852738"/>
            <a:ext cx="50323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>
            <a:off x="7019925" y="4076700"/>
            <a:ext cx="730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857620" y="3429000"/>
            <a:ext cx="1714512" cy="2857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бригадами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771775" y="1989138"/>
            <a:ext cx="2303463" cy="108108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468313" y="3716338"/>
            <a:ext cx="792162" cy="649287"/>
          </a:xfrm>
          <a:prstGeom prst="ellipse">
            <a:avLst/>
          </a:prstGeom>
          <a:solidFill>
            <a:srgbClr val="FF0066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4140200" y="5157788"/>
            <a:ext cx="792163" cy="649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58" name="Oval 7"/>
          <p:cNvSpPr>
            <a:spLocks noChangeArrowheads="1"/>
          </p:cNvSpPr>
          <p:nvPr/>
        </p:nvSpPr>
        <p:spPr bwMode="auto">
          <a:xfrm>
            <a:off x="8101013" y="5013325"/>
            <a:ext cx="792162" cy="649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1692275" y="3716338"/>
            <a:ext cx="792163" cy="649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60" name="Oval 9"/>
          <p:cNvSpPr>
            <a:spLocks noChangeArrowheads="1"/>
          </p:cNvSpPr>
          <p:nvPr/>
        </p:nvSpPr>
        <p:spPr bwMode="auto">
          <a:xfrm>
            <a:off x="6948488" y="5013325"/>
            <a:ext cx="792162" cy="649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61" name="Oval 10"/>
          <p:cNvSpPr>
            <a:spLocks noChangeArrowheads="1"/>
          </p:cNvSpPr>
          <p:nvPr/>
        </p:nvSpPr>
        <p:spPr bwMode="auto">
          <a:xfrm>
            <a:off x="5724525" y="5013325"/>
            <a:ext cx="792163" cy="649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62" name="Oval 11"/>
          <p:cNvSpPr>
            <a:spLocks noChangeArrowheads="1"/>
          </p:cNvSpPr>
          <p:nvPr/>
        </p:nvSpPr>
        <p:spPr bwMode="auto">
          <a:xfrm>
            <a:off x="7956550" y="3789363"/>
            <a:ext cx="792163" cy="649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6877050" y="3789363"/>
            <a:ext cx="792163" cy="649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64" name="Oval 13"/>
          <p:cNvSpPr>
            <a:spLocks noChangeArrowheads="1"/>
          </p:cNvSpPr>
          <p:nvPr/>
        </p:nvSpPr>
        <p:spPr bwMode="auto">
          <a:xfrm>
            <a:off x="5724525" y="3789363"/>
            <a:ext cx="792163" cy="649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65" name="Oval 14"/>
          <p:cNvSpPr>
            <a:spLocks noChangeArrowheads="1"/>
          </p:cNvSpPr>
          <p:nvPr/>
        </p:nvSpPr>
        <p:spPr bwMode="auto">
          <a:xfrm>
            <a:off x="6804025" y="2636838"/>
            <a:ext cx="792163" cy="649287"/>
          </a:xfrm>
          <a:prstGeom prst="ellipse">
            <a:avLst/>
          </a:prstGeom>
          <a:solidFill>
            <a:srgbClr val="FF0066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66" name="Oval 15"/>
          <p:cNvSpPr>
            <a:spLocks noChangeArrowheads="1"/>
          </p:cNvSpPr>
          <p:nvPr/>
        </p:nvSpPr>
        <p:spPr bwMode="auto">
          <a:xfrm>
            <a:off x="2843213" y="5157788"/>
            <a:ext cx="792162" cy="649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67" name="Oval 16"/>
          <p:cNvSpPr>
            <a:spLocks noChangeArrowheads="1"/>
          </p:cNvSpPr>
          <p:nvPr/>
        </p:nvSpPr>
        <p:spPr bwMode="auto">
          <a:xfrm>
            <a:off x="1692275" y="5157788"/>
            <a:ext cx="792163" cy="649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468313" y="5157788"/>
            <a:ext cx="792162" cy="649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 flipH="1">
            <a:off x="1187450" y="2997200"/>
            <a:ext cx="1512888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70" name="Line 22"/>
          <p:cNvSpPr>
            <a:spLocks noChangeShapeType="1"/>
          </p:cNvSpPr>
          <p:nvPr/>
        </p:nvSpPr>
        <p:spPr bwMode="auto">
          <a:xfrm flipH="1">
            <a:off x="8459788" y="4508500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71" name="Line 23"/>
          <p:cNvSpPr>
            <a:spLocks noChangeShapeType="1"/>
          </p:cNvSpPr>
          <p:nvPr/>
        </p:nvSpPr>
        <p:spPr bwMode="auto">
          <a:xfrm flipH="1">
            <a:off x="7308850" y="4508500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72" name="Line 24"/>
          <p:cNvSpPr>
            <a:spLocks noChangeShapeType="1"/>
          </p:cNvSpPr>
          <p:nvPr/>
        </p:nvSpPr>
        <p:spPr bwMode="auto">
          <a:xfrm flipH="1">
            <a:off x="6156325" y="4508500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73" name="Line 25"/>
          <p:cNvSpPr>
            <a:spLocks noChangeShapeType="1"/>
          </p:cNvSpPr>
          <p:nvPr/>
        </p:nvSpPr>
        <p:spPr bwMode="auto">
          <a:xfrm>
            <a:off x="7596188" y="3141663"/>
            <a:ext cx="576262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74" name="Line 26"/>
          <p:cNvSpPr>
            <a:spLocks noChangeShapeType="1"/>
          </p:cNvSpPr>
          <p:nvPr/>
        </p:nvSpPr>
        <p:spPr bwMode="auto">
          <a:xfrm flipH="1">
            <a:off x="7235825" y="3284538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75" name="Line 27"/>
          <p:cNvSpPr>
            <a:spLocks noChangeShapeType="1"/>
          </p:cNvSpPr>
          <p:nvPr/>
        </p:nvSpPr>
        <p:spPr bwMode="auto">
          <a:xfrm flipH="1">
            <a:off x="6227763" y="3141663"/>
            <a:ext cx="576262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76" name="Line 28"/>
          <p:cNvSpPr>
            <a:spLocks noChangeShapeType="1"/>
          </p:cNvSpPr>
          <p:nvPr/>
        </p:nvSpPr>
        <p:spPr bwMode="auto">
          <a:xfrm flipH="1">
            <a:off x="5148263" y="2924175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77" name="Line 29"/>
          <p:cNvSpPr>
            <a:spLocks noChangeShapeType="1"/>
          </p:cNvSpPr>
          <p:nvPr/>
        </p:nvSpPr>
        <p:spPr bwMode="auto">
          <a:xfrm flipH="1">
            <a:off x="6516688" y="53006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78" name="Line 30"/>
          <p:cNvSpPr>
            <a:spLocks noChangeShapeType="1"/>
          </p:cNvSpPr>
          <p:nvPr/>
        </p:nvSpPr>
        <p:spPr bwMode="auto">
          <a:xfrm flipH="1">
            <a:off x="7740650" y="537368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79" name="Line 31"/>
          <p:cNvSpPr>
            <a:spLocks noChangeShapeType="1"/>
          </p:cNvSpPr>
          <p:nvPr/>
        </p:nvSpPr>
        <p:spPr bwMode="auto">
          <a:xfrm flipH="1">
            <a:off x="2051050" y="4437063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80" name="Line 32"/>
          <p:cNvSpPr>
            <a:spLocks noChangeShapeType="1"/>
          </p:cNvSpPr>
          <p:nvPr/>
        </p:nvSpPr>
        <p:spPr bwMode="auto">
          <a:xfrm flipH="1">
            <a:off x="900113" y="4292600"/>
            <a:ext cx="719137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81" name="Line 33"/>
          <p:cNvSpPr>
            <a:spLocks noChangeShapeType="1"/>
          </p:cNvSpPr>
          <p:nvPr/>
        </p:nvSpPr>
        <p:spPr bwMode="auto">
          <a:xfrm>
            <a:off x="2484438" y="4292600"/>
            <a:ext cx="64770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82" name="Line 34"/>
          <p:cNvSpPr>
            <a:spLocks noChangeShapeType="1"/>
          </p:cNvSpPr>
          <p:nvPr/>
        </p:nvSpPr>
        <p:spPr bwMode="auto">
          <a:xfrm>
            <a:off x="2555875" y="4149725"/>
            <a:ext cx="1584325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83" name="Line 35"/>
          <p:cNvSpPr>
            <a:spLocks noChangeShapeType="1"/>
          </p:cNvSpPr>
          <p:nvPr/>
        </p:nvSpPr>
        <p:spPr bwMode="auto">
          <a:xfrm flipH="1">
            <a:off x="3635375" y="5516563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84" name="Line 36"/>
          <p:cNvSpPr>
            <a:spLocks noChangeShapeType="1"/>
          </p:cNvSpPr>
          <p:nvPr/>
        </p:nvSpPr>
        <p:spPr bwMode="auto">
          <a:xfrm flipH="1">
            <a:off x="1258888" y="5516563"/>
            <a:ext cx="433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85" name="Line 37"/>
          <p:cNvSpPr>
            <a:spLocks noChangeShapeType="1"/>
          </p:cNvSpPr>
          <p:nvPr/>
        </p:nvSpPr>
        <p:spPr bwMode="auto">
          <a:xfrm flipH="1">
            <a:off x="2484438" y="5516563"/>
            <a:ext cx="358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23586" name="Line 38"/>
          <p:cNvSpPr>
            <a:spLocks noChangeShapeType="1"/>
          </p:cNvSpPr>
          <p:nvPr/>
        </p:nvSpPr>
        <p:spPr bwMode="auto">
          <a:xfrm flipH="1">
            <a:off x="1258888" y="4005263"/>
            <a:ext cx="433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665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конвейером 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563938" y="2133600"/>
            <a:ext cx="2447925" cy="9350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1331913" y="4437063"/>
            <a:ext cx="863600" cy="719137"/>
          </a:xfrm>
          <a:prstGeom prst="ellipse">
            <a:avLst/>
          </a:prstGeom>
          <a:solidFill>
            <a:srgbClr val="FF0066"/>
          </a:solidFill>
          <a:ln w="38100">
            <a:solidFill>
              <a:schemeClr val="tx1"/>
            </a:solidFill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3132138" y="4437063"/>
            <a:ext cx="863600" cy="7191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ru-RU" sz="3200" b="1" dirty="0"/>
              <a:t>1</a:t>
            </a:r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5076825" y="4437063"/>
            <a:ext cx="863600" cy="7191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ru-RU" sz="3200" b="1" dirty="0"/>
              <a:t>2</a:t>
            </a:r>
          </a:p>
        </p:txBody>
      </p:sp>
      <p:sp>
        <p:nvSpPr>
          <p:cNvPr id="24583" name="Oval 8"/>
          <p:cNvSpPr>
            <a:spLocks noChangeArrowheads="1"/>
          </p:cNvSpPr>
          <p:nvPr/>
        </p:nvSpPr>
        <p:spPr bwMode="auto">
          <a:xfrm>
            <a:off x="7019925" y="4437063"/>
            <a:ext cx="863600" cy="7191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 algn="ctr"/>
            <a:r>
              <a:rPr lang="ru-RU" sz="3200" b="1" dirty="0"/>
              <a:t>3</a:t>
            </a: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H="1">
            <a:off x="1979613" y="3068638"/>
            <a:ext cx="15843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2195513" y="479742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V="1">
            <a:off x="3995738" y="4797425"/>
            <a:ext cx="1081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5940425" y="4797425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668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триадами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131840" y="1817690"/>
            <a:ext cx="2893376" cy="114379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35" name="Oval 9"/>
          <p:cNvSpPr>
            <a:spLocks noChangeArrowheads="1"/>
          </p:cNvSpPr>
          <p:nvPr/>
        </p:nvSpPr>
        <p:spPr bwMode="auto">
          <a:xfrm>
            <a:off x="6274665" y="4152930"/>
            <a:ext cx="1970747" cy="1940365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 flipH="1">
            <a:off x="2492480" y="3192501"/>
            <a:ext cx="634553" cy="7419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 flipH="1" flipV="1">
            <a:off x="6298978" y="3312291"/>
            <a:ext cx="649286" cy="6221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214414" y="4143380"/>
            <a:ext cx="1970747" cy="1940365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351584" y="4725144"/>
            <a:ext cx="504055" cy="485091"/>
          </a:xfrm>
          <a:prstGeom prst="ellipse">
            <a:avLst/>
          </a:prstGeom>
          <a:solidFill>
            <a:srgbClr val="32D2D6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475656" y="4638020"/>
            <a:ext cx="504055" cy="485091"/>
          </a:xfrm>
          <a:prstGeom prst="ellipse">
            <a:avLst/>
          </a:prstGeom>
          <a:solidFill>
            <a:srgbClr val="32D2D6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1821019" y="5210235"/>
            <a:ext cx="504055" cy="485091"/>
          </a:xfrm>
          <a:prstGeom prst="ellipse">
            <a:avLst/>
          </a:prstGeom>
          <a:solidFill>
            <a:srgbClr val="32D2D6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6599184" y="4651346"/>
            <a:ext cx="504055" cy="485091"/>
          </a:xfrm>
          <a:prstGeom prst="ellipse">
            <a:avLst/>
          </a:prstGeom>
          <a:solidFill>
            <a:srgbClr val="23AAAD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7380312" y="4670422"/>
            <a:ext cx="504055" cy="485091"/>
          </a:xfrm>
          <a:prstGeom prst="ellipse">
            <a:avLst/>
          </a:prstGeom>
          <a:solidFill>
            <a:srgbClr val="23AAAD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7008010" y="5210235"/>
            <a:ext cx="504055" cy="485091"/>
          </a:xfrm>
          <a:prstGeom prst="ellipse">
            <a:avLst/>
          </a:prstGeom>
          <a:solidFill>
            <a:srgbClr val="23AAAD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>
            <a:off x="3571868" y="5429264"/>
            <a:ext cx="2214578" cy="457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1928794" y="4429132"/>
            <a:ext cx="571504" cy="28575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8942149">
            <a:off x="2311387" y="5462003"/>
            <a:ext cx="571504" cy="28575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4335678">
            <a:off x="1269956" y="5319129"/>
            <a:ext cx="571504" cy="28575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7000892" y="4357694"/>
            <a:ext cx="571504" cy="28575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7201240">
            <a:off x="7553318" y="5319535"/>
            <a:ext cx="571504" cy="28575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13819833">
            <a:off x="6433955" y="5312768"/>
            <a:ext cx="571504" cy="28037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81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6093296"/>
            <a:ext cx="8229600" cy="53370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 обозначения действий в предметной карте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картинки для предметных карт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46" y="1205755"/>
            <a:ext cx="4106188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файлы речийкой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205755"/>
            <a:ext cx="3742629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10434"/>
            <a:ext cx="91360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приобретает использование знаково-символических средств (семиотического компонента) и, в частности, моделирования в УД глухих и слабослышащих школьников.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629" y="116632"/>
            <a:ext cx="5322483" cy="237626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приобретает использование знаково-символических средств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(семиотического компонента) и, в частности, моделирования в УД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с ОВЗ.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моделей в обучении лиц с нарушениями слуха мы видим в реализации познавательной функции: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средством получения новых знаний в процессе оперирования, преобразования моделей.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14398973"/>
              </p:ext>
            </p:extLst>
          </p:nvPr>
        </p:nvGraphicFramePr>
        <p:xfrm>
          <a:off x="4871864" y="188640"/>
          <a:ext cx="42721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40152" y="3949205"/>
            <a:ext cx="2508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Н.Г.Салмина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1988, с.279)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629" y="2531894"/>
            <a:ext cx="4458387" cy="28346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результаты использования моделирования на уроках ознакомления с окружающим миром (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Е.Г.Речицкая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учебник «Солнечный Зайчик») по формированию логических (родовидовых) обобщений и обучению пересказу посредством использования наглядного пространственного моделирования на уроках чтения (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Е.Г.Речицкая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2011) находят отражение в практике работы ряда коррекционных школ.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3568">
            <a:off x="4970321" y="4683792"/>
            <a:ext cx="1460409" cy="1911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18862">
            <a:off x="3540414" y="4984751"/>
            <a:ext cx="1242488" cy="1572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219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79435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страничек учебника Е.Г. Речицкой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«Солнечный зайчик»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зайчик речиц3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1484784"/>
            <a:ext cx="5112568" cy="5048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2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3" descr="зайчик речиц 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23528" y="1628799"/>
            <a:ext cx="4104456" cy="487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йчик реч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1628800"/>
            <a:ext cx="4283968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47667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страничек учебника Е.Г. Речицкой «Солнечный зайчик»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36815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составлять собственную сказку по принципу моделирования на уроках чтения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070" y="1854119"/>
            <a:ext cx="4566946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23A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примера приводим модель истории, придуманной Алешей: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99" y="2646207"/>
            <a:ext cx="4032448" cy="3888432"/>
          </a:xfrm>
          <a:prstGeom prst="rect">
            <a:avLst/>
          </a:prstGeom>
          <a:solidFill>
            <a:srgbClr val="BAECD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«Жили-были три медвежонка. Они были веселые, дружные, помогали друг другу. Звали Перышко, Ромашка и Колокольчик. Однажды они пошли в лес гулять. Была хорошая погода. Светит солнышко. Вдруг один Перышко убежал.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 и Ромашка горько, сильно говорили П-е-р-ы-ш-к-о. Ничего нет. Грустно. Пошли они дальше искать Перышко. Вдруг опять колокольчик убежал. А Ромашка горько-горько-горько заплакала  пошла домой. Остался один медвежонок. Не стало у него друзей. Грустно.»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38262" y="3356992"/>
            <a:ext cx="792088" cy="122413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3366286"/>
            <a:ext cx="792088" cy="1213527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31197" y="3366287"/>
            <a:ext cx="792088" cy="122413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33911" y="3366286"/>
            <a:ext cx="792088" cy="121484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97552" y="3356992"/>
            <a:ext cx="792088" cy="122413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 14"/>
          <p:cNvSpPr/>
          <p:nvPr/>
        </p:nvSpPr>
        <p:spPr>
          <a:xfrm>
            <a:off x="4855221" y="3366287"/>
            <a:ext cx="275129" cy="154544"/>
          </a:xfrm>
          <a:custGeom>
            <a:avLst/>
            <a:gdLst>
              <a:gd name="connsiteX0" fmla="*/ 0 w 275129"/>
              <a:gd name="connsiteY0" fmla="*/ 0 h 154544"/>
              <a:gd name="connsiteX1" fmla="*/ 16184 w 275129"/>
              <a:gd name="connsiteY1" fmla="*/ 40460 h 154544"/>
              <a:gd name="connsiteX2" fmla="*/ 48552 w 275129"/>
              <a:gd name="connsiteY2" fmla="*/ 64736 h 154544"/>
              <a:gd name="connsiteX3" fmla="*/ 64737 w 275129"/>
              <a:gd name="connsiteY3" fmla="*/ 80920 h 154544"/>
              <a:gd name="connsiteX4" fmla="*/ 80921 w 275129"/>
              <a:gd name="connsiteY4" fmla="*/ 105196 h 154544"/>
              <a:gd name="connsiteX5" fmla="*/ 129473 w 275129"/>
              <a:gd name="connsiteY5" fmla="*/ 121380 h 154544"/>
              <a:gd name="connsiteX6" fmla="*/ 153749 w 275129"/>
              <a:gd name="connsiteY6" fmla="*/ 137564 h 154544"/>
              <a:gd name="connsiteX7" fmla="*/ 210393 w 275129"/>
              <a:gd name="connsiteY7" fmla="*/ 153748 h 154544"/>
              <a:gd name="connsiteX8" fmla="*/ 275129 w 275129"/>
              <a:gd name="connsiteY8" fmla="*/ 153748 h 15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129" h="154544">
                <a:moveTo>
                  <a:pt x="0" y="0"/>
                </a:moveTo>
                <a:cubicBezTo>
                  <a:pt x="5395" y="13487"/>
                  <a:pt x="7469" y="28840"/>
                  <a:pt x="16184" y="40460"/>
                </a:cubicBezTo>
                <a:cubicBezTo>
                  <a:pt x="24276" y="51249"/>
                  <a:pt x="38191" y="56102"/>
                  <a:pt x="48552" y="64736"/>
                </a:cubicBezTo>
                <a:cubicBezTo>
                  <a:pt x="54413" y="69620"/>
                  <a:pt x="59971" y="74962"/>
                  <a:pt x="64737" y="80920"/>
                </a:cubicBezTo>
                <a:cubicBezTo>
                  <a:pt x="70813" y="88514"/>
                  <a:pt x="72674" y="100042"/>
                  <a:pt x="80921" y="105196"/>
                </a:cubicBezTo>
                <a:cubicBezTo>
                  <a:pt x="95387" y="114237"/>
                  <a:pt x="115279" y="111917"/>
                  <a:pt x="129473" y="121380"/>
                </a:cubicBezTo>
                <a:cubicBezTo>
                  <a:pt x="137565" y="126775"/>
                  <a:pt x="145050" y="133215"/>
                  <a:pt x="153749" y="137564"/>
                </a:cubicBezTo>
                <a:cubicBezTo>
                  <a:pt x="162176" y="141778"/>
                  <a:pt x="204171" y="153229"/>
                  <a:pt x="210393" y="153748"/>
                </a:cubicBezTo>
                <a:cubicBezTo>
                  <a:pt x="231897" y="155540"/>
                  <a:pt x="253550" y="153748"/>
                  <a:pt x="275129" y="15374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/>
          <p:nvPr/>
        </p:nvSpPr>
        <p:spPr>
          <a:xfrm>
            <a:off x="5881047" y="3366287"/>
            <a:ext cx="275129" cy="154544"/>
          </a:xfrm>
          <a:custGeom>
            <a:avLst/>
            <a:gdLst>
              <a:gd name="connsiteX0" fmla="*/ 0 w 275129"/>
              <a:gd name="connsiteY0" fmla="*/ 0 h 154544"/>
              <a:gd name="connsiteX1" fmla="*/ 16184 w 275129"/>
              <a:gd name="connsiteY1" fmla="*/ 40460 h 154544"/>
              <a:gd name="connsiteX2" fmla="*/ 48552 w 275129"/>
              <a:gd name="connsiteY2" fmla="*/ 64736 h 154544"/>
              <a:gd name="connsiteX3" fmla="*/ 64737 w 275129"/>
              <a:gd name="connsiteY3" fmla="*/ 80920 h 154544"/>
              <a:gd name="connsiteX4" fmla="*/ 80921 w 275129"/>
              <a:gd name="connsiteY4" fmla="*/ 105196 h 154544"/>
              <a:gd name="connsiteX5" fmla="*/ 129473 w 275129"/>
              <a:gd name="connsiteY5" fmla="*/ 121380 h 154544"/>
              <a:gd name="connsiteX6" fmla="*/ 153749 w 275129"/>
              <a:gd name="connsiteY6" fmla="*/ 137564 h 154544"/>
              <a:gd name="connsiteX7" fmla="*/ 210393 w 275129"/>
              <a:gd name="connsiteY7" fmla="*/ 153748 h 154544"/>
              <a:gd name="connsiteX8" fmla="*/ 275129 w 275129"/>
              <a:gd name="connsiteY8" fmla="*/ 153748 h 15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129" h="154544">
                <a:moveTo>
                  <a:pt x="0" y="0"/>
                </a:moveTo>
                <a:cubicBezTo>
                  <a:pt x="5395" y="13487"/>
                  <a:pt x="7469" y="28840"/>
                  <a:pt x="16184" y="40460"/>
                </a:cubicBezTo>
                <a:cubicBezTo>
                  <a:pt x="24276" y="51249"/>
                  <a:pt x="38191" y="56102"/>
                  <a:pt x="48552" y="64736"/>
                </a:cubicBezTo>
                <a:cubicBezTo>
                  <a:pt x="54413" y="69620"/>
                  <a:pt x="59971" y="74962"/>
                  <a:pt x="64737" y="80920"/>
                </a:cubicBezTo>
                <a:cubicBezTo>
                  <a:pt x="70813" y="88514"/>
                  <a:pt x="72674" y="100042"/>
                  <a:pt x="80921" y="105196"/>
                </a:cubicBezTo>
                <a:cubicBezTo>
                  <a:pt x="95387" y="114237"/>
                  <a:pt x="115279" y="111917"/>
                  <a:pt x="129473" y="121380"/>
                </a:cubicBezTo>
                <a:cubicBezTo>
                  <a:pt x="137565" y="126775"/>
                  <a:pt x="145050" y="133215"/>
                  <a:pt x="153749" y="137564"/>
                </a:cubicBezTo>
                <a:cubicBezTo>
                  <a:pt x="162176" y="141778"/>
                  <a:pt x="204171" y="153229"/>
                  <a:pt x="210393" y="153748"/>
                </a:cubicBezTo>
                <a:cubicBezTo>
                  <a:pt x="231897" y="155540"/>
                  <a:pt x="253550" y="153748"/>
                  <a:pt x="275129" y="15374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6825535" y="3356992"/>
            <a:ext cx="275129" cy="154544"/>
          </a:xfrm>
          <a:custGeom>
            <a:avLst/>
            <a:gdLst>
              <a:gd name="connsiteX0" fmla="*/ 0 w 275129"/>
              <a:gd name="connsiteY0" fmla="*/ 0 h 154544"/>
              <a:gd name="connsiteX1" fmla="*/ 16184 w 275129"/>
              <a:gd name="connsiteY1" fmla="*/ 40460 h 154544"/>
              <a:gd name="connsiteX2" fmla="*/ 48552 w 275129"/>
              <a:gd name="connsiteY2" fmla="*/ 64736 h 154544"/>
              <a:gd name="connsiteX3" fmla="*/ 64737 w 275129"/>
              <a:gd name="connsiteY3" fmla="*/ 80920 h 154544"/>
              <a:gd name="connsiteX4" fmla="*/ 80921 w 275129"/>
              <a:gd name="connsiteY4" fmla="*/ 105196 h 154544"/>
              <a:gd name="connsiteX5" fmla="*/ 129473 w 275129"/>
              <a:gd name="connsiteY5" fmla="*/ 121380 h 154544"/>
              <a:gd name="connsiteX6" fmla="*/ 153749 w 275129"/>
              <a:gd name="connsiteY6" fmla="*/ 137564 h 154544"/>
              <a:gd name="connsiteX7" fmla="*/ 210393 w 275129"/>
              <a:gd name="connsiteY7" fmla="*/ 153748 h 154544"/>
              <a:gd name="connsiteX8" fmla="*/ 275129 w 275129"/>
              <a:gd name="connsiteY8" fmla="*/ 153748 h 15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129" h="154544">
                <a:moveTo>
                  <a:pt x="0" y="0"/>
                </a:moveTo>
                <a:cubicBezTo>
                  <a:pt x="5395" y="13487"/>
                  <a:pt x="7469" y="28840"/>
                  <a:pt x="16184" y="40460"/>
                </a:cubicBezTo>
                <a:cubicBezTo>
                  <a:pt x="24276" y="51249"/>
                  <a:pt x="38191" y="56102"/>
                  <a:pt x="48552" y="64736"/>
                </a:cubicBezTo>
                <a:cubicBezTo>
                  <a:pt x="54413" y="69620"/>
                  <a:pt x="59971" y="74962"/>
                  <a:pt x="64737" y="80920"/>
                </a:cubicBezTo>
                <a:cubicBezTo>
                  <a:pt x="70813" y="88514"/>
                  <a:pt x="72674" y="100042"/>
                  <a:pt x="80921" y="105196"/>
                </a:cubicBezTo>
                <a:cubicBezTo>
                  <a:pt x="95387" y="114237"/>
                  <a:pt x="115279" y="111917"/>
                  <a:pt x="129473" y="121380"/>
                </a:cubicBezTo>
                <a:cubicBezTo>
                  <a:pt x="137565" y="126775"/>
                  <a:pt x="145050" y="133215"/>
                  <a:pt x="153749" y="137564"/>
                </a:cubicBezTo>
                <a:cubicBezTo>
                  <a:pt x="162176" y="141778"/>
                  <a:pt x="204171" y="153229"/>
                  <a:pt x="210393" y="153748"/>
                </a:cubicBezTo>
                <a:cubicBezTo>
                  <a:pt x="231897" y="155540"/>
                  <a:pt x="253550" y="153748"/>
                  <a:pt x="275129" y="15374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4814761" y="3487667"/>
            <a:ext cx="56644" cy="32368"/>
          </a:xfrm>
          <a:custGeom>
            <a:avLst/>
            <a:gdLst>
              <a:gd name="connsiteX0" fmla="*/ 56644 w 56644"/>
              <a:gd name="connsiteY0" fmla="*/ 0 h 32368"/>
              <a:gd name="connsiteX1" fmla="*/ 0 w 56644"/>
              <a:gd name="connsiteY1" fmla="*/ 32368 h 3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44" h="32368">
                <a:moveTo>
                  <a:pt x="56644" y="0"/>
                </a:moveTo>
                <a:cubicBezTo>
                  <a:pt x="9100" y="19017"/>
                  <a:pt x="26455" y="5913"/>
                  <a:pt x="0" y="32368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19"/>
          <p:cNvSpPr/>
          <p:nvPr/>
        </p:nvSpPr>
        <p:spPr>
          <a:xfrm>
            <a:off x="4887589" y="3520035"/>
            <a:ext cx="56645" cy="89013"/>
          </a:xfrm>
          <a:custGeom>
            <a:avLst/>
            <a:gdLst>
              <a:gd name="connsiteX0" fmla="*/ 56645 w 56645"/>
              <a:gd name="connsiteY0" fmla="*/ 0 h 89013"/>
              <a:gd name="connsiteX1" fmla="*/ 40461 w 56645"/>
              <a:gd name="connsiteY1" fmla="*/ 40461 h 89013"/>
              <a:gd name="connsiteX2" fmla="*/ 24276 w 56645"/>
              <a:gd name="connsiteY2" fmla="*/ 56645 h 89013"/>
              <a:gd name="connsiteX3" fmla="*/ 0 w 56645"/>
              <a:gd name="connsiteY3" fmla="*/ 89013 h 8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5" h="89013">
                <a:moveTo>
                  <a:pt x="56645" y="0"/>
                </a:moveTo>
                <a:cubicBezTo>
                  <a:pt x="51250" y="13487"/>
                  <a:pt x="47668" y="27849"/>
                  <a:pt x="40461" y="40461"/>
                </a:cubicBezTo>
                <a:cubicBezTo>
                  <a:pt x="36676" y="47085"/>
                  <a:pt x="29042" y="50687"/>
                  <a:pt x="24276" y="56645"/>
                </a:cubicBezTo>
                <a:cubicBezTo>
                  <a:pt x="-12330" y="102401"/>
                  <a:pt x="22149" y="66864"/>
                  <a:pt x="0" y="89013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0"/>
          <p:cNvSpPr/>
          <p:nvPr/>
        </p:nvSpPr>
        <p:spPr>
          <a:xfrm>
            <a:off x="5057498" y="3576680"/>
            <a:ext cx="8116" cy="129472"/>
          </a:xfrm>
          <a:custGeom>
            <a:avLst/>
            <a:gdLst>
              <a:gd name="connsiteX0" fmla="*/ 8116 w 8116"/>
              <a:gd name="connsiteY0" fmla="*/ 0 h 129472"/>
              <a:gd name="connsiteX1" fmla="*/ 24 w 8116"/>
              <a:gd name="connsiteY1" fmla="*/ 129472 h 12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6" h="129472">
                <a:moveTo>
                  <a:pt x="8116" y="0"/>
                </a:moveTo>
                <a:cubicBezTo>
                  <a:pt x="-872" y="107856"/>
                  <a:pt x="24" y="64624"/>
                  <a:pt x="24" y="12947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 21"/>
          <p:cNvSpPr/>
          <p:nvPr/>
        </p:nvSpPr>
        <p:spPr>
          <a:xfrm>
            <a:off x="5793897" y="3455299"/>
            <a:ext cx="80921" cy="89013"/>
          </a:xfrm>
          <a:custGeom>
            <a:avLst/>
            <a:gdLst>
              <a:gd name="connsiteX0" fmla="*/ 80921 w 80921"/>
              <a:gd name="connsiteY0" fmla="*/ 0 h 89013"/>
              <a:gd name="connsiteX1" fmla="*/ 56645 w 80921"/>
              <a:gd name="connsiteY1" fmla="*/ 40460 h 89013"/>
              <a:gd name="connsiteX2" fmla="*/ 0 w 80921"/>
              <a:gd name="connsiteY2" fmla="*/ 89013 h 8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21" h="89013">
                <a:moveTo>
                  <a:pt x="80921" y="0"/>
                </a:moveTo>
                <a:cubicBezTo>
                  <a:pt x="72829" y="13487"/>
                  <a:pt x="67766" y="29339"/>
                  <a:pt x="56645" y="40460"/>
                </a:cubicBezTo>
                <a:cubicBezTo>
                  <a:pt x="-14782" y="111886"/>
                  <a:pt x="22327" y="44356"/>
                  <a:pt x="0" y="89013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5899094" y="3520035"/>
            <a:ext cx="80920" cy="89013"/>
          </a:xfrm>
          <a:custGeom>
            <a:avLst/>
            <a:gdLst>
              <a:gd name="connsiteX0" fmla="*/ 80920 w 80920"/>
              <a:gd name="connsiteY0" fmla="*/ 0 h 89013"/>
              <a:gd name="connsiteX1" fmla="*/ 0 w 80920"/>
              <a:gd name="connsiteY1" fmla="*/ 80921 h 89013"/>
              <a:gd name="connsiteX2" fmla="*/ 0 w 80920"/>
              <a:gd name="connsiteY2" fmla="*/ 89013 h 8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20" h="89013">
                <a:moveTo>
                  <a:pt x="80920" y="0"/>
                </a:moveTo>
                <a:cubicBezTo>
                  <a:pt x="59342" y="14386"/>
                  <a:pt x="0" y="44957"/>
                  <a:pt x="0" y="80921"/>
                </a:cubicBezTo>
                <a:lnTo>
                  <a:pt x="0" y="89013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3"/>
          <p:cNvSpPr/>
          <p:nvPr/>
        </p:nvSpPr>
        <p:spPr>
          <a:xfrm>
            <a:off x="6060934" y="3568588"/>
            <a:ext cx="16185" cy="137564"/>
          </a:xfrm>
          <a:custGeom>
            <a:avLst/>
            <a:gdLst>
              <a:gd name="connsiteX0" fmla="*/ 16185 w 16185"/>
              <a:gd name="connsiteY0" fmla="*/ 0 h 137564"/>
              <a:gd name="connsiteX1" fmla="*/ 8093 w 16185"/>
              <a:gd name="connsiteY1" fmla="*/ 56644 h 137564"/>
              <a:gd name="connsiteX2" fmla="*/ 1 w 16185"/>
              <a:gd name="connsiteY2" fmla="*/ 137564 h 13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85" h="137564">
                <a:moveTo>
                  <a:pt x="16185" y="0"/>
                </a:moveTo>
                <a:cubicBezTo>
                  <a:pt x="13488" y="18881"/>
                  <a:pt x="10459" y="37718"/>
                  <a:pt x="8093" y="56644"/>
                </a:cubicBezTo>
                <a:cubicBezTo>
                  <a:pt x="-297" y="123763"/>
                  <a:pt x="1" y="105973"/>
                  <a:pt x="1" y="13756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4355976" y="4171616"/>
            <a:ext cx="144016" cy="356489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67822"/>
            <a:ext cx="144016" cy="25754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4843083" y="4396595"/>
            <a:ext cx="149702" cy="13151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5558152" y="4171615"/>
            <a:ext cx="144016" cy="356489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5713652" y="4412880"/>
            <a:ext cx="149702" cy="13151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70011" y="4271131"/>
            <a:ext cx="144016" cy="25754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30"/>
          <p:cNvSpPr/>
          <p:nvPr/>
        </p:nvSpPr>
        <p:spPr>
          <a:xfrm>
            <a:off x="6651653" y="3455299"/>
            <a:ext cx="129473" cy="56644"/>
          </a:xfrm>
          <a:custGeom>
            <a:avLst/>
            <a:gdLst>
              <a:gd name="connsiteX0" fmla="*/ 129473 w 129473"/>
              <a:gd name="connsiteY0" fmla="*/ 0 h 56644"/>
              <a:gd name="connsiteX1" fmla="*/ 64736 w 129473"/>
              <a:gd name="connsiteY1" fmla="*/ 24276 h 56644"/>
              <a:gd name="connsiteX2" fmla="*/ 40460 w 129473"/>
              <a:gd name="connsiteY2" fmla="*/ 40460 h 56644"/>
              <a:gd name="connsiteX3" fmla="*/ 16184 w 129473"/>
              <a:gd name="connsiteY3" fmla="*/ 48552 h 56644"/>
              <a:gd name="connsiteX4" fmla="*/ 0 w 129473"/>
              <a:gd name="connsiteY4" fmla="*/ 56644 h 5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73" h="56644">
                <a:moveTo>
                  <a:pt x="129473" y="0"/>
                </a:moveTo>
                <a:cubicBezTo>
                  <a:pt x="107894" y="8092"/>
                  <a:pt x="85717" y="14739"/>
                  <a:pt x="64736" y="24276"/>
                </a:cubicBezTo>
                <a:cubicBezTo>
                  <a:pt x="55882" y="28300"/>
                  <a:pt x="49159" y="36111"/>
                  <a:pt x="40460" y="40460"/>
                </a:cubicBezTo>
                <a:cubicBezTo>
                  <a:pt x="32831" y="44275"/>
                  <a:pt x="24104" y="45384"/>
                  <a:pt x="16184" y="48552"/>
                </a:cubicBezTo>
                <a:cubicBezTo>
                  <a:pt x="10584" y="50792"/>
                  <a:pt x="5395" y="53947"/>
                  <a:pt x="0" y="5664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31"/>
          <p:cNvSpPr/>
          <p:nvPr/>
        </p:nvSpPr>
        <p:spPr>
          <a:xfrm>
            <a:off x="6781126" y="3520035"/>
            <a:ext cx="72828" cy="145678"/>
          </a:xfrm>
          <a:custGeom>
            <a:avLst/>
            <a:gdLst>
              <a:gd name="connsiteX0" fmla="*/ 72828 w 72828"/>
              <a:gd name="connsiteY0" fmla="*/ 0 h 145678"/>
              <a:gd name="connsiteX1" fmla="*/ 64736 w 72828"/>
              <a:gd name="connsiteY1" fmla="*/ 40461 h 145678"/>
              <a:gd name="connsiteX2" fmla="*/ 40460 w 72828"/>
              <a:gd name="connsiteY2" fmla="*/ 72829 h 145678"/>
              <a:gd name="connsiteX3" fmla="*/ 24276 w 72828"/>
              <a:gd name="connsiteY3" fmla="*/ 97105 h 145678"/>
              <a:gd name="connsiteX4" fmla="*/ 0 w 72828"/>
              <a:gd name="connsiteY4" fmla="*/ 145657 h 14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28" h="145678">
                <a:moveTo>
                  <a:pt x="72828" y="0"/>
                </a:moveTo>
                <a:cubicBezTo>
                  <a:pt x="70131" y="13487"/>
                  <a:pt x="70322" y="27892"/>
                  <a:pt x="64736" y="40461"/>
                </a:cubicBezTo>
                <a:cubicBezTo>
                  <a:pt x="59259" y="52785"/>
                  <a:pt x="48299" y="61854"/>
                  <a:pt x="40460" y="72829"/>
                </a:cubicBezTo>
                <a:cubicBezTo>
                  <a:pt x="34807" y="80743"/>
                  <a:pt x="28226" y="88218"/>
                  <a:pt x="24276" y="97105"/>
                </a:cubicBezTo>
                <a:cubicBezTo>
                  <a:pt x="1560" y="148216"/>
                  <a:pt x="26049" y="145657"/>
                  <a:pt x="0" y="145657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32"/>
          <p:cNvSpPr/>
          <p:nvPr/>
        </p:nvSpPr>
        <p:spPr>
          <a:xfrm>
            <a:off x="6991519" y="3568588"/>
            <a:ext cx="0" cy="137564"/>
          </a:xfrm>
          <a:custGeom>
            <a:avLst/>
            <a:gdLst>
              <a:gd name="connsiteX0" fmla="*/ 0 w 0"/>
              <a:gd name="connsiteY0" fmla="*/ 0 h 137564"/>
              <a:gd name="connsiteX1" fmla="*/ 0 w 0"/>
              <a:gd name="connsiteY1" fmla="*/ 137564 h 13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7564">
                <a:moveTo>
                  <a:pt x="0" y="0"/>
                </a:moveTo>
                <a:lnTo>
                  <a:pt x="0" y="137564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блако 33"/>
          <p:cNvSpPr/>
          <p:nvPr/>
        </p:nvSpPr>
        <p:spPr>
          <a:xfrm>
            <a:off x="6444208" y="3641416"/>
            <a:ext cx="207445" cy="147624"/>
          </a:xfrm>
          <a:prstGeom prst="cloud">
            <a:avLst/>
          </a:prstGeom>
          <a:noFill/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6922736" y="4075571"/>
            <a:ext cx="145559" cy="302071"/>
          </a:xfrm>
          <a:prstGeom prst="triangle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6918739" y="4226607"/>
            <a:ext cx="145559" cy="302071"/>
          </a:xfrm>
          <a:prstGeom prst="triangle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5984011" y="4074997"/>
            <a:ext cx="145559" cy="302071"/>
          </a:xfrm>
          <a:prstGeom prst="triangle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5980014" y="4226033"/>
            <a:ext cx="145559" cy="302071"/>
          </a:xfrm>
          <a:prstGeom prst="triangle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9900"/>
                </a:solidFill>
              </a:ln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72200" y="4248868"/>
            <a:ext cx="144016" cy="25754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6629769" y="4387407"/>
            <a:ext cx="149702" cy="13151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блако 40"/>
          <p:cNvSpPr/>
          <p:nvPr/>
        </p:nvSpPr>
        <p:spPr>
          <a:xfrm>
            <a:off x="7308304" y="3542984"/>
            <a:ext cx="207445" cy="147624"/>
          </a:xfrm>
          <a:prstGeom prst="cloud">
            <a:avLst/>
          </a:prstGeom>
          <a:noFill/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блако 41"/>
          <p:cNvSpPr/>
          <p:nvPr/>
        </p:nvSpPr>
        <p:spPr>
          <a:xfrm>
            <a:off x="7601083" y="3690608"/>
            <a:ext cx="207445" cy="147624"/>
          </a:xfrm>
          <a:prstGeom prst="cloud">
            <a:avLst/>
          </a:prstGeom>
          <a:noFill/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блако 42"/>
          <p:cNvSpPr/>
          <p:nvPr/>
        </p:nvSpPr>
        <p:spPr>
          <a:xfrm>
            <a:off x="8316416" y="3576680"/>
            <a:ext cx="207445" cy="147624"/>
          </a:xfrm>
          <a:prstGeom prst="cloud">
            <a:avLst/>
          </a:prstGeom>
          <a:noFill/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блако 43"/>
          <p:cNvSpPr/>
          <p:nvPr/>
        </p:nvSpPr>
        <p:spPr>
          <a:xfrm>
            <a:off x="8676261" y="3558528"/>
            <a:ext cx="207445" cy="147624"/>
          </a:xfrm>
          <a:prstGeom prst="cloud">
            <a:avLst/>
          </a:prstGeom>
          <a:noFill/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7848071" y="4074996"/>
            <a:ext cx="145559" cy="302071"/>
          </a:xfrm>
          <a:prstGeom prst="triangle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7844074" y="4226032"/>
            <a:ext cx="145559" cy="302071"/>
          </a:xfrm>
          <a:prstGeom prst="triangle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7555104" y="4386832"/>
            <a:ext cx="149702" cy="13151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8374159" y="4370202"/>
            <a:ext cx="149702" cy="13151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779983" y="4370202"/>
            <a:ext cx="103723" cy="1584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8779983" y="3861049"/>
            <a:ext cx="103723" cy="516594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7363752" y="3730428"/>
            <a:ext cx="0" cy="113289"/>
          </a:xfrm>
          <a:custGeom>
            <a:avLst/>
            <a:gdLst>
              <a:gd name="connsiteX0" fmla="*/ 0 w 0"/>
              <a:gd name="connsiteY0" fmla="*/ 0 h 113289"/>
              <a:gd name="connsiteX1" fmla="*/ 0 w 0"/>
              <a:gd name="connsiteY1" fmla="*/ 113289 h 1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3289">
                <a:moveTo>
                  <a:pt x="0" y="0"/>
                </a:moveTo>
                <a:lnTo>
                  <a:pt x="0" y="113289"/>
                </a:lnTo>
              </a:path>
            </a:pathLst>
          </a:cu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олилиния 54"/>
          <p:cNvSpPr/>
          <p:nvPr/>
        </p:nvSpPr>
        <p:spPr>
          <a:xfrm>
            <a:off x="7412026" y="3747760"/>
            <a:ext cx="0" cy="113289"/>
          </a:xfrm>
          <a:custGeom>
            <a:avLst/>
            <a:gdLst>
              <a:gd name="connsiteX0" fmla="*/ 0 w 0"/>
              <a:gd name="connsiteY0" fmla="*/ 0 h 113289"/>
              <a:gd name="connsiteX1" fmla="*/ 0 w 0"/>
              <a:gd name="connsiteY1" fmla="*/ 113289 h 1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3289">
                <a:moveTo>
                  <a:pt x="0" y="0"/>
                </a:moveTo>
                <a:lnTo>
                  <a:pt x="0" y="113289"/>
                </a:lnTo>
              </a:path>
            </a:pathLst>
          </a:cu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олилиния 55"/>
          <p:cNvSpPr/>
          <p:nvPr/>
        </p:nvSpPr>
        <p:spPr>
          <a:xfrm>
            <a:off x="7497938" y="3730427"/>
            <a:ext cx="0" cy="113289"/>
          </a:xfrm>
          <a:custGeom>
            <a:avLst/>
            <a:gdLst>
              <a:gd name="connsiteX0" fmla="*/ 0 w 0"/>
              <a:gd name="connsiteY0" fmla="*/ 0 h 113289"/>
              <a:gd name="connsiteX1" fmla="*/ 0 w 0"/>
              <a:gd name="connsiteY1" fmla="*/ 113289 h 1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3289">
                <a:moveTo>
                  <a:pt x="0" y="0"/>
                </a:moveTo>
                <a:lnTo>
                  <a:pt x="0" y="113289"/>
                </a:lnTo>
              </a:path>
            </a:pathLst>
          </a:cu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 58"/>
          <p:cNvSpPr/>
          <p:nvPr/>
        </p:nvSpPr>
        <p:spPr>
          <a:xfrm>
            <a:off x="7650338" y="3882827"/>
            <a:ext cx="0" cy="113289"/>
          </a:xfrm>
          <a:custGeom>
            <a:avLst/>
            <a:gdLst>
              <a:gd name="connsiteX0" fmla="*/ 0 w 0"/>
              <a:gd name="connsiteY0" fmla="*/ 0 h 113289"/>
              <a:gd name="connsiteX1" fmla="*/ 0 w 0"/>
              <a:gd name="connsiteY1" fmla="*/ 113289 h 1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3289">
                <a:moveTo>
                  <a:pt x="0" y="0"/>
                </a:moveTo>
                <a:lnTo>
                  <a:pt x="0" y="113289"/>
                </a:lnTo>
              </a:path>
            </a:pathLst>
          </a:cu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олилиния 59"/>
          <p:cNvSpPr/>
          <p:nvPr/>
        </p:nvSpPr>
        <p:spPr>
          <a:xfrm>
            <a:off x="7704806" y="3882826"/>
            <a:ext cx="0" cy="113289"/>
          </a:xfrm>
          <a:custGeom>
            <a:avLst/>
            <a:gdLst>
              <a:gd name="connsiteX0" fmla="*/ 0 w 0"/>
              <a:gd name="connsiteY0" fmla="*/ 0 h 113289"/>
              <a:gd name="connsiteX1" fmla="*/ 0 w 0"/>
              <a:gd name="connsiteY1" fmla="*/ 113289 h 1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3289">
                <a:moveTo>
                  <a:pt x="0" y="0"/>
                </a:moveTo>
                <a:lnTo>
                  <a:pt x="0" y="113289"/>
                </a:lnTo>
              </a:path>
            </a:pathLst>
          </a:cu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олилиния 60"/>
          <p:cNvSpPr/>
          <p:nvPr/>
        </p:nvSpPr>
        <p:spPr>
          <a:xfrm>
            <a:off x="7800276" y="3865066"/>
            <a:ext cx="0" cy="113289"/>
          </a:xfrm>
          <a:custGeom>
            <a:avLst/>
            <a:gdLst>
              <a:gd name="connsiteX0" fmla="*/ 0 w 0"/>
              <a:gd name="connsiteY0" fmla="*/ 0 h 113289"/>
              <a:gd name="connsiteX1" fmla="*/ 0 w 0"/>
              <a:gd name="connsiteY1" fmla="*/ 113289 h 1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3289">
                <a:moveTo>
                  <a:pt x="0" y="0"/>
                </a:moveTo>
                <a:lnTo>
                  <a:pt x="0" y="113289"/>
                </a:lnTo>
              </a:path>
            </a:pathLst>
          </a:cu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олилиния 61"/>
          <p:cNvSpPr/>
          <p:nvPr/>
        </p:nvSpPr>
        <p:spPr>
          <a:xfrm>
            <a:off x="8327623" y="3801706"/>
            <a:ext cx="0" cy="113289"/>
          </a:xfrm>
          <a:custGeom>
            <a:avLst/>
            <a:gdLst>
              <a:gd name="connsiteX0" fmla="*/ 0 w 0"/>
              <a:gd name="connsiteY0" fmla="*/ 0 h 113289"/>
              <a:gd name="connsiteX1" fmla="*/ 0 w 0"/>
              <a:gd name="connsiteY1" fmla="*/ 113289 h 1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3289">
                <a:moveTo>
                  <a:pt x="0" y="0"/>
                </a:moveTo>
                <a:lnTo>
                  <a:pt x="0" y="113289"/>
                </a:lnTo>
              </a:path>
            </a:pathLst>
          </a:cu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8382091" y="3801705"/>
            <a:ext cx="0" cy="113289"/>
          </a:xfrm>
          <a:custGeom>
            <a:avLst/>
            <a:gdLst>
              <a:gd name="connsiteX0" fmla="*/ 0 w 0"/>
              <a:gd name="connsiteY0" fmla="*/ 0 h 113289"/>
              <a:gd name="connsiteX1" fmla="*/ 0 w 0"/>
              <a:gd name="connsiteY1" fmla="*/ 113289 h 1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3289">
                <a:moveTo>
                  <a:pt x="0" y="0"/>
                </a:moveTo>
                <a:lnTo>
                  <a:pt x="0" y="113289"/>
                </a:lnTo>
              </a:path>
            </a:pathLst>
          </a:cu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олилиния 63"/>
          <p:cNvSpPr/>
          <p:nvPr/>
        </p:nvSpPr>
        <p:spPr>
          <a:xfrm>
            <a:off x="8477561" y="3783945"/>
            <a:ext cx="0" cy="113289"/>
          </a:xfrm>
          <a:custGeom>
            <a:avLst/>
            <a:gdLst>
              <a:gd name="connsiteX0" fmla="*/ 0 w 0"/>
              <a:gd name="connsiteY0" fmla="*/ 0 h 113289"/>
              <a:gd name="connsiteX1" fmla="*/ 0 w 0"/>
              <a:gd name="connsiteY1" fmla="*/ 113289 h 1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3289">
                <a:moveTo>
                  <a:pt x="0" y="0"/>
                </a:moveTo>
                <a:lnTo>
                  <a:pt x="0" y="113289"/>
                </a:lnTo>
              </a:path>
            </a:pathLst>
          </a:cu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 64"/>
          <p:cNvSpPr/>
          <p:nvPr/>
        </p:nvSpPr>
        <p:spPr>
          <a:xfrm>
            <a:off x="8722909" y="3769538"/>
            <a:ext cx="0" cy="113289"/>
          </a:xfrm>
          <a:custGeom>
            <a:avLst/>
            <a:gdLst>
              <a:gd name="connsiteX0" fmla="*/ 0 w 0"/>
              <a:gd name="connsiteY0" fmla="*/ 0 h 113289"/>
              <a:gd name="connsiteX1" fmla="*/ 0 w 0"/>
              <a:gd name="connsiteY1" fmla="*/ 113289 h 1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3289">
                <a:moveTo>
                  <a:pt x="0" y="0"/>
                </a:moveTo>
                <a:lnTo>
                  <a:pt x="0" y="113289"/>
                </a:lnTo>
              </a:path>
            </a:pathLst>
          </a:cu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8777377" y="3769537"/>
            <a:ext cx="0" cy="113289"/>
          </a:xfrm>
          <a:custGeom>
            <a:avLst/>
            <a:gdLst>
              <a:gd name="connsiteX0" fmla="*/ 0 w 0"/>
              <a:gd name="connsiteY0" fmla="*/ 0 h 113289"/>
              <a:gd name="connsiteX1" fmla="*/ 0 w 0"/>
              <a:gd name="connsiteY1" fmla="*/ 113289 h 1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3289">
                <a:moveTo>
                  <a:pt x="0" y="0"/>
                </a:moveTo>
                <a:lnTo>
                  <a:pt x="0" y="113289"/>
                </a:lnTo>
              </a:path>
            </a:pathLst>
          </a:cu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>
            <a:off x="8872847" y="3751777"/>
            <a:ext cx="0" cy="113289"/>
          </a:xfrm>
          <a:custGeom>
            <a:avLst/>
            <a:gdLst>
              <a:gd name="connsiteX0" fmla="*/ 0 w 0"/>
              <a:gd name="connsiteY0" fmla="*/ 0 h 113289"/>
              <a:gd name="connsiteX1" fmla="*/ 0 w 0"/>
              <a:gd name="connsiteY1" fmla="*/ 113289 h 1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3289">
                <a:moveTo>
                  <a:pt x="0" y="0"/>
                </a:moveTo>
                <a:lnTo>
                  <a:pt x="0" y="113289"/>
                </a:lnTo>
              </a:path>
            </a:pathLst>
          </a:cu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1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73372929"/>
              </p:ext>
            </p:extLst>
          </p:nvPr>
        </p:nvGraphicFramePr>
        <p:xfrm>
          <a:off x="323528" y="188640"/>
          <a:ext cx="849694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075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57203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этой цели становится возможным благодаря формированию системы универсальных учебных действий (УУД).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УУД является базисом всестороннего развития личности ребенка.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УУД как способность субъекта к саморазвитию и самосовершенствованию путем сознательного и активного присвоения социального опыта обеспечивают его культурную идентичность, социальную компетентность, толерантность, способность к самостоятельному освоению новых знаний и умений, включая организацию этого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40052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320087" cy="33734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rgbClr val="23AA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Рефлексивный анализ урока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rgbClr val="23AAA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303490"/>
          </a:xfrm>
        </p:spPr>
        <p:txBody>
          <a:bodyPr/>
          <a:lstStyle/>
          <a:p>
            <a:pPr marL="0" indent="447675" algn="ctr" eaLnBrk="1" hangingPunct="1">
              <a:buFont typeface="Arial" charset="0"/>
              <a:buNone/>
            </a:pPr>
            <a:r>
              <a:rPr lang="ru-RU" altLang="ru-RU" sz="5400" b="1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Выполните рефлексию собственной деятельности, по отношению к изучению данной главы. </a:t>
            </a:r>
            <a:endParaRPr lang="en-US" altLang="ru-RU" sz="5400" b="1" dirty="0" smtClean="0">
              <a:solidFill>
                <a:srgbClr val="1D8C8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 algn="ctr" eaLnBrk="1" hangingPunct="1">
              <a:buFont typeface="Arial" charset="0"/>
              <a:buNone/>
            </a:pPr>
            <a:r>
              <a:rPr lang="ru-RU" altLang="ru-RU" sz="5400" b="1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Для этого:</a:t>
            </a:r>
          </a:p>
        </p:txBody>
      </p:sp>
    </p:spTree>
    <p:extLst>
      <p:ext uri="{BB962C8B-B14F-4D97-AF65-F5344CB8AC3E}">
        <p14:creationId xmlns:p14="http://schemas.microsoft.com/office/powerpoint/2010/main" val="17943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marL="0" indent="542925" eaLnBrk="1" hangingPunct="1">
              <a:buFont typeface="Arial" charset="0"/>
              <a:buNone/>
            </a:pPr>
            <a:r>
              <a:rPr lang="ru-RU" altLang="ru-RU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1- восстановите этапы своего изучения темы и ответьте на вопросы:</a:t>
            </a:r>
            <a:endParaRPr lang="en-US" altLang="ru-RU" dirty="0" smtClean="0">
              <a:solidFill>
                <a:srgbClr val="1D8C8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42925" eaLnBrk="1" hangingPunct="1">
              <a:buFont typeface="Arial" charset="0"/>
              <a:buNone/>
            </a:pPr>
            <a:endParaRPr lang="ru-RU" altLang="ru-RU" dirty="0" smtClean="0">
              <a:solidFill>
                <a:srgbClr val="1D8C8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42925" eaLnBrk="1" hangingPunct="1">
              <a:buFont typeface="Arial" charset="0"/>
              <a:buNone/>
            </a:pPr>
            <a:r>
              <a:rPr lang="ru-RU" altLang="ru-RU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а) какие элементы темы вызвали наибольший интерес?</a:t>
            </a:r>
          </a:p>
          <a:p>
            <a:pPr marL="0" indent="542925" eaLnBrk="1" hangingPunct="1">
              <a:buFont typeface="Arial" charset="0"/>
              <a:buNone/>
            </a:pPr>
            <a:r>
              <a:rPr lang="ru-RU" altLang="ru-RU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б) каков при этом был ход ваших мыслей?</a:t>
            </a:r>
          </a:p>
          <a:p>
            <a:pPr marL="0" indent="542925" eaLnBrk="1" hangingPunct="1">
              <a:buFont typeface="Arial" charset="0"/>
              <a:buNone/>
            </a:pPr>
            <a:r>
              <a:rPr lang="ru-RU" altLang="ru-RU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в) какие методы использовали?</a:t>
            </a:r>
          </a:p>
          <a:p>
            <a:pPr marL="0" indent="542925" eaLnBrk="1" hangingPunct="1">
              <a:buFont typeface="Arial" charset="0"/>
              <a:buNone/>
            </a:pPr>
            <a:r>
              <a:rPr lang="ru-RU" altLang="ru-RU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г) какие были ошибочны и почему?</a:t>
            </a:r>
          </a:p>
        </p:txBody>
      </p:sp>
    </p:spTree>
    <p:extLst>
      <p:ext uri="{BB962C8B-B14F-4D97-AF65-F5344CB8AC3E}">
        <p14:creationId xmlns:p14="http://schemas.microsoft.com/office/powerpoint/2010/main" val="18415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marL="0" indent="361950" eaLnBrk="1" hangingPunct="1"/>
            <a:r>
              <a:rPr lang="ru-RU" altLang="ru-RU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Что было непонятно до изучения темы?</a:t>
            </a:r>
            <a:endParaRPr lang="en-US" altLang="ru-RU" dirty="0" smtClean="0">
              <a:solidFill>
                <a:srgbClr val="1D8C8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eaLnBrk="1" hangingPunct="1"/>
            <a:r>
              <a:rPr lang="ru-RU" altLang="ru-RU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Какие элементы темы, упражнения, задания вызвали затруднения? </a:t>
            </a:r>
          </a:p>
          <a:p>
            <a:pPr marL="0" indent="361950" eaLnBrk="1" hangingPunct="1"/>
            <a:r>
              <a:rPr lang="ru-RU" altLang="ru-RU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Что осталось непонятным после изучения темы?</a:t>
            </a:r>
          </a:p>
          <a:p>
            <a:pPr marL="0" indent="361950" eaLnBrk="1" hangingPunct="1"/>
            <a:r>
              <a:rPr lang="ru-RU" altLang="ru-RU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Что будете делать с этим дальше?</a:t>
            </a:r>
            <a:endParaRPr lang="en-US" altLang="ru-RU" dirty="0" smtClean="0">
              <a:solidFill>
                <a:srgbClr val="1D8C8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eaLnBrk="1" hangingPunct="1"/>
            <a:r>
              <a:rPr lang="ru-RU" altLang="ru-RU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Какие эмоциональные состояния (радость, растерянность, гордость, повышение собственной самооценки и прочее) вызвало изучение темы (произведения)?</a:t>
            </a:r>
          </a:p>
        </p:txBody>
      </p:sp>
    </p:spTree>
    <p:extLst>
      <p:ext uri="{BB962C8B-B14F-4D97-AF65-F5344CB8AC3E}">
        <p14:creationId xmlns:p14="http://schemas.microsoft.com/office/powerpoint/2010/main" val="42399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 rtlCol="0">
            <a:normAutofit/>
          </a:bodyPr>
          <a:lstStyle/>
          <a:p>
            <a:pPr marL="0" indent="4476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Сколько времени вы потратили на выполнение блока актуализации, блока применения?</a:t>
            </a:r>
          </a:p>
          <a:p>
            <a:pPr marL="0" indent="4476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Сколько заданий, из предложенных вам, вы выполнили?</a:t>
            </a:r>
          </a:p>
          <a:p>
            <a:pPr marL="0" indent="4476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Какие виды заданий вам больше понравилось выполнять?</a:t>
            </a:r>
          </a:p>
          <a:p>
            <a:pPr marL="400050" lvl="1" indent="44767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Задания, где все понятно</a:t>
            </a:r>
          </a:p>
          <a:p>
            <a:pPr marL="400050" lvl="1" indent="44767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Задания, которые не требуется много времени и сил</a:t>
            </a:r>
          </a:p>
          <a:p>
            <a:pPr marL="400050" lvl="1" indent="44767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Задания, которые заставляют много думать</a:t>
            </a:r>
          </a:p>
          <a:p>
            <a:pPr marL="400050" lvl="1" indent="44767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Сложные задания к которым не знаешь, как подойти</a:t>
            </a:r>
          </a:p>
          <a:p>
            <a:pPr marL="0" indent="4476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Какими способами учебно-познавательной деятельности вы овладели при их выполнении?</a:t>
            </a:r>
            <a:endParaRPr lang="ru-RU" dirty="0">
              <a:solidFill>
                <a:srgbClr val="19777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marL="0" indent="361950" eaLnBrk="1" hangingPunct="1"/>
            <a:r>
              <a:rPr lang="ru-RU" altLang="ru-RU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Сформулируйте личностное, что нового Вы узнали в процессе изучения темы.</a:t>
            </a:r>
          </a:p>
          <a:p>
            <a:pPr marL="0" indent="361950" eaLnBrk="1" hangingPunct="1"/>
            <a:endParaRPr lang="ru-RU" altLang="ru-RU" dirty="0" smtClean="0">
              <a:solidFill>
                <a:srgbClr val="1D8C8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eaLnBrk="1" hangingPunct="1"/>
            <a:r>
              <a:rPr lang="ru-RU" altLang="ru-RU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На основе этого сформулируйте цели своего дальнейшего изучения темы.</a:t>
            </a:r>
          </a:p>
          <a:p>
            <a:pPr marL="0" indent="361950" eaLnBrk="1" hangingPunct="1"/>
            <a:endParaRPr lang="ru-RU" altLang="ru-RU" dirty="0" smtClean="0">
              <a:solidFill>
                <a:srgbClr val="1D8C8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eaLnBrk="1" hangingPunct="1"/>
            <a:r>
              <a:rPr lang="ru-RU" altLang="ru-RU" dirty="0" smtClean="0">
                <a:solidFill>
                  <a:srgbClr val="1D8C8F"/>
                </a:solidFill>
                <a:latin typeface="Times New Roman" pitchFamily="18" charset="0"/>
                <a:cs typeface="Times New Roman" pitchFamily="18" charset="0"/>
              </a:rPr>
              <a:t>Какие виды заданий из блока самостоятельных работ вы выберите для этого? Почему?</a:t>
            </a:r>
          </a:p>
        </p:txBody>
      </p:sp>
    </p:spTree>
    <p:extLst>
      <p:ext uri="{BB962C8B-B14F-4D97-AF65-F5344CB8AC3E}">
        <p14:creationId xmlns:p14="http://schemas.microsoft.com/office/powerpoint/2010/main" val="37869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7558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Речицкая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Е.Г. Учебная деятельность младших школьников с нарушениями слуха. – М.; Прометей, 2009.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Речицкая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Е.Г.  Формирование универсальных  учебных действий у младших школьников с нарушениями слуха. –М., Прометей, 2011.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Речицкая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Е.Г.,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Зуробьян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С.А. Уроки русского языка и литературы в школах для слабослышащих детей. – М.,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Салмина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Н.Г. Знак и символ в обучении. – М., 1988.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15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585" y="624110"/>
            <a:ext cx="7384875" cy="631666"/>
          </a:xfrm>
        </p:spPr>
        <p:txBody>
          <a:bodyPr>
            <a:normAutofit fontScale="90000"/>
          </a:bodyPr>
          <a:lstStyle/>
          <a:p>
            <a:r>
              <a:rPr lang="ru-RU" sz="3000" dirty="0" smtClean="0"/>
              <a:t>Технологическая карта конструирования урока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419286"/>
              </p:ext>
            </p:extLst>
          </p:nvPr>
        </p:nvGraphicFramePr>
        <p:xfrm>
          <a:off x="1142976" y="1643050"/>
          <a:ext cx="7385448" cy="44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ru-RU" sz="2000" b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Общая часть</a:t>
                      </a:r>
                      <a:endParaRPr lang="ru-RU" sz="200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Предмет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Класс 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Тема урока 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Планируемые образовательные результаты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Предметные 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Метапредметные 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Личностные 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Решаемые учебные проблемы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Основные понятия, изучаемые на уроке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Вид используемых</a:t>
                      </a:r>
                      <a:r>
                        <a:rPr lang="ru-RU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на уроке средств ИКТ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Методическое назначение средств ИКТ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Аппаратное и программное обеспечение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Образовательные интернет-ресурсы</a:t>
                      </a:r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3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551561"/>
              </p:ext>
            </p:extLst>
          </p:nvPr>
        </p:nvGraphicFramePr>
        <p:xfrm>
          <a:off x="928662" y="714356"/>
          <a:ext cx="7471174" cy="552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179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</a:rPr>
                        <a:t>ОРГАНИЗАЦИОННАЯ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</a:rPr>
                        <a:t> СТРУКТУРА УРОКА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701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</a:rPr>
                        <a:t>ЭТАП 1.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</a:rPr>
                        <a:t> Вхождение в тему урока и создание условий для осознанного восприятия нового материала.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59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Формирование конкретного образовательного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результата / группы результатов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Длительность этапа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59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Основной вид учебной деятельности, направленный на формирование данного образовательного результата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Методы обучения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59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Средства ИКТ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для реализации данного вида учебной деятельности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3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Форма организации деятельности учащихся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3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Функции /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роль учителя на данном этапе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3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Основные виды деятельности учителя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2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548849"/>
              </p:ext>
            </p:extLst>
          </p:nvPr>
        </p:nvGraphicFramePr>
        <p:xfrm>
          <a:off x="1000100" y="571480"/>
          <a:ext cx="7462076" cy="5400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903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</a:rPr>
                        <a:t>ЭТАП 2.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</a:rPr>
                        <a:t> Организация и самоорганизация учащихся в ходе дальнейшего усвоения материала. Организация обратной связи.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34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Формирование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конкретного образовательного результата / группы результатов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7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Длительность этапа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34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Основной вид учебной деятельности, направленный на формирование данного образовательного результата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Методы обучения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34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Средства ИКТ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для реализации данного вида учебной деятельности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7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Форма организации деятельности учащихся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47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Функции /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роль учителя на данном этапе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47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Основные виды деятельности учителя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5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62280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характер учебных действий (УД) в широком смысле проявляется в том, что они носят надпредметный, метапредметный характер, обеспечивают целостность общекультурного, личностного и познавательного развития и саморазвития личности; лежат в основе организации и регуляции любой деятельности учащегося независимо от ее предметного содержания.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426685"/>
              </p:ext>
            </p:extLst>
          </p:nvPr>
        </p:nvGraphicFramePr>
        <p:xfrm>
          <a:off x="1071538" y="642918"/>
          <a:ext cx="7462076" cy="529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305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</a:rPr>
                        <a:t>ЭТАП 3.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</a:rPr>
                        <a:t> Практикум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45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Формирование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конкретного образовательного результата / группы результатов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8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Длительность этапа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45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Основной вид учебной деятельности, направленный на формирование данного образовательного результата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1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Методы обучения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45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Средства ИКТ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для реализации данного вида учебной деятельности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18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Форма организации деятельности учащихся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18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Функции /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роль учителя на данном этапе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18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Основные виды деятельности учителя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6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867519"/>
              </p:ext>
            </p:extLst>
          </p:nvPr>
        </p:nvGraphicFramePr>
        <p:xfrm>
          <a:off x="928662" y="785794"/>
          <a:ext cx="7608380" cy="553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4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075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</a:rPr>
                        <a:t>ЭТАП 4.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</a:rPr>
                        <a:t> Проверка полученных результатов. Коррекция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Длительность этапа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46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Виды учебной деятельности для проверки полученных образовательных результатов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5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Средства ИКТ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для реализации данного вида учебной деятельности</a:t>
                      </a:r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1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Методы контроля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6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Способы коррекции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1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Форма организации деятельности учащихся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1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Функции /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роль учителя на данном этапе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55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Основные виды деятельности учителя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7467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ysClr val="windowText" lastClr="000000"/>
                          </a:solidFill>
                        </a:rPr>
                        <a:t>ЭТАП 5. Подведение итогов. Домашнее задание</a:t>
                      </a: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746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Рефлексия по достигнутым либо недостигнутым образовательным результатам.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9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572560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571744"/>
            <a:ext cx="7886700" cy="131762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учебной деятельности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младших школьников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нарушенным слухом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средство создания адаптивной образовательной среды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979" y="3140968"/>
            <a:ext cx="4758042" cy="357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56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учебные действия объединяются в 4 блока: 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32500" lnSpcReduction="20000"/>
          </a:bodyPr>
          <a:lstStyle/>
          <a:p>
            <a:pPr marL="1076325">
              <a:buNone/>
            </a:pPr>
            <a:endParaRPr lang="ru-RU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7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</a:t>
            </a:r>
            <a:r>
              <a:rPr lang="ru-RU" sz="7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(обеспечивает ценностно-смысловую ориентацию учащихся и ориентацию в социальных ролях и межличностных отношениях.) Выделяют </a:t>
            </a:r>
            <a:r>
              <a:rPr lang="ru-RU" sz="6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вида личностных действий: </a:t>
            </a:r>
          </a:p>
          <a:p>
            <a:pPr marL="1076325">
              <a:buFont typeface="Wingdings" pitchFamily="2" charset="2"/>
              <a:buChar char="ü"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смыслообразование</a:t>
            </a:r>
          </a:p>
          <a:p>
            <a:pPr marL="1076325">
              <a:buFont typeface="Wingdings" pitchFamily="2" charset="2"/>
              <a:buChar char="ü"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нравственно-эстетическая ориентация</a:t>
            </a:r>
          </a:p>
          <a:p>
            <a:pPr marL="1076325">
              <a:buFont typeface="Wingdings" pitchFamily="2" charset="2"/>
              <a:buChar char="ü"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</a:t>
            </a:r>
          </a:p>
          <a:p>
            <a:pPr marL="1076325">
              <a:buFont typeface="Wingdings" pitchFamily="2" charset="2"/>
              <a:buChar char="ü"/>
            </a:pPr>
            <a:endParaRPr lang="ru-RU" sz="6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62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Регулятивный</a:t>
            </a:r>
            <a:r>
              <a:rPr lang="ru-RU" sz="62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(обеспечивает учащимся организацию их учебной деятельности). </a:t>
            </a:r>
            <a:r>
              <a:rPr lang="ru-RU" sz="6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относятся:</a:t>
            </a:r>
          </a:p>
          <a:p>
            <a:pPr marL="1076325">
              <a:buFont typeface="Wingdings" pitchFamily="2" charset="2"/>
              <a:buChar char="ü"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</a:p>
          <a:p>
            <a:pPr marL="1076325">
              <a:buFont typeface="Wingdings" pitchFamily="2" charset="2"/>
              <a:buChar char="ü"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планирование</a:t>
            </a:r>
          </a:p>
          <a:p>
            <a:pPr marL="1076325">
              <a:buFont typeface="Wingdings" pitchFamily="2" charset="2"/>
              <a:buChar char="ü"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прогнозирование </a:t>
            </a:r>
          </a:p>
          <a:p>
            <a:pPr marL="1076325">
              <a:buFont typeface="Wingdings" pitchFamily="2" charset="2"/>
              <a:buChar char="ü"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</a:t>
            </a:r>
          </a:p>
          <a:p>
            <a:pPr marL="1076325">
              <a:buFont typeface="Wingdings" pitchFamily="2" charset="2"/>
              <a:buChar char="ü"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коррекция</a:t>
            </a:r>
          </a:p>
          <a:p>
            <a:pPr marL="1076325">
              <a:buFont typeface="Wingdings" pitchFamily="2" charset="2"/>
              <a:buChar char="ü"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</a:t>
            </a:r>
          </a:p>
          <a:p>
            <a:pPr marL="1076325">
              <a:buFont typeface="Wingdings" pitchFamily="2" charset="2"/>
              <a:buChar char="ü"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саморегуляция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1052736"/>
            <a:ext cx="826525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Полноценная учебная деятельность состоит из следующих взаимосвязанных частей: </a:t>
            </a:r>
          </a:p>
          <a:p>
            <a:pPr indent="358775" algn="ctr"/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buFont typeface="Wingdings" pitchFamily="2" charset="2"/>
              <a:buChar char="Ø"/>
            </a:pPr>
            <a:r>
              <a:rPr lang="ru-RU" sz="32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ориентировочно-мотивационной,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32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операционно-познавательной (исполнительной) 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32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контрольно-оценочной., рефлексивной </a:t>
            </a:r>
          </a:p>
          <a:p>
            <a:pPr indent="358775"/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5228" y="168896"/>
            <a:ext cx="87792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концепции УД функция оценки заключается в констатации уровня освоения учащимися способов действий, направленных на решение учебной задачи.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того, чтобы научить школьников правильной оценке, а значит и самооценке необходимо специально обращать их внимание:</a:t>
            </a:r>
          </a:p>
          <a:p>
            <a:pPr marL="1165225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содержание собственных действий, </a:t>
            </a:r>
          </a:p>
          <a:p>
            <a:pPr marL="1165225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выявление их соответствия требуемого задачей результата.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Общий вопрос, на который должны ответить учащиеся при ретроспективной оценке (т. е. информации, отражающий ход и результаты решения задачи) результатов своей деятельности: </a:t>
            </a:r>
          </a:p>
          <a:p>
            <a:pPr marL="1165225" marR="0" lvl="0" indent="-806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совершены отдельные действия, </a:t>
            </a:r>
          </a:p>
          <a:p>
            <a:pPr marL="1165225" marR="0" lvl="0" indent="-806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насколько они соответствуют заданному и направлены на решение поставленной цели,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это требует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 содержательных критериев оценивания.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58775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важнейшее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требование не соблюдается в практике обучения, учителя дают общую оценку деятельности учащихся на уроке, без дополнительной конкретизации, используя такие оценочные суждения: «хорошо работал», «был внимателен», «хорошо говорил», «правильно решил задачу».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8"/>
            <a:ext cx="87868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состоит не в простой констатации (усвоен или нет общий способ решения учебной задачи, соответствует или нет результат учебных действий их конечной цели), а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содержательном качественном рассмотрении результата усвоения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(общего способа действия и соответствующего ему понятия), в его сопоставлении с целью.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78687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обучении детей действиям самооценки можно выделить 3 этапа: </a:t>
            </a:r>
          </a:p>
          <a:p>
            <a:pPr indent="358775"/>
            <a:endParaRPr lang="ru-RU" sz="3200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оценочной деятельности учителя в качестве образца на основе понимания школьником учебно-познавательной задачи и осознания применяемых для оценки эталонов;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содержательной оценки в коллективной учебно-познавательной деятельности;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оценочного компонента в самостоятельной учебно-познавательной деятельности школьника.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1268760"/>
            <a:ext cx="86439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Такая последовательность работы обеспечивает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поэтапность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формирования у детей оценочной деятельности, поскольку овладев определенными эталонами, способами оперирования ими, присвоив образцы оценочных суждений и опыт содержательной оценки сначала в отношении работ партнеров по деятельности, школьники начинают активно включать оценочный компонент в свою собственную учебно-познавательную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17387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44824"/>
            <a:ext cx="87496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Важно не только осознание учащимися критериев, на которых основана оценка, а необходимо его самого включить в оценочный процесс, организовать специально его деятельность по критическому анализу и оценке работы.</a:t>
            </a:r>
          </a:p>
          <a:p>
            <a:pPr algn="ctr"/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поэтапном формировании оценочной деятельности необходимо иметь в виду, что усвоение учащимися требований, которые должны удовлетворять их деятельность, на первых этапах обучения осуществляется опосредованно –  </a:t>
            </a:r>
            <a:r>
              <a:rPr lang="ru-RU" sz="26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оценку результатов этой деятельности учителем.</a:t>
            </a:r>
          </a:p>
          <a:p>
            <a:pPr indent="358775"/>
            <a:endParaRPr lang="ru-RU" sz="2600" b="1" i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Частота контроля зависит также от этапа усвоения.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Вначале усвоения нового материала, необходим систематический пооперационный контроль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пооперационного контроля сильно ухудшает качество протекания процесса усвоения, не позволяя корректировать его ход.</a:t>
            </a:r>
          </a:p>
          <a:p>
            <a:pPr indent="358775"/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492443"/>
            <a:ext cx="856895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7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 учителя должен постепенно заменяться взаимоконтролем и самоконтролем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т.е. на этапе внешнего контроля также должна быть обеспечена определенная последовательность контрольных действий, способствующая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интериоризации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этого действия, превращения его </a:t>
            </a:r>
          </a:p>
          <a:p>
            <a:pPr marR="0" lvl="0" indent="447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внутренний контроль, рефлексия. </a:t>
            </a:r>
          </a:p>
          <a:p>
            <a:pPr indent="447675" algn="ctr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7675" algn="ctr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овизна способа контроля - контроль со стороны другого ученика, условия соревнования при работе парами - повышают мотивацию учебной деятельности.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447675" algn="ctr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7675" algn="ctr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Исходный принцип  при этом -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сотрудничества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 в учебной деятельности в целом, так и в оценочной деятельности в частности.</a:t>
            </a:r>
          </a:p>
          <a:p>
            <a:pPr marR="0" lvl="0" indent="447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18595"/>
            <a:ext cx="8784976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71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иды работ, обеспечивающие в том числе и новизну способов взаимного контроля и оценки: </a:t>
            </a:r>
          </a:p>
          <a:p>
            <a:pPr marR="0" lvl="0" indent="3571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сообщает (письменно или устно) ошибки, ученики ставят отметки;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ставит отметку, а ученики ищут ошибки и недостатки;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ошибки указываются учителем, но не исправляются; ученики должны исправить их сами;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(маленький учитель, контролер, оценщик) ставит отметку, а ученики обосновывают ее;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преднамеренно занижает отметку или завышает ее; ученики находят ошибки и выражают свое согласие или несогласие с оценкой, обосновывают свое мнение;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ставит отметку (письменные работы) и предлагает ученику поставить рядом свою отметку;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отметки ставятся друг другу при взаимной проверке работ; ученик, чья работа проверялась, выражает свое согласие или несогласие с оценкой, обосновывая свое мнение;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ученику предлагается самому оценить свою работу, а потом дать ее оценить товарищам; письменная работа может быть возвращена ученику для вторичной самопроверки;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предлагается оценить работу за грамотность, за содержательность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764704"/>
            <a:ext cx="88583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Названные и другие подобные виды работ</a:t>
            </a:r>
            <a:r>
              <a:rPr kumimoji="0" lang="ru-RU" sz="280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способствуют развитию критичности и самокритичности, сознательности учения, самовоспитанию, и в целом направлены на формирование оценочных умений УД.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значение при формировании действий контроля и оценки имеет 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личностно-ролевого функционального подхода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когда роли контролера, оценщика возлагаются на определенных учеников или на группу учеников (Е.Г. </a:t>
            </a:r>
            <a:r>
              <a:rPr kumimoji="0" lang="ru-RU" sz="280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Речицкая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1990, 2009), осуществляющих свои функции на разных этапах деятельности.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93296"/>
          </a:xfrm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r>
              <a:rPr lang="ru-RU" sz="31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</a:t>
            </a:r>
            <a:r>
              <a:rPr lang="ru-RU" sz="29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241550">
              <a:buFont typeface="Wingdings" pitchFamily="2" charset="2"/>
              <a:buChar char="ü"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общеучебные действия </a:t>
            </a:r>
          </a:p>
          <a:p>
            <a:pPr marL="2241550">
              <a:buFont typeface="Wingdings" pitchFamily="2" charset="2"/>
              <a:buChar char="ü"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логические действия</a:t>
            </a:r>
          </a:p>
          <a:p>
            <a:pPr marL="2241550">
              <a:buFont typeface="Wingdings" pitchFamily="2" charset="2"/>
              <a:buChar char="ü"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знаково-символические  </a:t>
            </a:r>
          </a:p>
          <a:p>
            <a:pPr marL="2241550">
              <a:buFont typeface="Wingdings" pitchFamily="2" charset="2"/>
              <a:buChar char="ü"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и решение проблемы </a:t>
            </a:r>
          </a:p>
          <a:p>
            <a:pPr>
              <a:buNone/>
            </a:pPr>
            <a:r>
              <a:rPr lang="ru-RU" sz="31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Коммуникативный</a:t>
            </a:r>
            <a:r>
              <a:rPr lang="ru-RU" sz="31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обеспечивает: </a:t>
            </a:r>
          </a:p>
          <a:p>
            <a:pPr marL="2698750" indent="-457200">
              <a:buFont typeface="Wingdings" panose="05000000000000000000" pitchFamily="2" charset="2"/>
              <a:buChar char="ü"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компетентность и учет позиции других    людей, партнеров по общению или деятельности; </a:t>
            </a:r>
          </a:p>
          <a:p>
            <a:pPr marL="2698750" indent="-457200">
              <a:buFont typeface="Wingdings" panose="05000000000000000000" pitchFamily="2" charset="2"/>
              <a:buChar char="ü"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слушать и вступать в диалог;</a:t>
            </a:r>
          </a:p>
          <a:p>
            <a:pPr marL="2698750" indent="-457200">
              <a:buFont typeface="Wingdings" panose="05000000000000000000" pitchFamily="2" charset="2"/>
              <a:buChar char="ü"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коллективном обсуждении проблем;</a:t>
            </a:r>
          </a:p>
          <a:p>
            <a:pPr marL="2698750" indent="-457200">
              <a:buFont typeface="Wingdings" panose="05000000000000000000" pitchFamily="2" charset="2"/>
              <a:buChar char="ü"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интегрироваться в группу сверстников и строить  продуктивное взаимодействие;</a:t>
            </a:r>
          </a:p>
          <a:p>
            <a:pPr marL="2698750" indent="-457200">
              <a:buFont typeface="Wingdings" panose="05000000000000000000" pitchFamily="2" charset="2"/>
              <a:buChar char="ü"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сотрудничать со сверстниками и взрослыми.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116632"/>
            <a:ext cx="842493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977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заключительном этапе работы для развития творческих возможностей учащихся, их аналитических способностей можно рекомендовать и такие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1977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работ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77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R="0" lvl="0" indent="3587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9777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77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выделить 2 – 3 лучшие виды работ и обосновать, почему они лучше других;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9777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77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 работу наиболее похожую (наиболее непохожую) на образец;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9777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77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рассказать о своей работе (о понравившейся работе);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9777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77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предложить двум детям рассказать о работе друг друга и т.д.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9777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2844" y="698982"/>
            <a:ext cx="88583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977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дети постепенно приучаются к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1977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977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 самоконтролю, к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1977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977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 самооценке УД и к работе по самоорганизации своей деятельности в целом.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9777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5720" y="3000372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Этому способствует гласность учета результатов выполнения учебной работы. Результаты выполнения (усвоения) той или иной темы, того или иного действия целесообразно фиксировать в листах учета.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9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7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Кроме того, мы апробировали возможность использования на первых этапах обучения оценочных </a:t>
            </a:r>
            <a:r>
              <a:rPr lang="ru-RU" sz="28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значков или лесенок «достижений»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заменив ими в отдельных случаях выставление отметок. 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367" y="2420887"/>
            <a:ext cx="5227265" cy="371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85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214290"/>
            <a:ext cx="871546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При оценивании должен соблюдаться принцип не только обоснованности, но и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объективности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нормативный способ оценивания. </a:t>
            </a:r>
          </a:p>
          <a:p>
            <a:pPr indent="358775"/>
            <a:endParaRPr lang="ru-RU" sz="11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Однако реализуя воспитательные функции контроля, сурдопедагог может иногда отступать от требования абсолютной объективности, следования принятым нормам оценки. </a:t>
            </a:r>
          </a:p>
          <a:p>
            <a:pPr indent="358775"/>
            <a:endParaRPr lang="ru-RU" sz="11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Личностный способ оценивания совпадает с принципом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перспективности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обучении и оценке деятельности учащихся, при котором утверждается важность посредством педагогической оценки показать ребенку перспективы его развития, возможности его продвижения вперед, будущего уровня достижений.</a:t>
            </a:r>
          </a:p>
        </p:txBody>
      </p:sp>
    </p:spTree>
    <p:extLst>
      <p:ext uri="{BB962C8B-B14F-4D97-AF65-F5344CB8AC3E}">
        <p14:creationId xmlns:p14="http://schemas.microsoft.com/office/powerpoint/2010/main" val="75457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6632"/>
            <a:ext cx="8786874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2400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Активное включение учащихся в процесс оценивания должно сопровождаться </a:t>
            </a:r>
            <a:r>
              <a:rPr lang="ru-RU" sz="2400" u="sng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качественным разбором работы</a:t>
            </a:r>
            <a:r>
              <a:rPr lang="ru-RU" sz="2400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, выявлением ее сильных и слабых сторон, ее зависимости от способа учебного труда, творческого подхода к делу и сознательных волевых усилий. </a:t>
            </a:r>
          </a:p>
          <a:p>
            <a:pPr indent="358775"/>
            <a:endParaRPr lang="ru-RU" sz="1100" dirty="0" smtClean="0">
              <a:solidFill>
                <a:srgbClr val="19777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/>
            <a:r>
              <a:rPr lang="ru-RU" sz="2400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Раскрывая перед детьми педагогическую </a:t>
            </a:r>
            <a:r>
              <a:rPr lang="ru-RU" sz="2400" u="sng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цель учебной задачи и пути ее успешного решения, </a:t>
            </a:r>
            <a:r>
              <a:rPr lang="ru-RU" sz="2400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учитель тем самым сделает их активными соучастниками в достижении желаемого результата. </a:t>
            </a:r>
          </a:p>
          <a:p>
            <a:pPr indent="358775"/>
            <a:endParaRPr lang="ru-RU" sz="1100" dirty="0" smtClean="0">
              <a:solidFill>
                <a:srgbClr val="19777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/>
            <a:r>
              <a:rPr lang="ru-RU" sz="2400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При этом </a:t>
            </a:r>
            <a:r>
              <a:rPr lang="ru-RU" sz="2400" u="sng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сурдопедагог должен организовать учебно-воспитательный процесс</a:t>
            </a:r>
            <a:r>
              <a:rPr lang="ru-RU" sz="2400" dirty="0" smtClean="0">
                <a:solidFill>
                  <a:srgbClr val="197779"/>
                </a:solidFill>
                <a:latin typeface="Times New Roman" pitchFamily="18" charset="0"/>
                <a:cs typeface="Times New Roman" pitchFamily="18" charset="0"/>
              </a:rPr>
              <a:t> таким образом, чтобы общение с учениками не ставилось в зависимость от достижений или неудач в учении, а отрицательные оценки и отметки не переносились на отношение к нему как к личности. </a:t>
            </a:r>
          </a:p>
          <a:p>
            <a:pPr indent="358775"/>
            <a:endParaRPr lang="ru-RU" sz="1100" dirty="0" smtClean="0">
              <a:solidFill>
                <a:srgbClr val="19777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этом смысл гуманистического принципа педагогической оценки, который предполагает прежде всего уважение человеческого достоинства учащегося любого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186069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571744"/>
            <a:ext cx="7886700" cy="131762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15370" cy="5643602"/>
          </a:xfrm>
        </p:spPr>
        <p:txBody>
          <a:bodyPr/>
          <a:lstStyle/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Цель нашей работы заключается в рассмотрении своеобразия развития и определении  путей и средств формирования учебной деятельности (УД) и универсальных учебных действий (УУД) детей с нарушением слуха младшего школьного возраста.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УУД основывается на позициях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подхода, согласно которому структурно-функциональные компоненты 	УД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мотивационно-ориентировочные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операционально-познавательные, рефлексивно-оценочные, коммуникативные) интегрируются в единую функциональную систему, в которой ведущими являются регулятивные компоненты,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7886700" cy="307183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определяется прежде всего тем, что центральным психическим новообразованием младшего школьного возраста является рефлексия. В мыслительной деятельности человека рефлексия выполняет ответственную функцию: она регулирует процесс поиска решения задач, стимулирует выдвижение гипотез, обеспечивает адекватность оценки.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62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концепции формирования УУД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А.Г.Асмолов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Н.Г.Салмина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 большое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имеет создание педагогических условий для формирования полноценной УД как ведущей в младшем школьном возрасте.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2571744"/>
          <a:ext cx="8001056" cy="299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00364" y="1643050"/>
            <a:ext cx="3231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Части в структуре УД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27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Тема27">
  <a:themeElements>
    <a:clrScheme name="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Тема27</Template>
  <TotalTime>813</TotalTime>
  <Words>3069</Words>
  <Application>Microsoft Office PowerPoint</Application>
  <PresentationFormat>Экран (4:3)</PresentationFormat>
  <Paragraphs>303</Paragraphs>
  <Slides>65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65</vt:i4>
      </vt:variant>
    </vt:vector>
  </HeadingPairs>
  <TitlesOfParts>
    <vt:vector size="73" baseType="lpstr">
      <vt:lpstr>Arial</vt:lpstr>
      <vt:lpstr>Calibri</vt:lpstr>
      <vt:lpstr>Calibri Light</vt:lpstr>
      <vt:lpstr>Times New Roman</vt:lpstr>
      <vt:lpstr>Wingdings</vt:lpstr>
      <vt:lpstr>Тема27</vt:lpstr>
      <vt:lpstr>1_Default Design</vt:lpstr>
      <vt:lpstr>Тема2</vt:lpstr>
      <vt:lpstr>ФОРМИРОВАНИЕ  УНИВЕРСАЛЬНЫХ  УЧЕБНЫХ  ДЕЙСТВИЙ  У  ШКОЛЬНИКОВ С  НАРУШЕНИЕМ  СЛУХА  В  КОНТЕКСТЕ ФЕДЕРАЛЬНОГО ГОСУДАРСТВЕННОГО ОБРАЗОВАТЕЛЬНОГО СТАНДАРТА ОБУЧАЮЩИХСЯ С ОГРАНИЧЕННЫМИ ВОЗМОЖНОСТЯМИ  ЗДОРОВЬЯ</vt:lpstr>
      <vt:lpstr>   </vt:lpstr>
      <vt:lpstr>  </vt:lpstr>
      <vt:lpstr> </vt:lpstr>
      <vt:lpstr>Универсальные учебные действия объединяются в 4 блока: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   </vt:lpstr>
      <vt:lpstr>Презентация PowerPoint</vt:lpstr>
      <vt:lpstr>Презентация PowerPoint</vt:lpstr>
      <vt:lpstr> Образец предметной карты Аппликация. Тема: «Матрешка»</vt:lpstr>
      <vt:lpstr>Презентация PowerPoint</vt:lpstr>
      <vt:lpstr>    Работа с «маленьким учителем»</vt:lpstr>
      <vt:lpstr>Работа парами</vt:lpstr>
      <vt:lpstr>Работа бригадами</vt:lpstr>
      <vt:lpstr>Работа конвейером </vt:lpstr>
      <vt:lpstr>Работа триадами</vt:lpstr>
      <vt:lpstr> Пример  обозначения действий в предметной карте</vt:lpstr>
      <vt:lpstr>Презентация PowerPoint</vt:lpstr>
      <vt:lpstr>Образцы страничек учебника Е.Г. Речицкой  «Солнечный зайчик»</vt:lpstr>
      <vt:lpstr>  </vt:lpstr>
      <vt:lpstr>Обучение составлять собственную сказку по принципу моделирования на уроках чтения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Литература</vt:lpstr>
      <vt:lpstr>Технологическая карта конструирования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съезд деффектологов</dc:title>
  <dc:creator>Микросоль</dc:creator>
  <cp:lastModifiedBy>Perceptron</cp:lastModifiedBy>
  <cp:revision>109</cp:revision>
  <dcterms:created xsi:type="dcterms:W3CDTF">2015-11-23T20:11:57Z</dcterms:created>
  <dcterms:modified xsi:type="dcterms:W3CDTF">2016-03-29T17:18:35Z</dcterms:modified>
</cp:coreProperties>
</file>