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7" r:id="rId4"/>
    <p:sldId id="268" r:id="rId5"/>
    <p:sldId id="271" r:id="rId6"/>
    <p:sldId id="270" r:id="rId7"/>
    <p:sldId id="280" r:id="rId8"/>
    <p:sldId id="281" r:id="rId9"/>
    <p:sldId id="282" r:id="rId10"/>
    <p:sldId id="269" r:id="rId11"/>
    <p:sldId id="272" r:id="rId12"/>
    <p:sldId id="273" r:id="rId13"/>
    <p:sldId id="275" r:id="rId14"/>
    <p:sldId id="276" r:id="rId15"/>
    <p:sldId id="274" r:id="rId16"/>
    <p:sldId id="278" r:id="rId17"/>
    <p:sldId id="283" r:id="rId18"/>
    <p:sldId id="277" r:id="rId19"/>
    <p:sldId id="27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803D06"/>
    <a:srgbClr val="753805"/>
    <a:srgbClr val="7A5128"/>
    <a:srgbClr val="996633"/>
    <a:srgbClr val="FF5DA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9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0" y="2852936"/>
            <a:ext cx="2887050" cy="3935157"/>
            <a:chOff x="0" y="2852936"/>
            <a:chExt cx="2887050" cy="3935157"/>
          </a:xfrm>
        </p:grpSpPr>
        <p:sp>
          <p:nvSpPr>
            <p:cNvPr id="8" name="Rectangle 1"/>
            <p:cNvSpPr>
              <a:spLocks noChangeArrowheads="1"/>
            </p:cNvSpPr>
            <p:nvPr userDrawn="1"/>
          </p:nvSpPr>
          <p:spPr bwMode="auto">
            <a:xfrm>
              <a:off x="0" y="6572649"/>
              <a:ext cx="124585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65000"/>
                    </a:schemeClr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FokinaLida.75@mail.ru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9" name="Рисунок 8" descr="95181583_large_10.png"/>
            <p:cNvPicPr>
              <a:picLocks noChangeAspect="1"/>
            </p:cNvPicPr>
            <p:nvPr userDrawn="1"/>
          </p:nvPicPr>
          <p:blipFill>
            <a:blip r:embed="rId2" cstate="screen"/>
            <a:stretch>
              <a:fillRect/>
            </a:stretch>
          </p:blipFill>
          <p:spPr>
            <a:xfrm>
              <a:off x="323528" y="3933056"/>
              <a:ext cx="1728192" cy="2579392"/>
            </a:xfrm>
            <a:prstGeom prst="rect">
              <a:avLst/>
            </a:prstGeom>
          </p:spPr>
        </p:pic>
        <p:pic>
          <p:nvPicPr>
            <p:cNvPr id="10" name="Рисунок 9" descr="1363686187_ca3b6b57.jpg"/>
            <p:cNvPicPr>
              <a:picLocks noChangeAspect="1"/>
            </p:cNvPicPr>
            <p:nvPr userDrawn="1"/>
          </p:nvPicPr>
          <p:blipFill>
            <a:blip r:embed="rId3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331640" y="2852936"/>
              <a:ext cx="1555410" cy="1728192"/>
            </a:xfrm>
            <a:prstGeom prst="rect">
              <a:avLst/>
            </a:prstGeom>
          </p:spPr>
        </p:pic>
      </p:grpSp>
      <p:pic>
        <p:nvPicPr>
          <p:cNvPr id="12290" name="Picture 2" descr="D:\Лидия\шаблоны\Авторские шаблоны\мои блёстки\Безимени-3.png"/>
          <p:cNvPicPr>
            <a:picLocks noChangeAspect="1" noChangeArrowheads="1"/>
          </p:cNvPicPr>
          <p:nvPr userDrawn="1"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0" y="0"/>
            <a:ext cx="9036496" cy="666936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1363686266_vozd55.jp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876256" y="332656"/>
            <a:ext cx="1924327" cy="2808312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95181570_large_12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7020272" y="4941168"/>
            <a:ext cx="1855688" cy="1597763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 descr="95181570_large_12.png"/>
          <p:cNvPicPr>
            <a:picLocks noChangeAspect="1"/>
          </p:cNvPicPr>
          <p:nvPr userDrawn="1"/>
        </p:nvPicPr>
        <p:blipFill>
          <a:blip r:embed="rId13" cstate="screen"/>
          <a:stretch>
            <a:fillRect/>
          </a:stretch>
        </p:blipFill>
        <p:spPr>
          <a:xfrm>
            <a:off x="7020272" y="4941168"/>
            <a:ext cx="1855688" cy="1597763"/>
          </a:xfrm>
          <a:prstGeom prst="rect">
            <a:avLst/>
          </a:prstGeom>
        </p:spPr>
      </p:pic>
      <p:grpSp>
        <p:nvGrpSpPr>
          <p:cNvPr id="25" name="Группа 24"/>
          <p:cNvGrpSpPr/>
          <p:nvPr userDrawn="1"/>
        </p:nvGrpSpPr>
        <p:grpSpPr>
          <a:xfrm>
            <a:off x="0" y="2852936"/>
            <a:ext cx="2887050" cy="3935157"/>
            <a:chOff x="0" y="2852936"/>
            <a:chExt cx="2887050" cy="3935157"/>
          </a:xfrm>
        </p:grpSpPr>
        <p:sp>
          <p:nvSpPr>
            <p:cNvPr id="26" name="Rectangle 1"/>
            <p:cNvSpPr>
              <a:spLocks noChangeArrowheads="1"/>
            </p:cNvSpPr>
            <p:nvPr userDrawn="1"/>
          </p:nvSpPr>
          <p:spPr bwMode="auto">
            <a:xfrm>
              <a:off x="0" y="6572649"/>
              <a:ext cx="124585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65000"/>
                    </a:schemeClr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FokinaLida.75@mail.ru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7" name="Рисунок 26" descr="95181583_large_10.png"/>
            <p:cNvPicPr>
              <a:picLocks noChangeAspect="1"/>
            </p:cNvPicPr>
            <p:nvPr userDrawn="1"/>
          </p:nvPicPr>
          <p:blipFill>
            <a:blip r:embed="rId14" cstate="screen"/>
            <a:stretch>
              <a:fillRect/>
            </a:stretch>
          </p:blipFill>
          <p:spPr>
            <a:xfrm>
              <a:off x="323528" y="3933056"/>
              <a:ext cx="1728192" cy="2579392"/>
            </a:xfrm>
            <a:prstGeom prst="rect">
              <a:avLst/>
            </a:prstGeom>
          </p:spPr>
        </p:pic>
        <p:pic>
          <p:nvPicPr>
            <p:cNvPr id="28" name="Рисунок 27" descr="1363686187_ca3b6b57.jpg"/>
            <p:cNvPicPr>
              <a:picLocks noChangeAspect="1"/>
            </p:cNvPicPr>
            <p:nvPr userDrawn="1"/>
          </p:nvPicPr>
          <p:blipFill>
            <a:blip r:embed="rId15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331640" y="2852936"/>
              <a:ext cx="1555410" cy="1728192"/>
            </a:xfrm>
            <a:prstGeom prst="rect">
              <a:avLst/>
            </a:prstGeom>
          </p:spPr>
        </p:pic>
      </p:grpSp>
      <p:grpSp>
        <p:nvGrpSpPr>
          <p:cNvPr id="13" name="Группа 12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" name="Половина рамки 9"/>
            <p:cNvSpPr/>
            <p:nvPr userDrawn="1"/>
          </p:nvSpPr>
          <p:spPr>
            <a:xfrm>
              <a:off x="0" y="0"/>
              <a:ext cx="755576" cy="6858000"/>
            </a:xfrm>
            <a:prstGeom prst="halfFram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1" name="Половина рамки 10"/>
            <p:cNvSpPr/>
            <p:nvPr userDrawn="1"/>
          </p:nvSpPr>
          <p:spPr>
            <a:xfrm rot="5400000" flipH="1">
              <a:off x="4194212" y="1908212"/>
              <a:ext cx="755576" cy="9144000"/>
            </a:xfrm>
            <a:prstGeom prst="halfFram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Группа 13"/>
          <p:cNvGrpSpPr/>
          <p:nvPr userDrawn="1"/>
        </p:nvGrpSpPr>
        <p:grpSpPr>
          <a:xfrm flipH="1" flipV="1">
            <a:off x="0" y="0"/>
            <a:ext cx="9144000" cy="6858000"/>
            <a:chOff x="0" y="0"/>
            <a:chExt cx="9144000" cy="6858000"/>
          </a:xfrm>
        </p:grpSpPr>
        <p:sp>
          <p:nvSpPr>
            <p:cNvPr id="15" name="Половина рамки 14"/>
            <p:cNvSpPr/>
            <p:nvPr userDrawn="1"/>
          </p:nvSpPr>
          <p:spPr>
            <a:xfrm>
              <a:off x="0" y="0"/>
              <a:ext cx="755576" cy="6858000"/>
            </a:xfrm>
            <a:prstGeom prst="halfFram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6" name="Половина рамки 15"/>
            <p:cNvSpPr/>
            <p:nvPr userDrawn="1"/>
          </p:nvSpPr>
          <p:spPr>
            <a:xfrm rot="5400000" flipH="1">
              <a:off x="4194212" y="1908212"/>
              <a:ext cx="755576" cy="9144000"/>
            </a:xfrm>
            <a:prstGeom prst="halfFram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pic>
        <p:nvPicPr>
          <p:cNvPr id="29" name="Рисунок 28" descr="1363686266_vozd55.jpg"/>
          <p:cNvPicPr>
            <a:picLocks noChangeAspect="1"/>
          </p:cNvPicPr>
          <p:nvPr userDrawn="1"/>
        </p:nvPicPr>
        <p:blipFill>
          <a:blip r:embed="rId1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876256" y="332656"/>
            <a:ext cx="1924327" cy="2808312"/>
          </a:xfrm>
          <a:prstGeom prst="rect">
            <a:avLst/>
          </a:prstGeom>
        </p:spPr>
      </p:pic>
      <p:sp>
        <p:nvSpPr>
          <p:cNvPr id="17" name="Прямоугольник 16"/>
          <p:cNvSpPr/>
          <p:nvPr userDrawn="1"/>
        </p:nvSpPr>
        <p:spPr>
          <a:xfrm>
            <a:off x="251520" y="260648"/>
            <a:ext cx="8640960" cy="633670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&#1050;&#1072;&#1088;&#1072;&#1074;&#1072;&#1081;%20&#1084;&#1091;&#1079;&#1099;&#1082;&#1072;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82;&#1072;&#1088;&#1072;&#1074;&#1072;&#1081;%20&#1089;&#1086;%20&#1089;&#1083;&#1086;&#1074;&#1072;&#1084;&#1080;.mp3" TargetMode="Externa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&#1050;&#1072;&#1088;&#1072;&#1074;&#1072;&#1081;%20&#1084;&#1091;&#1079;&#1099;&#1082;&#1072;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827584" y="1844823"/>
            <a:ext cx="7453509" cy="3076804"/>
            <a:chOff x="1115616" y="2132856"/>
            <a:chExt cx="7165477" cy="3355061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115616" y="2132856"/>
              <a:ext cx="7165477" cy="110126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000" b="1" dirty="0" smtClean="0">
                  <a:ln w="19050">
                    <a:solidFill>
                      <a:schemeClr val="bg1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День рождения!</a:t>
              </a:r>
              <a:endParaRPr lang="ru-RU" sz="6000" b="1" dirty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361672" y="5085184"/>
              <a:ext cx="4910120" cy="4027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  <a:cs typeface="+mn-cs"/>
              </a:endParaRPr>
            </a:p>
          </p:txBody>
        </p:sp>
      </p:grpSp>
      <p:pic>
        <p:nvPicPr>
          <p:cNvPr id="6" name="Каравай музы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858148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900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6000" dirty="0" smtClean="0">
                <a:solidFill>
                  <a:srgbClr val="7030A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-Здравствуйте, ребята!</a:t>
            </a:r>
            <a:endParaRPr lang="ru-RU" sz="6000" dirty="0" smtClean="0">
              <a:solidFill>
                <a:srgbClr val="7030A0"/>
              </a:solidFill>
              <a:latin typeface="Monotype Corsiva" pitchFamily="66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6000" dirty="0" smtClean="0">
                <a:solidFill>
                  <a:srgbClr val="7030A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-Здравствуй, Кристина!</a:t>
            </a:r>
            <a:endParaRPr lang="ru-RU" sz="6000" dirty="0" smtClean="0">
              <a:solidFill>
                <a:srgbClr val="7030A0"/>
              </a:solidFill>
              <a:latin typeface="Monotype Corsiva" pitchFamily="66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6000" dirty="0" smtClean="0">
                <a:solidFill>
                  <a:srgbClr val="7030A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-Проходите в комнату.</a:t>
            </a:r>
            <a:endParaRPr lang="ru-RU" sz="6000" dirty="0" smtClean="0">
              <a:solidFill>
                <a:srgbClr val="7030A0"/>
              </a:solidFill>
              <a:latin typeface="Monotype Corsiva" pitchFamily="66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"/>
          <p:cNvGrpSpPr/>
          <p:nvPr/>
        </p:nvGrpSpPr>
        <p:grpSpPr>
          <a:xfrm>
            <a:off x="827584" y="1071546"/>
            <a:ext cx="7453509" cy="3850081"/>
            <a:chOff x="1115616" y="1289646"/>
            <a:chExt cx="7165477" cy="4198271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115616" y="1289646"/>
              <a:ext cx="7165477" cy="110751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6000" b="1" dirty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361672" y="5085184"/>
              <a:ext cx="4910120" cy="4027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  <a:cs typeface="+mn-cs"/>
              </a:endParaRPr>
            </a:p>
          </p:txBody>
        </p:sp>
      </p:grp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15553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5475" algn="l"/>
              </a:tabLst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-Давайте поздравим Кристину.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60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6000" dirty="0" smtClean="0">
                <a:solidFill>
                  <a:srgbClr val="C00000"/>
                </a:solidFill>
                <a:latin typeface="Monotype Corsiva" pitchFamily="66" charset="0"/>
              </a:rPr>
              <a:t>-Спасибо за поздравления!</a:t>
            </a:r>
            <a:endParaRPr lang="ru-RU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60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6000" dirty="0" smtClean="0">
                <a:solidFill>
                  <a:srgbClr val="7030A0"/>
                </a:solidFill>
                <a:latin typeface="Monotype Corsiva" pitchFamily="66" charset="0"/>
              </a:rPr>
              <a:t>  -Ребята, садитесь за стол. Давайте пить чай.</a:t>
            </a:r>
            <a:endParaRPr lang="ru-RU" sz="6000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60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6000" dirty="0" smtClean="0">
                <a:solidFill>
                  <a:srgbClr val="7030A0"/>
                </a:solidFill>
                <a:latin typeface="Monotype Corsiva" pitchFamily="66" charset="0"/>
              </a:rPr>
              <a:t> -Пейте чай, угощайтесь конфетами, фруктами.</a:t>
            </a:r>
            <a:endParaRPr lang="ru-RU" sz="6000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"/>
          <p:cNvGrpSpPr/>
          <p:nvPr/>
        </p:nvGrpSpPr>
        <p:grpSpPr>
          <a:xfrm>
            <a:off x="827584" y="1071546"/>
            <a:ext cx="7453509" cy="3850081"/>
            <a:chOff x="1115616" y="1289646"/>
            <a:chExt cx="7165477" cy="4198271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115616" y="1289646"/>
              <a:ext cx="7165477" cy="110751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6000" b="1" dirty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361672" y="5085184"/>
              <a:ext cx="4910120" cy="4027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  <a:cs typeface="+mn-cs"/>
              </a:endParaRPr>
            </a:p>
          </p:txBody>
        </p:sp>
      </p:grp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15553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6000" dirty="0" smtClean="0">
                <a:solidFill>
                  <a:srgbClr val="C00000"/>
                </a:solidFill>
                <a:latin typeface="Monotype Corsiva" pitchFamily="66" charset="0"/>
              </a:rPr>
              <a:t>-Ребята, будем водить хоровод?</a:t>
            </a:r>
            <a:endParaRPr lang="ru-RU" sz="60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>
                <a:solidFill>
                  <a:srgbClr val="C00000"/>
                </a:solidFill>
                <a:latin typeface="Monotype Corsiva" pitchFamily="66" charset="0"/>
              </a:rPr>
              <a:t>«Каравай»</a:t>
            </a:r>
            <a:endParaRPr lang="ru-RU" sz="60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хоровод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28812" y="1881981"/>
            <a:ext cx="5286375" cy="3962400"/>
          </a:xfrm>
        </p:spPr>
      </p:pic>
      <p:pic>
        <p:nvPicPr>
          <p:cNvPr id="5" name="каравай со словам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143900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83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"/>
          <p:cNvGrpSpPr/>
          <p:nvPr/>
        </p:nvGrpSpPr>
        <p:grpSpPr>
          <a:xfrm>
            <a:off x="827584" y="1071546"/>
            <a:ext cx="7453509" cy="3850081"/>
            <a:chOff x="1115616" y="1289646"/>
            <a:chExt cx="7165477" cy="4198271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115616" y="1289646"/>
              <a:ext cx="7165477" cy="110751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6000" b="1" dirty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361672" y="5085184"/>
              <a:ext cx="4910120" cy="4027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  <a:cs typeface="+mn-cs"/>
              </a:endParaRPr>
            </a:p>
          </p:txBody>
        </p:sp>
      </p:grp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15553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  <a:latin typeface="Monotype Corsiva" pitchFamily="66" charset="0"/>
              </a:rPr>
              <a:t>   </a:t>
            </a:r>
          </a:p>
          <a:p>
            <a:r>
              <a:rPr lang="ru-RU" sz="6000" dirty="0" smtClean="0">
                <a:solidFill>
                  <a:srgbClr val="C00000"/>
                </a:solidFill>
                <a:latin typeface="Monotype Corsiva" pitchFamily="66" charset="0"/>
              </a:rPr>
              <a:t>   - Ребята, хотите поиграть?</a:t>
            </a:r>
          </a:p>
          <a:p>
            <a:endParaRPr lang="ru-RU" sz="60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r>
              <a:rPr lang="ru-RU" sz="6000" dirty="0" smtClean="0">
                <a:solidFill>
                  <a:srgbClr val="C00000"/>
                </a:solidFill>
                <a:latin typeface="Monotype Corsiva" pitchFamily="66" charset="0"/>
              </a:rPr>
              <a:t>                  Игра «Фанты»</a:t>
            </a:r>
            <a:endParaRPr lang="ru-RU" sz="60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6000" dirty="0" smtClean="0">
                <a:solidFill>
                  <a:srgbClr val="C00000"/>
                </a:solidFill>
                <a:latin typeface="Monotype Corsiva" pitchFamily="66" charset="0"/>
              </a:rPr>
              <a:t> -Веселый был День рождения у Кристины?</a:t>
            </a:r>
          </a:p>
          <a:p>
            <a:pPr>
              <a:buNone/>
            </a:pPr>
            <a:r>
              <a:rPr lang="ru-RU" sz="6000" dirty="0" smtClean="0">
                <a:solidFill>
                  <a:srgbClr val="C00000"/>
                </a:solidFill>
                <a:latin typeface="Monotype Corsiva" pitchFamily="66" charset="0"/>
              </a:rPr>
              <a:t>  - Пора домой. </a:t>
            </a:r>
          </a:p>
          <a:p>
            <a:pPr>
              <a:buNone/>
            </a:pPr>
            <a:r>
              <a:rPr lang="ru-RU" sz="6000" dirty="0" smtClean="0">
                <a:solidFill>
                  <a:srgbClr val="C00000"/>
                </a:solidFill>
                <a:latin typeface="Monotype Corsiva" pitchFamily="66" charset="0"/>
              </a:rPr>
              <a:t>До свидания, Кристина.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"/>
          <p:cNvGrpSpPr/>
          <p:nvPr/>
        </p:nvGrpSpPr>
        <p:grpSpPr>
          <a:xfrm>
            <a:off x="827584" y="1844823"/>
            <a:ext cx="7453509" cy="3076804"/>
            <a:chOff x="1115616" y="2132856"/>
            <a:chExt cx="7165477" cy="3355061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115616" y="2132856"/>
              <a:ext cx="7165477" cy="110126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000" b="1" dirty="0" smtClean="0">
                  <a:ln w="19050">
                    <a:solidFill>
                      <a:schemeClr val="bg1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С Днём рождения!</a:t>
              </a:r>
              <a:endParaRPr lang="ru-RU" sz="6000" b="1" dirty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361672" y="5085184"/>
              <a:ext cx="4910120" cy="4027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  <a:cs typeface="+mn-cs"/>
              </a:endParaRPr>
            </a:p>
          </p:txBody>
        </p:sp>
      </p:grpSp>
      <p:pic>
        <p:nvPicPr>
          <p:cNvPr id="6" name="Каравай музы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286776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900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7872442" cy="2000264"/>
          </a:xfrm>
        </p:spPr>
        <p:txBody>
          <a:bodyPr/>
          <a:lstStyle/>
          <a:p>
            <a:r>
              <a:rPr lang="ru-RU" sz="5400" dirty="0" smtClean="0">
                <a:solidFill>
                  <a:srgbClr val="7030A0"/>
                </a:solidFill>
                <a:latin typeface="Monotype Corsiva" pitchFamily="66" charset="0"/>
              </a:rPr>
              <a:t>-Сегодня мы будем играть. </a:t>
            </a:r>
            <a:endParaRPr lang="ru-RU" sz="54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5400" dirty="0" smtClean="0">
                <a:solidFill>
                  <a:srgbClr val="7030A0"/>
                </a:solidFill>
                <a:latin typeface="Monotype Corsiva" pitchFamily="66" charset="0"/>
              </a:rPr>
              <a:t>Игра называется «День рождения».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7030A0"/>
                </a:solidFill>
                <a:latin typeface="Monotype Corsiva" pitchFamily="66" charset="0"/>
              </a:rPr>
              <a:t>Кристина - именинница,  вы – гости. 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7030A0"/>
                </a:solidFill>
                <a:latin typeface="Monotype Corsiva" pitchFamily="66" charset="0"/>
              </a:rPr>
              <a:t>Согласны?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4400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4400" dirty="0" smtClean="0">
                <a:solidFill>
                  <a:srgbClr val="7030A0"/>
                </a:solidFill>
                <a:latin typeface="Monotype Corsiva" pitchFamily="66" charset="0"/>
              </a:rPr>
              <a:t>  -Кристина приглашает нас в гости на День рождения.</a:t>
            </a:r>
          </a:p>
          <a:p>
            <a:pPr>
              <a:buNone/>
            </a:pPr>
            <a:r>
              <a:rPr lang="ru-RU" sz="4400" dirty="0" smtClean="0">
                <a:solidFill>
                  <a:srgbClr val="7030A0"/>
                </a:solidFill>
                <a:latin typeface="Monotype Corsiva" pitchFamily="66" charset="0"/>
              </a:rPr>
              <a:t> В День рождения нужно дарить подарки.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</a:p>
          <a:p>
            <a:pPr>
              <a:buNone/>
            </a:pPr>
            <a:r>
              <a:rPr lang="ru-RU" sz="6000" dirty="0" smtClean="0">
                <a:solidFill>
                  <a:srgbClr val="7030A0"/>
                </a:solidFill>
                <a:latin typeface="Monotype Corsiva" pitchFamily="66" charset="0"/>
              </a:rPr>
              <a:t> -Подумаем, что мы подарим Кристине.</a:t>
            </a:r>
          </a:p>
          <a:p>
            <a:pPr>
              <a:buNone/>
            </a:pPr>
            <a:r>
              <a:rPr lang="ru-RU" sz="6000" dirty="0" smtClean="0">
                <a:solidFill>
                  <a:srgbClr val="7030A0"/>
                </a:solidFill>
                <a:latin typeface="Monotype Corsiva" pitchFamily="66" charset="0"/>
              </a:rPr>
              <a:t> Что ты хочешь подарить?</a:t>
            </a:r>
            <a:endParaRPr lang="ru-RU" sz="6000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"/>
          <p:cNvGrpSpPr/>
          <p:nvPr/>
        </p:nvGrpSpPr>
        <p:grpSpPr>
          <a:xfrm>
            <a:off x="827584" y="1071546"/>
            <a:ext cx="7453509" cy="3850081"/>
            <a:chOff x="1115616" y="1289646"/>
            <a:chExt cx="7165477" cy="4198271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115616" y="1289646"/>
              <a:ext cx="7165477" cy="21143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000" dirty="0" smtClean="0">
                  <a:solidFill>
                    <a:srgbClr val="7030A0"/>
                  </a:solidFill>
                  <a:latin typeface="Monotype Corsiva" pitchFamily="66" charset="0"/>
                </a:rPr>
                <a:t>-Ребята, </a:t>
              </a:r>
              <a:r>
                <a:rPr lang="ru-RU" sz="6000" dirty="0" smtClean="0">
                  <a:solidFill>
                    <a:srgbClr val="7030A0"/>
                  </a:solidFill>
                  <a:latin typeface="Monotype Corsiva" pitchFamily="66" charset="0"/>
                </a:rPr>
                <a:t>идите за </a:t>
              </a:r>
              <a:r>
                <a:rPr lang="ru-RU" sz="6000" dirty="0" smtClean="0">
                  <a:solidFill>
                    <a:srgbClr val="7030A0"/>
                  </a:solidFill>
                  <a:latin typeface="Monotype Corsiva" pitchFamily="66" charset="0"/>
                </a:rPr>
                <a:t>подарками.</a:t>
              </a:r>
              <a:r>
                <a:rPr lang="ru-RU" sz="6000" b="1" dirty="0" smtClean="0">
                  <a:ln w="19050">
                    <a:solidFill>
                      <a:schemeClr val="bg1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 </a:t>
              </a:r>
              <a:endParaRPr lang="ru-RU" sz="6000" b="1" dirty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361672" y="5085184"/>
              <a:ext cx="4910120" cy="4027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dirty="0" smtClean="0">
                <a:solidFill>
                  <a:srgbClr val="7030A0"/>
                </a:solidFill>
                <a:latin typeface="Monotype Corsiva" pitchFamily="66" charset="0"/>
              </a:rPr>
              <a:t>Приготовим </a:t>
            </a:r>
            <a:r>
              <a:rPr lang="ru-RU" sz="5400" dirty="0" smtClean="0">
                <a:solidFill>
                  <a:srgbClr val="7030A0"/>
                </a:solidFill>
                <a:latin typeface="Monotype Corsiva" pitchFamily="66" charset="0"/>
              </a:rPr>
              <a:t>праздничный стол.</a:t>
            </a:r>
          </a:p>
          <a:p>
            <a:pPr>
              <a:buNone/>
            </a:pPr>
            <a:r>
              <a:rPr lang="ru-RU" sz="5400" dirty="0" smtClean="0">
                <a:solidFill>
                  <a:srgbClr val="C00000"/>
                </a:solidFill>
                <a:latin typeface="Monotype Corsiva" pitchFamily="66" charset="0"/>
              </a:rPr>
              <a:t>  Накрой стол скатертью.</a:t>
            </a:r>
          </a:p>
          <a:p>
            <a:pPr>
              <a:buNone/>
            </a:pPr>
            <a:r>
              <a:rPr lang="ru-RU" sz="5400" dirty="0" smtClean="0">
                <a:solidFill>
                  <a:srgbClr val="7030A0"/>
                </a:solidFill>
                <a:latin typeface="Monotype Corsiva" pitchFamily="66" charset="0"/>
              </a:rPr>
              <a:t>  Какую посуду надо приготовить  для чая?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dirty="0" smtClean="0"/>
              <a:t> </a:t>
            </a:r>
          </a:p>
          <a:p>
            <a:pPr>
              <a:buNone/>
            </a:pPr>
            <a:r>
              <a:rPr lang="ru-RU" sz="6000" dirty="0" smtClean="0">
                <a:solidFill>
                  <a:srgbClr val="7030A0"/>
                </a:solidFill>
                <a:latin typeface="Monotype Corsiva" pitchFamily="66" charset="0"/>
              </a:rPr>
              <a:t>Чашки, блюдца, чайные ложки.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"/>
          <p:cNvGrpSpPr/>
          <p:nvPr/>
        </p:nvGrpSpPr>
        <p:grpSpPr>
          <a:xfrm>
            <a:off x="827584" y="1071546"/>
            <a:ext cx="7453509" cy="3850081"/>
            <a:chOff x="1115616" y="1289646"/>
            <a:chExt cx="7165477" cy="4198271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115616" y="1289646"/>
              <a:ext cx="7165477" cy="110751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6000" dirty="0" smtClean="0">
                  <a:solidFill>
                    <a:srgbClr val="7030A0"/>
                  </a:solidFill>
                  <a:latin typeface="Monotype Corsiva" pitchFamily="66" charset="0"/>
                </a:rPr>
                <a:t>Не забудь салфетки.</a:t>
              </a:r>
              <a:endParaRPr lang="ru-RU" sz="6000" dirty="0">
                <a:solidFill>
                  <a:srgbClr val="7030A0"/>
                </a:solidFill>
                <a:latin typeface="Monotype Corsiva" pitchFamily="66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361672" y="5085184"/>
              <a:ext cx="4910120" cy="4027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"/>
          <p:cNvGrpSpPr/>
          <p:nvPr/>
        </p:nvGrpSpPr>
        <p:grpSpPr>
          <a:xfrm>
            <a:off x="827584" y="1071546"/>
            <a:ext cx="7453509" cy="3850081"/>
            <a:chOff x="1115616" y="1289646"/>
            <a:chExt cx="7165477" cy="4198271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115616" y="1289646"/>
              <a:ext cx="7165477" cy="110751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6000" dirty="0" smtClean="0">
                  <a:solidFill>
                    <a:srgbClr val="7030A0"/>
                  </a:solidFill>
                  <a:latin typeface="Monotype Corsiva" pitchFamily="66" charset="0"/>
                </a:rPr>
                <a:t>-Я накрыла стол.</a:t>
              </a:r>
              <a:endParaRPr lang="ru-RU" sz="6000" dirty="0">
                <a:solidFill>
                  <a:srgbClr val="7030A0"/>
                </a:solidFill>
                <a:latin typeface="Monotype Corsiva" pitchFamily="66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361672" y="5085184"/>
              <a:ext cx="4910120" cy="4027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194</Words>
  <Application>Microsoft Office PowerPoint</Application>
  <PresentationFormat>Экран (4:3)</PresentationFormat>
  <Paragraphs>39</Paragraphs>
  <Slides>19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-Сегодня мы будем играть.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«Каравай»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Физика</cp:lastModifiedBy>
  <cp:revision>36</cp:revision>
  <dcterms:created xsi:type="dcterms:W3CDTF">2014-03-06T14:23:01Z</dcterms:created>
  <dcterms:modified xsi:type="dcterms:W3CDTF">2015-05-14T08:32:36Z</dcterms:modified>
</cp:coreProperties>
</file>